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rts/chart1.xml" ContentType="application/vnd.openxmlformats-officedocument.drawingml.chart+xml"/>
  <Override PartName="/ppt/drawings/drawing1.xml" ContentType="application/vnd.openxmlformats-officedocument.drawingml.chartshapes+xml"/>
  <Override PartName="/ppt/notesSlides/notesSlide20.xml" ContentType="application/vnd.openxmlformats-officedocument.presentationml.notesSlide+xml"/>
  <Override PartName="/ppt/charts/chart2.xml" ContentType="application/vnd.openxmlformats-officedocument.drawingml.chart+xml"/>
  <Override PartName="/ppt/drawings/drawing2.xml" ContentType="application/vnd.openxmlformats-officedocument.drawingml.chartshapes+xml"/>
  <Override PartName="/ppt/notesSlides/notesSlide21.xml" ContentType="application/vnd.openxmlformats-officedocument.presentationml.notesSlide+xml"/>
  <Override PartName="/ppt/charts/chart3.xml" ContentType="application/vnd.openxmlformats-officedocument.drawingml.chart+xml"/>
  <Override PartName="/ppt/drawings/drawing3.xml" ContentType="application/vnd.openxmlformats-officedocument.drawingml.chartshapes+xml"/>
  <Override PartName="/ppt/notesSlides/notesSlide22.xml" ContentType="application/vnd.openxmlformats-officedocument.presentationml.notesSlide+xml"/>
  <Override PartName="/ppt/charts/chart4.xml" ContentType="application/vnd.openxmlformats-officedocument.drawingml.chart+xml"/>
  <Override PartName="/ppt/drawings/drawing4.xml" ContentType="application/vnd.openxmlformats-officedocument.drawingml.chartshapes+xml"/>
  <Override PartName="/ppt/notesSlides/notesSlide23.xml" ContentType="application/vnd.openxmlformats-officedocument.presentationml.notesSlide+xml"/>
  <Override PartName="/ppt/charts/chart5.xml" ContentType="application/vnd.openxmlformats-officedocument.drawingml.chart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0"/>
  </p:notesMasterIdLst>
  <p:sldIdLst>
    <p:sldId id="257" r:id="rId2"/>
    <p:sldId id="258" r:id="rId3"/>
    <p:sldId id="330" r:id="rId4"/>
    <p:sldId id="259" r:id="rId5"/>
    <p:sldId id="359" r:id="rId6"/>
    <p:sldId id="360" r:id="rId7"/>
    <p:sldId id="261" r:id="rId8"/>
    <p:sldId id="262" r:id="rId9"/>
    <p:sldId id="272" r:id="rId10"/>
    <p:sldId id="273" r:id="rId11"/>
    <p:sldId id="263" r:id="rId12"/>
    <p:sldId id="264" r:id="rId13"/>
    <p:sldId id="265" r:id="rId14"/>
    <p:sldId id="266" r:id="rId15"/>
    <p:sldId id="267" r:id="rId16"/>
    <p:sldId id="361" r:id="rId17"/>
    <p:sldId id="269" r:id="rId18"/>
    <p:sldId id="270" r:id="rId19"/>
    <p:sldId id="277" r:id="rId20"/>
    <p:sldId id="278" r:id="rId21"/>
    <p:sldId id="279" r:id="rId22"/>
    <p:sldId id="299" r:id="rId23"/>
    <p:sldId id="281" r:id="rId24"/>
    <p:sldId id="280" r:id="rId25"/>
    <p:sldId id="282" r:id="rId26"/>
    <p:sldId id="283" r:id="rId27"/>
    <p:sldId id="284" r:id="rId28"/>
    <p:sldId id="289" r:id="rId29"/>
    <p:sldId id="294" r:id="rId30"/>
    <p:sldId id="295" r:id="rId31"/>
    <p:sldId id="296" r:id="rId32"/>
    <p:sldId id="297" r:id="rId33"/>
    <p:sldId id="298" r:id="rId34"/>
    <p:sldId id="285" r:id="rId35"/>
    <p:sldId id="286" r:id="rId36"/>
    <p:sldId id="287" r:id="rId37"/>
    <p:sldId id="305" r:id="rId38"/>
    <p:sldId id="306" r:id="rId39"/>
    <p:sldId id="310" r:id="rId40"/>
    <p:sldId id="311" r:id="rId41"/>
    <p:sldId id="314" r:id="rId42"/>
    <p:sldId id="315" r:id="rId43"/>
    <p:sldId id="316" r:id="rId44"/>
    <p:sldId id="317" r:id="rId45"/>
    <p:sldId id="318" r:id="rId46"/>
    <p:sldId id="319" r:id="rId47"/>
    <p:sldId id="325" r:id="rId48"/>
    <p:sldId id="326" r:id="rId49"/>
    <p:sldId id="327" r:id="rId50"/>
    <p:sldId id="328" r:id="rId51"/>
    <p:sldId id="329" r:id="rId52"/>
    <p:sldId id="334" r:id="rId53"/>
    <p:sldId id="333" r:id="rId54"/>
    <p:sldId id="302" r:id="rId55"/>
    <p:sldId id="303" r:id="rId56"/>
    <p:sldId id="304" r:id="rId57"/>
    <p:sldId id="307" r:id="rId58"/>
    <p:sldId id="312" r:id="rId59"/>
    <p:sldId id="320" r:id="rId60"/>
    <p:sldId id="324" r:id="rId61"/>
    <p:sldId id="308" r:id="rId62"/>
    <p:sldId id="309" r:id="rId63"/>
    <p:sldId id="313" r:id="rId64"/>
    <p:sldId id="321" r:id="rId65"/>
    <p:sldId id="322" r:id="rId66"/>
    <p:sldId id="323" r:id="rId67"/>
    <p:sldId id="336" r:id="rId68"/>
    <p:sldId id="337" r:id="rId69"/>
    <p:sldId id="338" r:id="rId70"/>
    <p:sldId id="339" r:id="rId71"/>
    <p:sldId id="340" r:id="rId72"/>
    <p:sldId id="341" r:id="rId73"/>
    <p:sldId id="342" r:id="rId74"/>
    <p:sldId id="343" r:id="rId75"/>
    <p:sldId id="344" r:id="rId76"/>
    <p:sldId id="346" r:id="rId77"/>
    <p:sldId id="348" r:id="rId78"/>
    <p:sldId id="354" r:id="rId79"/>
    <p:sldId id="349" r:id="rId80"/>
    <p:sldId id="350" r:id="rId81"/>
    <p:sldId id="351" r:id="rId82"/>
    <p:sldId id="353" r:id="rId83"/>
    <p:sldId id="355" r:id="rId84"/>
    <p:sldId id="356" r:id="rId85"/>
    <p:sldId id="357" r:id="rId86"/>
    <p:sldId id="358" r:id="rId87"/>
    <p:sldId id="331" r:id="rId88"/>
    <p:sldId id="332" r:id="rId89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14890" autoAdjust="0"/>
    <p:restoredTop sz="94565" autoAdjust="0"/>
  </p:normalViewPr>
  <p:slideViewPr>
    <p:cSldViewPr>
      <p:cViewPr varScale="1">
        <p:scale>
          <a:sx n="97" d="100"/>
          <a:sy n="97" d="100"/>
        </p:scale>
        <p:origin x="-114" y="-15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88" d="100"/>
          <a:sy n="88" d="100"/>
        </p:scale>
        <p:origin x="-3870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notesMaster" Target="notesMasters/notesMaster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viewProps" Target="view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.xml"/><Relationship Id="rId1" Type="http://schemas.openxmlformats.org/officeDocument/2006/relationships/package" Target="../embeddings/Microsoft_Excel_Worksheet1.xlsx"/></Relationships>
</file>

<file path=ppt/charts/_rels/chart2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2.xml"/><Relationship Id="rId1" Type="http://schemas.openxmlformats.org/officeDocument/2006/relationships/package" Target="../embeddings/Microsoft_Excel_Worksheet2.xlsx"/></Relationships>
</file>

<file path=ppt/charts/_rels/chart3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3.xml"/><Relationship Id="rId1" Type="http://schemas.openxmlformats.org/officeDocument/2006/relationships/package" Target="../embeddings/Microsoft_Excel_Worksheet3.xlsx"/></Relationships>
</file>

<file path=ppt/charts/_rels/chart4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4.xml"/><Relationship Id="rId1" Type="http://schemas.openxmlformats.org/officeDocument/2006/relationships/package" Target="../embeddings/Microsoft_Excel_Worksheet4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5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ko-KR" altLang="en-US" sz="2000" dirty="0"/>
              <a:t>본인의 직업은</a:t>
            </a:r>
            <a:r>
              <a:rPr lang="en-US" altLang="ko-KR" sz="2000" dirty="0"/>
              <a:t>?</a:t>
            </a:r>
            <a:endParaRPr lang="ko-KR" altLang="en-US" sz="2000" dirty="0"/>
          </a:p>
        </c:rich>
      </c:tx>
      <c:layout>
        <c:manualLayout>
          <c:xMode val="edge"/>
          <c:yMode val="edge"/>
          <c:x val="0.26166666666666671"/>
          <c:y val="3.1250000000000006E-3"/>
        </c:manualLayout>
      </c:layout>
      <c:overlay val="0"/>
    </c:title>
    <c:autoTitleDeleted val="0"/>
    <c:plotArea>
      <c:layout>
        <c:manualLayout>
          <c:layoutTarget val="inner"/>
          <c:xMode val="edge"/>
          <c:yMode val="edge"/>
          <c:x val="0.21342601706036748"/>
          <c:y val="0.21671874999999999"/>
          <c:w val="0.42635416666666676"/>
          <c:h val="0.63953125000000011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본인의 직업은?</c:v>
                </c:pt>
              </c:strCache>
            </c:strRef>
          </c:tx>
          <c:cat>
            <c:strRef>
              <c:f>Sheet1!$A$2:$A$3</c:f>
              <c:strCache>
                <c:ptCount val="2"/>
                <c:pt idx="0">
                  <c:v>대학생</c:v>
                </c:pt>
                <c:pt idx="1">
                  <c:v>직장인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60</c:v>
                </c:pt>
                <c:pt idx="1">
                  <c:v>30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</c:plotArea>
    <c:legend>
      <c:legendPos val="r"/>
      <c:layout/>
      <c:overlay val="0"/>
    </c:legend>
    <c:plotVisOnly val="1"/>
    <c:dispBlanksAs val="zero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  <c:userShapes r:id="rId2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ko-KR" altLang="en-US" sz="1800" dirty="0" smtClean="0"/>
              <a:t>비서의 필요성에 대해 생각해 본적이 있나요</a:t>
            </a:r>
            <a:r>
              <a:rPr lang="en-US" altLang="ko-KR" sz="1800" dirty="0" smtClean="0"/>
              <a:t>?</a:t>
            </a:r>
            <a:endParaRPr lang="ko-KR" altLang="en-US" sz="1800" dirty="0"/>
          </a:p>
        </c:rich>
      </c:tx>
      <c:layout>
        <c:manualLayout>
          <c:xMode val="edge"/>
          <c:yMode val="edge"/>
          <c:x val="0.23654166666666671"/>
          <c:y val="3.1250000000000006E-3"/>
        </c:manualLayout>
      </c:layout>
      <c:overlay val="0"/>
    </c:title>
    <c:autoTitleDeleted val="0"/>
    <c:plotArea>
      <c:layout>
        <c:manualLayout>
          <c:layoutTarget val="inner"/>
          <c:xMode val="edge"/>
          <c:yMode val="edge"/>
          <c:x val="0.21342601706036748"/>
          <c:y val="0.21671874999999999"/>
          <c:w val="0.42635416666666676"/>
          <c:h val="0.63953125000000011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비서의 필요성에 대해 생각해본적이 있나요?</c:v>
                </c:pt>
              </c:strCache>
            </c:strRef>
          </c:tx>
          <c:cat>
            <c:strRef>
              <c:f>Sheet1!$A$2:$A$3</c:f>
              <c:strCache>
                <c:ptCount val="2"/>
                <c:pt idx="0">
                  <c:v>남성</c:v>
                </c:pt>
                <c:pt idx="1">
                  <c:v>여성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40</c:v>
                </c:pt>
                <c:pt idx="1">
                  <c:v>60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</c:plotArea>
    <c:legend>
      <c:legendPos val="r"/>
      <c:layout>
        <c:manualLayout>
          <c:xMode val="edge"/>
          <c:yMode val="edge"/>
          <c:x val="0.70094586614173227"/>
          <c:y val="0.46987327755905511"/>
          <c:w val="0.13238746719160105"/>
          <c:h val="0.18562844488188976"/>
        </c:manualLayout>
      </c:layout>
      <c:overlay val="0"/>
    </c:legend>
    <c:plotVisOnly val="1"/>
    <c:dispBlanksAs val="zero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  <c:userShapes r:id="rId2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ko-KR" altLang="en-US" sz="2000" dirty="0" smtClean="0"/>
              <a:t>가장 많이 사용하는 어플은</a:t>
            </a:r>
            <a:r>
              <a:rPr lang="en-US" altLang="ko-KR" sz="2000" dirty="0" smtClean="0"/>
              <a:t>?</a:t>
            </a:r>
            <a:endParaRPr lang="ko-KR" altLang="en-US" sz="2000" dirty="0"/>
          </a:p>
        </c:rich>
      </c:tx>
      <c:layout>
        <c:manualLayout>
          <c:xMode val="edge"/>
          <c:yMode val="edge"/>
          <c:x val="0.26166666666666671"/>
          <c:y val="3.1250000000000006E-3"/>
        </c:manualLayout>
      </c:layout>
      <c:overlay val="0"/>
    </c:title>
    <c:autoTitleDeleted val="0"/>
    <c:plotArea>
      <c:layout>
        <c:manualLayout>
          <c:layoutTarget val="inner"/>
          <c:xMode val="edge"/>
          <c:yMode val="edge"/>
          <c:x val="0.21342601706036748"/>
          <c:y val="0.21671874999999999"/>
          <c:w val="0.42635416666666676"/>
          <c:h val="0.63953125000000011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가장 많이 사용하는 어플은?</c:v>
                </c:pt>
              </c:strCache>
            </c:strRef>
          </c:tx>
          <c:cat>
            <c:strRef>
              <c:f>Sheet1!$A$2:$A$6</c:f>
              <c:strCache>
                <c:ptCount val="5"/>
                <c:pt idx="0">
                  <c:v>날씨</c:v>
                </c:pt>
                <c:pt idx="1">
                  <c:v>일정관리</c:v>
                </c:pt>
                <c:pt idx="2">
                  <c:v>알림</c:v>
                </c:pt>
                <c:pt idx="3">
                  <c:v>달력</c:v>
                </c:pt>
                <c:pt idx="4">
                  <c:v>가계부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40</c:v>
                </c:pt>
                <c:pt idx="1">
                  <c:v>20</c:v>
                </c:pt>
                <c:pt idx="2">
                  <c:v>20</c:v>
                </c:pt>
                <c:pt idx="3">
                  <c:v>15</c:v>
                </c:pt>
                <c:pt idx="4">
                  <c:v>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</c:plotArea>
    <c:legend>
      <c:legendPos val="r"/>
      <c:layout>
        <c:manualLayout>
          <c:xMode val="edge"/>
          <c:yMode val="edge"/>
          <c:x val="0.69886253280839894"/>
          <c:y val="0.33606594488188979"/>
          <c:w val="0.20738746719160106"/>
          <c:h val="0.46407111220472441"/>
        </c:manualLayout>
      </c:layout>
      <c:overlay val="0"/>
    </c:legend>
    <c:plotVisOnly val="1"/>
    <c:dispBlanksAs val="zero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  <c:userShapes r:id="rId2"/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ko-KR" altLang="en-US" sz="1800" dirty="0" smtClean="0"/>
              <a:t>어플을 사용할때 불편한 점이 있다면</a:t>
            </a:r>
            <a:r>
              <a:rPr lang="en-US" altLang="ko-KR" sz="1800" dirty="0" smtClean="0"/>
              <a:t>?</a:t>
            </a:r>
            <a:endParaRPr lang="ko-KR" altLang="en-US" sz="1800" dirty="0"/>
          </a:p>
        </c:rich>
      </c:tx>
      <c:layout>
        <c:manualLayout>
          <c:xMode val="edge"/>
          <c:yMode val="edge"/>
          <c:x val="0.23654166666666671"/>
          <c:y val="3.1250000000000006E-3"/>
        </c:manualLayout>
      </c:layout>
      <c:overlay val="0"/>
    </c:title>
    <c:autoTitleDeleted val="0"/>
    <c:plotArea>
      <c:layout>
        <c:manualLayout>
          <c:layoutTarget val="inner"/>
          <c:xMode val="edge"/>
          <c:yMode val="edge"/>
          <c:x val="0.20092601706036747"/>
          <c:y val="0.21359375"/>
          <c:w val="0.42635416666666676"/>
          <c:h val="0.63953125000000011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어플을 사용할때 불편한 점이 있다면?</c:v>
                </c:pt>
              </c:strCache>
            </c:strRef>
          </c:tx>
          <c:cat>
            <c:strRef>
              <c:f>Sheet1!$A$2:$A$5</c:f>
              <c:strCache>
                <c:ptCount val="4"/>
                <c:pt idx="0">
                  <c:v>독립적인 어플</c:v>
                </c:pt>
                <c:pt idx="1">
                  <c:v>가독성이 떨어짐</c:v>
                </c:pt>
                <c:pt idx="2">
                  <c:v>필요없는 부가기능</c:v>
                </c:pt>
                <c:pt idx="3">
                  <c:v>테마변경 불가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40</c:v>
                </c:pt>
                <c:pt idx="1">
                  <c:v>30</c:v>
                </c:pt>
                <c:pt idx="2">
                  <c:v>20</c:v>
                </c:pt>
                <c:pt idx="3">
                  <c:v>10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</c:plotArea>
    <c:legend>
      <c:legendPos val="r"/>
      <c:legendEntry>
        <c:idx val="2"/>
        <c:txPr>
          <a:bodyPr/>
          <a:lstStyle/>
          <a:p>
            <a:pPr>
              <a:defRPr sz="1800"/>
            </a:pPr>
            <a:endParaRPr lang="ko-KR"/>
          </a:p>
        </c:txPr>
      </c:legendEntry>
      <c:layout>
        <c:manualLayout>
          <c:xMode val="edge"/>
          <c:yMode val="edge"/>
          <c:x val="0.62525836614173225"/>
          <c:y val="0.22893061023622049"/>
          <c:w val="0.37474163385826775"/>
          <c:h val="0.66751377952755908"/>
        </c:manualLayout>
      </c:layout>
      <c:overlay val="0"/>
    </c:legend>
    <c:plotVisOnly val="1"/>
    <c:dispBlanksAs val="zero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  <c:userShapes r:id="rId2"/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ko-KR" altLang="en-US" sz="1800" dirty="0" smtClean="0"/>
              <a:t>나만의 비서 어플을 사용해 보시겠습</a:t>
            </a:r>
            <a:r>
              <a:rPr lang="ko-KR" altLang="en-US" sz="1800" baseline="0" dirty="0" smtClean="0"/>
              <a:t>니까</a:t>
            </a:r>
            <a:r>
              <a:rPr lang="en-US" altLang="ko-KR" sz="1800" dirty="0" smtClean="0"/>
              <a:t>?</a:t>
            </a:r>
            <a:endParaRPr lang="ko-KR" altLang="en-US" sz="1800" dirty="0"/>
          </a:p>
        </c:rich>
      </c:tx>
      <c:layout>
        <c:manualLayout>
          <c:xMode val="edge"/>
          <c:yMode val="edge"/>
          <c:x val="0.26166666666666671"/>
          <c:y val="3.1250000000000006E-3"/>
        </c:manualLayout>
      </c:layout>
      <c:overlay val="0"/>
    </c:title>
    <c:autoTitleDeleted val="0"/>
    <c:plotArea>
      <c:layout>
        <c:manualLayout>
          <c:layoutTarget val="inner"/>
          <c:xMode val="edge"/>
          <c:yMode val="edge"/>
          <c:x val="0.21342601706036748"/>
          <c:y val="0.21671874999999999"/>
          <c:w val="0.42635416666666676"/>
          <c:h val="0.63953125000000011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나만의 비서 어플을 사용해보시겠습니까?</c:v>
                </c:pt>
              </c:strCache>
            </c:strRef>
          </c:tx>
          <c:cat>
            <c:strRef>
              <c:f>Sheet1!$A$2:$A$3</c:f>
              <c:strCache>
                <c:ptCount val="2"/>
                <c:pt idx="0">
                  <c:v>사용해보겠다</c:v>
                </c:pt>
                <c:pt idx="1">
                  <c:v>사용하지않겠다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60</c:v>
                </c:pt>
                <c:pt idx="1">
                  <c:v>40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</c:plotArea>
    <c:legend>
      <c:legendPos val="r"/>
      <c:layout/>
      <c:overlay val="0"/>
    </c:legend>
    <c:plotVisOnly val="1"/>
    <c:dispBlanksAs val="zero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0.22443</cdr:x>
      <cdr:y>0.44761</cdr:y>
    </cdr:from>
    <cdr:to>
      <cdr:x>0.37443</cdr:x>
      <cdr:y>0.67261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1368152" y="1819090"/>
          <a:ext cx="914400" cy="9144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en-US" altLang="ko-KR" sz="1600" b="1" dirty="0" smtClean="0">
              <a:solidFill>
                <a:schemeClr val="bg1"/>
              </a:solidFill>
            </a:rPr>
            <a:t>30</a:t>
          </a:r>
          <a:r>
            <a:rPr lang="en-US" altLang="ko-KR" sz="1600" dirty="0" smtClean="0">
              <a:solidFill>
                <a:schemeClr val="bg1"/>
              </a:solidFill>
            </a:rPr>
            <a:t> %  </a:t>
          </a:r>
          <a:r>
            <a:rPr lang="en-US" altLang="ko-KR" sz="1600" b="1" dirty="0" smtClean="0">
              <a:solidFill>
                <a:schemeClr val="bg1"/>
              </a:solidFill>
            </a:rPr>
            <a:t>15</a:t>
          </a:r>
          <a:r>
            <a:rPr lang="ko-KR" altLang="en-US" sz="1600" dirty="0" smtClean="0">
              <a:solidFill>
                <a:schemeClr val="bg1"/>
              </a:solidFill>
            </a:rPr>
            <a:t>명</a:t>
          </a:r>
          <a:endParaRPr lang="ko-KR" altLang="en-US" sz="1600" dirty="0">
            <a:solidFill>
              <a:schemeClr val="bg1"/>
            </a:solidFill>
          </a:endParaRPr>
        </a:p>
      </cdr:txBody>
    </cdr:sp>
  </cdr:relSizeAnchor>
  <cdr:relSizeAnchor xmlns:cdr="http://schemas.openxmlformats.org/drawingml/2006/chartDrawing">
    <cdr:from>
      <cdr:x>0.43706</cdr:x>
      <cdr:y>0.51086</cdr:y>
    </cdr:from>
    <cdr:to>
      <cdr:x>0.64968</cdr:x>
      <cdr:y>0.60174</cdr:y>
    </cdr:to>
    <cdr:sp macro="" textlink="">
      <cdr:nvSpPr>
        <cdr:cNvPr id="3" name="TextBox 2"/>
        <cdr:cNvSpPr txBox="1"/>
      </cdr:nvSpPr>
      <cdr:spPr>
        <a:xfrm xmlns:a="http://schemas.openxmlformats.org/drawingml/2006/main">
          <a:off x="2664296" y="2076126"/>
          <a:ext cx="1296144" cy="369332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US" altLang="ko-KR" sz="1600" b="1" dirty="0" smtClean="0">
              <a:solidFill>
                <a:schemeClr val="bg1"/>
              </a:solidFill>
            </a:rPr>
            <a:t>70</a:t>
          </a:r>
          <a:r>
            <a:rPr lang="en-US" altLang="ko-KR" sz="1600" dirty="0" smtClean="0">
              <a:solidFill>
                <a:schemeClr val="bg1"/>
              </a:solidFill>
            </a:rPr>
            <a:t> %  </a:t>
          </a:r>
          <a:r>
            <a:rPr lang="en-US" altLang="ko-KR" sz="1600" b="1" dirty="0" smtClean="0">
              <a:solidFill>
                <a:schemeClr val="bg1"/>
              </a:solidFill>
            </a:rPr>
            <a:t>35</a:t>
          </a:r>
          <a:r>
            <a:rPr lang="ko-KR" altLang="en-US" sz="1600" dirty="0" smtClean="0">
              <a:solidFill>
                <a:schemeClr val="bg1"/>
              </a:solidFill>
            </a:rPr>
            <a:t>명</a:t>
          </a:r>
          <a:endParaRPr lang="ko-KR" altLang="en-US" sz="1600" dirty="0">
            <a:solidFill>
              <a:schemeClr val="bg1"/>
            </a:solidFill>
          </a:endParaRPr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0.25903</cdr:x>
      <cdr:y>0.40455</cdr:y>
    </cdr:from>
    <cdr:to>
      <cdr:x>0.40903</cdr:x>
      <cdr:y>0.62955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1579046" y="1644078"/>
          <a:ext cx="914400" cy="9144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endParaRPr lang="ko-KR" altLang="en-US" sz="1100" dirty="0"/>
        </a:p>
      </cdr:txBody>
    </cdr:sp>
  </cdr:relSizeAnchor>
  <cdr:relSizeAnchor xmlns:cdr="http://schemas.openxmlformats.org/drawingml/2006/chartDrawing">
    <cdr:from>
      <cdr:x>0.43706</cdr:x>
      <cdr:y>0.47439</cdr:y>
    </cdr:from>
    <cdr:to>
      <cdr:x>0.66149</cdr:x>
      <cdr:y>0.56401</cdr:y>
    </cdr:to>
    <cdr:sp macro="" textlink="">
      <cdr:nvSpPr>
        <cdr:cNvPr id="4" name="TextBox 3"/>
        <cdr:cNvSpPr txBox="1"/>
      </cdr:nvSpPr>
      <cdr:spPr>
        <a:xfrm xmlns:a="http://schemas.openxmlformats.org/drawingml/2006/main">
          <a:off x="2664296" y="1927917"/>
          <a:ext cx="1368152" cy="364233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US" altLang="ko-KR" sz="1600" b="1" dirty="0" smtClean="0">
              <a:solidFill>
                <a:schemeClr val="bg1"/>
              </a:solidFill>
            </a:rPr>
            <a:t>40</a:t>
          </a:r>
          <a:r>
            <a:rPr lang="en-US" altLang="ko-KR" sz="1600" dirty="0" smtClean="0">
              <a:solidFill>
                <a:schemeClr val="bg1"/>
              </a:solidFill>
            </a:rPr>
            <a:t> %  </a:t>
          </a:r>
          <a:r>
            <a:rPr lang="en-US" altLang="ko-KR" sz="1600" b="1" dirty="0" smtClean="0">
              <a:solidFill>
                <a:schemeClr val="bg1"/>
              </a:solidFill>
            </a:rPr>
            <a:t>20</a:t>
          </a:r>
          <a:r>
            <a:rPr lang="ko-KR" altLang="en-US" sz="1600" dirty="0" smtClean="0">
              <a:solidFill>
                <a:schemeClr val="bg1"/>
              </a:solidFill>
            </a:rPr>
            <a:t>명</a:t>
          </a:r>
          <a:endParaRPr lang="ko-KR" altLang="en-US" sz="1600" dirty="0">
            <a:solidFill>
              <a:schemeClr val="bg1"/>
            </a:solidFill>
          </a:endParaRPr>
        </a:p>
      </cdr:txBody>
    </cdr:sp>
  </cdr:relSizeAnchor>
  <cdr:relSizeAnchor xmlns:cdr="http://schemas.openxmlformats.org/drawingml/2006/chartDrawing">
    <cdr:from>
      <cdr:x>0.22443</cdr:x>
      <cdr:y>0.52858</cdr:y>
    </cdr:from>
    <cdr:to>
      <cdr:x>0.44887</cdr:x>
      <cdr:y>0.61717</cdr:y>
    </cdr:to>
    <cdr:sp macro="" textlink="">
      <cdr:nvSpPr>
        <cdr:cNvPr id="5" name="TextBox 4"/>
        <cdr:cNvSpPr txBox="1"/>
      </cdr:nvSpPr>
      <cdr:spPr>
        <a:xfrm xmlns:a="http://schemas.openxmlformats.org/drawingml/2006/main">
          <a:off x="1368152" y="2148134"/>
          <a:ext cx="1368152" cy="36004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US" altLang="ko-KR" sz="1600" b="1" dirty="0" smtClean="0">
              <a:solidFill>
                <a:schemeClr val="bg1"/>
              </a:solidFill>
            </a:rPr>
            <a:t>60</a:t>
          </a:r>
          <a:r>
            <a:rPr lang="en-US" altLang="ko-KR" sz="1600" dirty="0" smtClean="0">
              <a:solidFill>
                <a:schemeClr val="bg1"/>
              </a:solidFill>
            </a:rPr>
            <a:t> %  </a:t>
          </a:r>
          <a:r>
            <a:rPr lang="en-US" altLang="ko-KR" sz="1600" b="1" dirty="0" smtClean="0">
              <a:solidFill>
                <a:schemeClr val="bg1"/>
              </a:solidFill>
            </a:rPr>
            <a:t>30</a:t>
          </a:r>
          <a:r>
            <a:rPr lang="ko-KR" altLang="en-US" sz="1600" dirty="0" smtClean="0">
              <a:solidFill>
                <a:schemeClr val="bg1"/>
              </a:solidFill>
            </a:rPr>
            <a:t>명</a:t>
          </a:r>
          <a:endParaRPr lang="ko-KR" altLang="en-US" sz="1600" dirty="0">
            <a:solidFill>
              <a:schemeClr val="bg1"/>
            </a:solidFill>
          </a:endParaRPr>
        </a:p>
      </cdr:txBody>
    </cdr:sp>
  </cdr:relSizeAnchor>
</c:userShapes>
</file>

<file path=ppt/drawings/drawing3.xml><?xml version="1.0" encoding="utf-8"?>
<c:userShapes xmlns:c="http://schemas.openxmlformats.org/drawingml/2006/chart">
  <cdr:relSizeAnchor xmlns:cdr="http://schemas.openxmlformats.org/drawingml/2006/chartDrawing">
    <cdr:from>
      <cdr:x>0.43706</cdr:x>
      <cdr:y>0.47439</cdr:y>
    </cdr:from>
    <cdr:to>
      <cdr:x>0.64873</cdr:x>
      <cdr:y>0.56298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2664296" y="1927917"/>
          <a:ext cx="1290367" cy="36004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US" altLang="ko-KR" sz="1600" b="1" dirty="0" smtClean="0">
              <a:solidFill>
                <a:schemeClr val="bg1"/>
              </a:solidFill>
            </a:rPr>
            <a:t>40</a:t>
          </a:r>
          <a:r>
            <a:rPr lang="en-US" altLang="ko-KR" sz="1600" dirty="0" smtClean="0">
              <a:solidFill>
                <a:schemeClr val="bg1"/>
              </a:solidFill>
            </a:rPr>
            <a:t> % </a:t>
          </a:r>
          <a:r>
            <a:rPr lang="en-US" altLang="ko-KR" sz="1600" b="1" dirty="0" smtClean="0">
              <a:solidFill>
                <a:schemeClr val="bg1"/>
              </a:solidFill>
            </a:rPr>
            <a:t>20</a:t>
          </a:r>
          <a:r>
            <a:rPr lang="ko-KR" altLang="en-US" sz="1600" dirty="0" smtClean="0">
              <a:solidFill>
                <a:schemeClr val="bg1"/>
              </a:solidFill>
            </a:rPr>
            <a:t>명</a:t>
          </a:r>
          <a:endParaRPr lang="ko-KR" altLang="en-US" sz="1600" dirty="0">
            <a:solidFill>
              <a:schemeClr val="bg1"/>
            </a:solidFill>
          </a:endParaRPr>
        </a:p>
      </cdr:txBody>
    </cdr:sp>
  </cdr:relSizeAnchor>
  <cdr:relSizeAnchor xmlns:cdr="http://schemas.openxmlformats.org/drawingml/2006/chartDrawing">
    <cdr:from>
      <cdr:x>0.23441</cdr:x>
      <cdr:y>0.35618</cdr:y>
    </cdr:from>
    <cdr:to>
      <cdr:x>0.38441</cdr:x>
      <cdr:y>0.58118</cdr:y>
    </cdr:to>
    <cdr:sp macro="" textlink="">
      <cdr:nvSpPr>
        <cdr:cNvPr id="3" name="TextBox 2"/>
        <cdr:cNvSpPr txBox="1"/>
      </cdr:nvSpPr>
      <cdr:spPr>
        <a:xfrm xmlns:a="http://schemas.openxmlformats.org/drawingml/2006/main">
          <a:off x="1428950" y="1447527"/>
          <a:ext cx="914400" cy="9144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en-US" altLang="ko-KR" sz="1600" b="1" dirty="0" smtClean="0">
              <a:solidFill>
                <a:schemeClr val="bg1"/>
              </a:solidFill>
            </a:rPr>
            <a:t>15</a:t>
          </a:r>
          <a:r>
            <a:rPr lang="en-US" altLang="ko-KR" sz="1600" dirty="0" smtClean="0">
              <a:solidFill>
                <a:schemeClr val="bg1"/>
              </a:solidFill>
            </a:rPr>
            <a:t> % </a:t>
          </a:r>
          <a:r>
            <a:rPr lang="en-US" altLang="ko-KR" sz="1600" b="1" dirty="0" smtClean="0">
              <a:solidFill>
                <a:schemeClr val="bg1"/>
              </a:solidFill>
            </a:rPr>
            <a:t>7</a:t>
          </a:r>
          <a:r>
            <a:rPr lang="ko-KR" altLang="en-US" sz="1600" dirty="0" smtClean="0">
              <a:solidFill>
                <a:schemeClr val="bg1"/>
              </a:solidFill>
            </a:rPr>
            <a:t>명</a:t>
          </a:r>
          <a:endParaRPr lang="ko-KR" altLang="en-US" sz="1600" dirty="0">
            <a:solidFill>
              <a:schemeClr val="bg1"/>
            </a:solidFill>
          </a:endParaRPr>
        </a:p>
      </cdr:txBody>
    </cdr:sp>
  </cdr:relSizeAnchor>
</c:userShapes>
</file>

<file path=ppt/drawings/drawing4.xml><?xml version="1.0" encoding="utf-8"?>
<c:userShapes xmlns:c="http://schemas.openxmlformats.org/drawingml/2006/chart">
  <cdr:relSizeAnchor xmlns:cdr="http://schemas.openxmlformats.org/drawingml/2006/chartDrawing">
    <cdr:from>
      <cdr:x>0.25903</cdr:x>
      <cdr:y>0.40455</cdr:y>
    </cdr:from>
    <cdr:to>
      <cdr:x>0.40903</cdr:x>
      <cdr:y>0.62955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1579046" y="1644078"/>
          <a:ext cx="914400" cy="9144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endParaRPr lang="ko-KR" altLang="en-US" sz="1100" dirty="0"/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27A952-D79F-40C5-8E4A-C61F21818042}" type="datetimeFigureOut">
              <a:rPr lang="ko-KR" altLang="en-US" smtClean="0"/>
              <a:pPr/>
              <a:t>2017-06-04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AB463A-0002-4131-9C14-8DD0F2EF542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72517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5" name="머리글 개체 틀 4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ko-KR" altLang="en-US" smtClean="0"/>
              <a:t>멀티미디어 컨텐츠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98968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머리글 개체 틀 4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ko-KR" altLang="en-US" smtClean="0"/>
              <a:t>멀티미디어 컨텐츠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09958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머리글 개체 틀 4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ko-KR" altLang="en-US" smtClean="0"/>
              <a:t>멀티미디어 컨텐츠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25837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머리글 개체 틀 4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ko-KR" altLang="en-US" smtClean="0"/>
              <a:t>멀티미디어 컨텐츠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25837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머리글 개체 틀 4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ko-KR" altLang="en-US" smtClean="0"/>
              <a:t>멀티미디어 컨텐츠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25837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머리글 개체 틀 4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ko-KR" altLang="en-US" smtClean="0"/>
              <a:t>멀티미디어 컨텐츠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25837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머리글 개체 틀 4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ko-KR" altLang="en-US" smtClean="0"/>
              <a:t>멀티미디어 컨텐츠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14824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머리글 개체 틀 4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ko-KR" altLang="en-US" smtClean="0"/>
              <a:t>멀티미디어 컨텐츠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25837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머리글 개체 틀 4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ko-KR" altLang="en-US" smtClean="0"/>
              <a:t>멀티미디어 컨텐츠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25837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머리글 개체 틀 4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ko-KR" altLang="en-US" smtClean="0"/>
              <a:t>멀티미디어 컨텐츠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258378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머리글 개체 틀 4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ko-KR" altLang="en-US" smtClean="0"/>
              <a:t>멀티미디어 컨텐츠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25837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머리글 개체 틀 4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ko-KR" altLang="en-US" smtClean="0"/>
              <a:t>멀티미디어 컨텐츠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470489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머리글 개체 틀 4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ko-KR" altLang="en-US" smtClean="0"/>
              <a:t>멀티미디어 컨텐츠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258378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머리글 개체 틀 4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ko-KR" altLang="en-US" smtClean="0"/>
              <a:t>멀티미디어 컨텐츠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258378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머리글 개체 틀 4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ko-KR" altLang="en-US" smtClean="0"/>
              <a:t>멀티미디어 컨텐츠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258378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머리글 개체 틀 4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ko-KR" altLang="en-US" smtClean="0"/>
              <a:t>멀티미디어 컨텐츠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258378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머리글 개체 틀 4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ko-KR" altLang="en-US" smtClean="0"/>
              <a:t>멀티미디어 컨텐츠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258378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머리글 개체 틀 4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ko-KR" altLang="en-US" smtClean="0"/>
              <a:t>멀티미디어 컨텐츠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258378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머리글 개체 틀 4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ko-KR" altLang="en-US" smtClean="0"/>
              <a:t>멀티미디어 컨텐츠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258378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머리글 개체 틀 4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ko-KR" altLang="en-US" smtClean="0"/>
              <a:t>멀티미디어 컨텐츠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258378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머리글 개체 틀 4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ko-KR" altLang="en-US" smtClean="0"/>
              <a:t>멀티미디어 컨텐츠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258378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머리글 개체 틀 4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ko-KR" altLang="en-US" smtClean="0"/>
              <a:t>멀티미디어 컨텐츠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25837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머리글 개체 틀 4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ko-KR" altLang="en-US" smtClean="0"/>
              <a:t>멀티미디어 컨텐츠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279501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머리글 개체 틀 4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ko-KR" altLang="en-US" smtClean="0"/>
              <a:t>멀티미디어 컨텐츠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258378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머리글 개체 틀 4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ko-KR" altLang="en-US" smtClean="0"/>
              <a:t>멀티미디어 컨텐츠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258378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머리글 개체 틀 4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ko-KR" altLang="en-US" smtClean="0"/>
              <a:t>멀티미디어 컨텐츠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258378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머리글 개체 틀 4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ko-KR" altLang="en-US" smtClean="0"/>
              <a:t>멀티미디어 컨텐츠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258378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AB463A-0002-4131-9C14-8DD0F2EF5425}" type="slidenum">
              <a:rPr lang="ko-KR" altLang="en-US" smtClean="0"/>
              <a:pPr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51489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머리글 개체 틀 4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ko-KR" altLang="en-US" smtClean="0"/>
              <a:t>멀티미디어 컨텐츠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258378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머리글 개체 틀 4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ko-KR" altLang="en-US" smtClean="0"/>
              <a:t>멀티미디어 컨텐츠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258378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머리글 개체 틀 4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ko-KR" altLang="en-US" smtClean="0"/>
              <a:t>멀티미디어 컨텐츠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258378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머리글 개체 틀 4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ko-KR" altLang="en-US" smtClean="0"/>
              <a:t>멀티미디어 컨텐츠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258378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머리글 개체 틀 4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ko-KR" altLang="en-US" smtClean="0"/>
              <a:t>멀티미디어 컨텐츠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25837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머리글 개체 틀 4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ko-KR" altLang="en-US" smtClean="0"/>
              <a:t>멀티미디어 컨텐츠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258378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머리글 개체 틀 4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ko-KR" altLang="en-US" smtClean="0"/>
              <a:t>멀티미디어 컨텐츠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258378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머리글 개체 틀 4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ko-KR" altLang="en-US" smtClean="0"/>
              <a:t>멀티미디어 컨텐츠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258378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머리글 개체 틀 4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ko-KR" altLang="en-US" smtClean="0"/>
              <a:t>멀티미디어 컨텐츠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258378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머리글 개체 틀 4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ko-KR" altLang="en-US" smtClean="0"/>
              <a:t>멀티미디어 컨텐츠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258378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머리글 개체 틀 4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ko-KR" altLang="en-US" smtClean="0"/>
              <a:t>멀티미디어 컨텐츠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258378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머리글 개체 틀 4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ko-KR" altLang="en-US" smtClean="0"/>
              <a:t>멀티미디어 컨텐츠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258378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머리글 개체 틀 4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ko-KR" altLang="en-US" smtClean="0"/>
              <a:t>멀티미디어 컨텐츠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258378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머리글 개체 틀 4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ko-KR" altLang="en-US" smtClean="0"/>
              <a:t>멀티미디어 컨텐츠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258378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머리글 개체 틀 4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ko-KR" altLang="en-US" smtClean="0"/>
              <a:t>멀티미디어 컨텐츠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258378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머리글 개체 틀 4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ko-KR" altLang="en-US" smtClean="0"/>
              <a:t>멀티미디어 컨텐츠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25837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머리글 개체 틀 4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ko-KR" altLang="en-US" smtClean="0"/>
              <a:t>멀티미디어 컨텐츠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097893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머리글 개체 틀 4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ko-KR" altLang="en-US" smtClean="0"/>
              <a:t>멀티미디어 컨텐츠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258378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머리글 개체 틀 4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ko-KR" altLang="en-US" smtClean="0"/>
              <a:t>멀티미디어 컨텐츠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258378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머리글 개체 틀 4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ko-KR" altLang="en-US" smtClean="0"/>
              <a:t>멀티미디어 컨텐츠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25837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머리글 개체 틀 4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ko-KR" altLang="en-US" smtClean="0"/>
              <a:t>멀티미디어 컨텐츠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89362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머리글 개체 틀 4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ko-KR" altLang="en-US" smtClean="0"/>
              <a:t>멀티미디어 컨텐츠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89362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머리글 개체 틀 4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ko-KR" altLang="en-US" smtClean="0"/>
              <a:t>멀티미디어 컨텐츠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89362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머리글 개체 틀 4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ko-KR" altLang="en-US" smtClean="0"/>
              <a:t>멀티미디어 컨텐츠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7912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FBF543-3AD0-4D41-AEF9-9AB4C69249AA}" type="datetime1">
              <a:rPr lang="ko-KR" altLang="en-US" smtClean="0"/>
              <a:pPr/>
              <a:t>2017-06-04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A09DE-9E9A-4F44-94C5-03ED173CDDE4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594113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92943-54C6-48E8-9549-45A26CAAFD73}" type="datetime1">
              <a:rPr lang="ko-KR" altLang="en-US" smtClean="0"/>
              <a:pPr/>
              <a:t>2017-06-04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A09DE-9E9A-4F44-94C5-03ED173CDD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57081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9C7DE-B407-4B15-9C96-BD4E5A2D679E}" type="datetime1">
              <a:rPr lang="ko-KR" altLang="en-US" smtClean="0"/>
              <a:pPr/>
              <a:t>2017-06-04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A09DE-9E9A-4F44-94C5-03ED173CDD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85672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5A33A2-74EB-438C-86A5-5B9BF3F0BFCD}" type="datetime1">
              <a:rPr lang="ko-KR" altLang="en-US" smtClean="0"/>
              <a:pPr/>
              <a:t>2017-06-04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A09DE-9E9A-4F44-94C5-03ED173CDD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66792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C3CA7-6388-4BCA-B30E-61E1D5D59B01}" type="datetime1">
              <a:rPr lang="ko-KR" altLang="en-US" smtClean="0"/>
              <a:pPr/>
              <a:t>2017-06-04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2915816" y="6381328"/>
            <a:ext cx="2133600" cy="365125"/>
          </a:xfrm>
        </p:spPr>
        <p:txBody>
          <a:bodyPr/>
          <a:lstStyle/>
          <a:p>
            <a:fld id="{C6CA09DE-9E9A-4F44-94C5-03ED173CDD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13008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B8483-01E3-4800-AE21-1BEE290057D8}" type="datetime1">
              <a:rPr lang="ko-KR" altLang="en-US" smtClean="0"/>
              <a:pPr/>
              <a:t>2017-06-04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A09DE-9E9A-4F44-94C5-03ED173CDD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44688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36E0D-ED23-4173-9563-0A38664FA72E}" type="datetime1">
              <a:rPr lang="ko-KR" altLang="en-US" smtClean="0"/>
              <a:pPr/>
              <a:t>2017-06-04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A09DE-9E9A-4F44-94C5-03ED173CDD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40985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2A4E7-A97D-4F03-8885-3C1F2EBCC08E}" type="datetime1">
              <a:rPr lang="ko-KR" altLang="en-US" smtClean="0"/>
              <a:pPr/>
              <a:t>2017-06-04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A09DE-9E9A-4F44-94C5-03ED173CDD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84786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1CFCB-592D-48F9-A015-EFC76CEA26A9}" type="datetime1">
              <a:rPr lang="ko-KR" altLang="en-US" smtClean="0"/>
              <a:pPr/>
              <a:t>2017-06-04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A09DE-9E9A-4F44-94C5-03ED173CDD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54262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1B26C-2D68-434D-95BD-7A9F536CF51E}" type="datetime1">
              <a:rPr lang="ko-KR" altLang="en-US" smtClean="0"/>
              <a:pPr/>
              <a:t>2017-06-04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A09DE-9E9A-4F44-94C5-03ED173CDD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99826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6E53E-0DEE-4B5F-BF88-069DDA73A31E}" type="datetime1">
              <a:rPr lang="ko-KR" altLang="en-US" smtClean="0"/>
              <a:pPr/>
              <a:t>2017-06-04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A09DE-9E9A-4F44-94C5-03ED173CDD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99502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09A418-EB6A-4437-AF3E-1D53B94CA3A4}" type="datetime1">
              <a:rPr lang="ko-KR" altLang="en-US" smtClean="0"/>
              <a:pPr/>
              <a:t>2017-06-04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6084168" y="6381328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3203848" y="638132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CA09DE-9E9A-4F44-94C5-03ED173CDDE4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72920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hyperlink" Target="http://www.google.gl/url?sa=i&amp;rct=j&amp;q=&amp;esrc=s&amp;source=images&amp;cd=&amp;cad=rja&amp;uact=8&amp;ved=0CAcQjRw&amp;url=http://www.pdfonline.com/corporate/newsletters/combine-multiple-file-into-one-pdf.htm&amp;ei=frkLVeHwPMyl8AXfuIHYDw&amp;bvm=bv.88528373,d.dGc&amp;psig=AFQjCNGssk8AQaO3R5GthjVbKs4wS2sEPw&amp;ust=1426918136675036" TargetMode="External"/><Relationship Id="rId7" Type="http://schemas.openxmlformats.org/officeDocument/2006/relationships/image" Target="../media/image12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hyperlink" Target="http://www.google.gl/url?sa=i&amp;rct=j&amp;q=&amp;esrc=s&amp;source=images&amp;cd=&amp;cad=rja&amp;uact=8&amp;ved=0CAcQjRw&amp;url=http://20073.software.informer.com/&amp;ei=vLkLVcaCDIz78QWVo4CoDw&amp;bvm=bv.88528373,d.dGc&amp;psig=AFQjCNFFfoNy-sth3QXflKnOA91235HQIw&amp;ust=1426918193002195" TargetMode="External"/><Relationship Id="rId10" Type="http://schemas.openxmlformats.org/officeDocument/2006/relationships/image" Target="../media/image15.jpeg"/><Relationship Id="rId4" Type="http://schemas.openxmlformats.org/officeDocument/2006/relationships/image" Target="../media/image10.png"/><Relationship Id="rId9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2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eg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e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e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e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jpe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jpe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00128" y="0"/>
            <a:ext cx="5143500" cy="6858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658040" y="1928802"/>
            <a:ext cx="4115229" cy="646331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가을소풍B" pitchFamily="18" charset="-127"/>
                <a:ea typeface="a가을소풍B" pitchFamily="18" charset="-127"/>
              </a:rPr>
              <a:t>최상위 </a:t>
            </a:r>
            <a:r>
              <a:rPr lang="ko-KR" altLang="en-US" sz="36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가을소풍B" pitchFamily="18" charset="-127"/>
                <a:ea typeface="a가을소풍B" pitchFamily="18" charset="-127"/>
              </a:rPr>
              <a:t>뷰</a:t>
            </a:r>
            <a:r>
              <a:rPr lang="ko-KR" altLang="en-US" sz="36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가을소풍B" pitchFamily="18" charset="-127"/>
                <a:ea typeface="a가을소풍B" pitchFamily="18" charset="-127"/>
              </a:rPr>
              <a:t> 개인비서</a:t>
            </a:r>
            <a:endParaRPr lang="ko-KR" altLang="en-US" sz="3600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143372" y="3167256"/>
            <a:ext cx="5000628" cy="4743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594143" y="3284984"/>
            <a:ext cx="23952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가을소풍B" pitchFamily="18" charset="-127"/>
                <a:ea typeface="a가을소풍B" pitchFamily="18" charset="-127"/>
              </a:rPr>
              <a:t>소프트웨어 설계</a:t>
            </a:r>
            <a:endParaRPr lang="ko-KR" altLang="en-US" sz="2400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F103D-9715-4C9B-AD17-22F01DA7B217}" type="slidenum">
              <a:rPr lang="ko-KR" altLang="en-US" smtClean="0"/>
              <a:pPr/>
              <a:t>1</a:t>
            </a:fld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63399" y="5562605"/>
            <a:ext cx="27943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가을소풍B" pitchFamily="18" charset="-127"/>
                <a:ea typeface="a가을소풍B" pitchFamily="18" charset="-127"/>
              </a:rPr>
              <a:t>이재인 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가을소풍B" pitchFamily="18" charset="-127"/>
                <a:ea typeface="a가을소풍B" pitchFamily="18" charset="-127"/>
              </a:rPr>
              <a:t>, 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가을소풍B" pitchFamily="18" charset="-127"/>
                <a:ea typeface="a가을소풍B" pitchFamily="18" charset="-127"/>
              </a:rPr>
              <a:t>손승열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가을소풍B" pitchFamily="18" charset="-127"/>
                <a:ea typeface="a가을소풍B" pitchFamily="18" charset="-127"/>
              </a:rPr>
              <a:t>, 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가을소풍B" pitchFamily="18" charset="-127"/>
                <a:ea typeface="a가을소풍B" pitchFamily="18" charset="-127"/>
              </a:rPr>
              <a:t>허성근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가을소풍B" pitchFamily="18" charset="-127"/>
                <a:ea typeface="a가을소풍B" pitchFamily="18" charset="-127"/>
              </a:rPr>
              <a:t>, 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가을소풍B" pitchFamily="18" charset="-127"/>
                <a:ea typeface="a가을소풍B" pitchFamily="18" charset="-127"/>
              </a:rPr>
              <a:t>김수미 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가을소풍B" pitchFamily="18" charset="-127"/>
              <a:ea typeface="a가을소풍B" pitchFamily="18" charset="-127"/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4773175" y="5194516"/>
            <a:ext cx="3158844" cy="400110"/>
            <a:chOff x="2649031" y="5203847"/>
            <a:chExt cx="3158843" cy="400110"/>
          </a:xfrm>
        </p:grpSpPr>
        <p:sp>
          <p:nvSpPr>
            <p:cNvPr id="2" name="TextBox 1"/>
            <p:cNvSpPr txBox="1"/>
            <p:nvPr/>
          </p:nvSpPr>
          <p:spPr>
            <a:xfrm>
              <a:off x="2649031" y="5203847"/>
              <a:ext cx="182614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가을소풍B" pitchFamily="18" charset="-127"/>
                  <a:ea typeface="a가을소풍B" pitchFamily="18" charset="-127"/>
                </a:rPr>
                <a:t>임한규 교수님</a:t>
              </a:r>
              <a:endPara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가을소풍B" pitchFamily="18" charset="-127"/>
                <a:ea typeface="a가을소풍B" pitchFamily="18" charset="-127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5623143" y="5203847"/>
              <a:ext cx="18473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가을소풍B" pitchFamily="18" charset="-127"/>
                <a:ea typeface="a가을소풍B" pitchFamily="18" charset="-127"/>
              </a:endParaRPr>
            </a:p>
          </p:txBody>
        </p:sp>
        <p:cxnSp>
          <p:nvCxnSpPr>
            <p:cNvPr id="17" name="직선 연결선 16"/>
            <p:cNvCxnSpPr/>
            <p:nvPr/>
          </p:nvCxnSpPr>
          <p:spPr>
            <a:xfrm>
              <a:off x="4569575" y="5239851"/>
              <a:ext cx="0" cy="328102"/>
            </a:xfrm>
            <a:prstGeom prst="line">
              <a:avLst/>
            </a:prstGeom>
            <a:ln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직사각형 11"/>
          <p:cNvSpPr/>
          <p:nvPr/>
        </p:nvSpPr>
        <p:spPr>
          <a:xfrm>
            <a:off x="-1357354" y="-44624"/>
            <a:ext cx="5500726" cy="6858000"/>
          </a:xfrm>
          <a:prstGeom prst="rect">
            <a:avLst/>
          </a:prstGeom>
          <a:solidFill>
            <a:schemeClr val="accent1">
              <a:lumMod val="40000"/>
              <a:lumOff val="6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Picture 2" descr="C:\Users\KimSH\Desktop\시그니쳐(좌우조합형)_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2119" y="6378633"/>
            <a:ext cx="2076385" cy="434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8165491" y="45204"/>
            <a:ext cx="93647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latin typeface="a가을소풍B" pitchFamily="18" charset="-127"/>
                <a:ea typeface="a가을소풍B" pitchFamily="18" charset="-127"/>
              </a:rPr>
              <a:t>소프트웨어 설계</a:t>
            </a:r>
            <a:endParaRPr lang="ko-KR" altLang="en-US" sz="800" dirty="0">
              <a:latin typeface="a가을소풍B" pitchFamily="18" charset="-127"/>
              <a:ea typeface="a가을소풍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85425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KimSH\Desktop\시그니쳐(좌우조합형)_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2119" y="6378633"/>
            <a:ext cx="2076385" cy="434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F103D-9715-4C9B-AD17-22F01DA7B217}" type="slidenum">
              <a:rPr lang="ko-KR" altLang="en-US" smtClean="0"/>
              <a:pPr/>
              <a:t>10</a:t>
            </a:fld>
            <a:endParaRPr lang="ko-KR" altLang="en-US"/>
          </a:p>
        </p:txBody>
      </p:sp>
      <p:sp>
        <p:nvSpPr>
          <p:cNvPr id="23" name="오각형 22"/>
          <p:cNvSpPr/>
          <p:nvPr/>
        </p:nvSpPr>
        <p:spPr>
          <a:xfrm>
            <a:off x="173452" y="1979254"/>
            <a:ext cx="1424864" cy="280195"/>
          </a:xfrm>
          <a:prstGeom prst="homePlat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27674" y="1428736"/>
            <a:ext cx="13724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C</a:t>
            </a:r>
            <a:r>
              <a:rPr lang="en-US" altLang="ko-KR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ontents</a:t>
            </a:r>
            <a:endParaRPr lang="ko-KR" altLang="en-US" sz="1100" dirty="0">
              <a:solidFill>
                <a:schemeClr val="tx2">
                  <a:lumMod val="60000"/>
                  <a:lumOff val="4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40299" y="1979254"/>
            <a:ext cx="7938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가을소풍B" pitchFamily="18" charset="-127"/>
                <a:ea typeface="a가을소풍B" pitchFamily="18" charset="-127"/>
              </a:rPr>
              <a:t>개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가을소풍B" pitchFamily="18" charset="-127"/>
                <a:ea typeface="a가을소풍B" pitchFamily="18" charset="-127"/>
              </a:rPr>
              <a:t>　　요</a:t>
            </a:r>
          </a:p>
        </p:txBody>
      </p:sp>
      <p:cxnSp>
        <p:nvCxnSpPr>
          <p:cNvPr id="28" name="직선 연결선 27"/>
          <p:cNvCxnSpPr/>
          <p:nvPr/>
        </p:nvCxnSpPr>
        <p:spPr>
          <a:xfrm rot="16200000" flipV="1">
            <a:off x="-1751818" y="3342493"/>
            <a:ext cx="7010400" cy="20613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8165491" y="45204"/>
            <a:ext cx="93647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>
                <a:latin typeface="a가을소풍B" pitchFamily="18" charset="-127"/>
                <a:ea typeface="a가을소풍B" pitchFamily="18" charset="-127"/>
              </a:rPr>
              <a:t>소프트웨어 설계</a:t>
            </a:r>
          </a:p>
        </p:txBody>
      </p:sp>
      <p:pic>
        <p:nvPicPr>
          <p:cNvPr id="16" name="Picture 3" descr="C:\Users\jan\Desktop\3학년2학기\인턴\매직패스\통계자료\사용자수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1554" y="1721123"/>
            <a:ext cx="3247636" cy="2142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3" descr="C:\Users\jan\Desktop\3학년2학기\인턴\매직패스\img\a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1846" y="4337153"/>
            <a:ext cx="2967751" cy="1635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5132373" y="2355462"/>
            <a:ext cx="389881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가이드를 보면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안드로이드</a:t>
            </a:r>
            <a:r>
              <a:rPr lang="ko-KR" altLang="en-US" sz="1400" dirty="0"/>
              <a:t> </a:t>
            </a:r>
            <a:r>
              <a:rPr lang="en-US" altLang="ko-KR" sz="1400" dirty="0"/>
              <a:t>4.0.3 </a:t>
            </a:r>
            <a:r>
              <a:rPr lang="ko-KR" altLang="en-US" sz="1400" dirty="0"/>
              <a:t>아이스크림 샌드위치 버전을 권장하는데</a:t>
            </a:r>
            <a:r>
              <a:rPr lang="en-US" altLang="ko-KR" sz="1400" dirty="0"/>
              <a:t>, </a:t>
            </a:r>
            <a:endParaRPr lang="en-US" altLang="ko-KR" sz="1400" dirty="0" smtClean="0"/>
          </a:p>
          <a:p>
            <a:r>
              <a:rPr lang="ko-KR" altLang="en-US" sz="1400" dirty="0" smtClean="0"/>
              <a:t>이 </a:t>
            </a:r>
            <a:r>
              <a:rPr lang="ko-KR" altLang="en-US" sz="1400" dirty="0"/>
              <a:t>버전을 사용하면 현존 단말이 </a:t>
            </a:r>
            <a:r>
              <a:rPr lang="en-US" altLang="ko-KR" sz="1400" dirty="0"/>
              <a:t>90.4% </a:t>
            </a:r>
            <a:r>
              <a:rPr lang="ko-KR" altLang="en-US" sz="1400" dirty="0"/>
              <a:t>가 커버가 가능하다고 나온다</a:t>
            </a:r>
            <a:r>
              <a:rPr lang="en-US" altLang="ko-KR" sz="1400" dirty="0" smtClean="0"/>
              <a:t>.</a:t>
            </a:r>
            <a:endParaRPr lang="ko-KR" altLang="en-US" sz="1400" dirty="0"/>
          </a:p>
        </p:txBody>
      </p:sp>
      <p:sp>
        <p:nvSpPr>
          <p:cNvPr id="20" name="TextBox 19"/>
          <p:cNvSpPr txBox="1"/>
          <p:nvPr/>
        </p:nvSpPr>
        <p:spPr>
          <a:xfrm>
            <a:off x="5146687" y="3966683"/>
            <a:ext cx="395909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/>
              <a:t>기기의 호환성</a:t>
            </a:r>
            <a:r>
              <a:rPr lang="en-US" altLang="ko-KR" sz="1600" dirty="0" smtClean="0"/>
              <a:t>,</a:t>
            </a:r>
            <a:r>
              <a:rPr lang="ko-KR" altLang="en-US" sz="1600" dirty="0" smtClean="0"/>
              <a:t>기능을 고려하여</a:t>
            </a:r>
            <a:endParaRPr lang="en-US" altLang="ko-KR" sz="1600" dirty="0" smtClean="0"/>
          </a:p>
          <a:p>
            <a:r>
              <a:rPr lang="ko-KR" altLang="en-US" dirty="0" smtClean="0">
                <a:solidFill>
                  <a:srgbClr val="FF0000"/>
                </a:solidFill>
              </a:rPr>
              <a:t>아이스크림 샌드위치버전</a:t>
            </a:r>
            <a:r>
              <a:rPr lang="ko-KR" altLang="en-US" sz="1600" dirty="0" smtClean="0"/>
              <a:t>으로</a:t>
            </a:r>
            <a:endParaRPr lang="en-US" altLang="ko-KR" sz="1600" dirty="0" smtClean="0"/>
          </a:p>
          <a:p>
            <a:r>
              <a:rPr lang="ko-KR" altLang="en-US" sz="1600" dirty="0" smtClean="0"/>
              <a:t>개발하기로</a:t>
            </a:r>
            <a:r>
              <a:rPr lang="en-US" altLang="ko-KR" sz="1600" dirty="0"/>
              <a:t> </a:t>
            </a:r>
            <a:r>
              <a:rPr lang="ko-KR" altLang="en-US" sz="1600" dirty="0" smtClean="0"/>
              <a:t>결정했다</a:t>
            </a:r>
            <a:r>
              <a:rPr lang="en-US" altLang="ko-KR" sz="1600" dirty="0" smtClean="0"/>
              <a:t>.</a:t>
            </a:r>
            <a:endParaRPr lang="ko-KR" altLang="en-US" sz="1600" dirty="0"/>
          </a:p>
        </p:txBody>
      </p:sp>
      <p:sp>
        <p:nvSpPr>
          <p:cNvPr id="21" name="TextBox 20"/>
          <p:cNvSpPr txBox="1"/>
          <p:nvPr/>
        </p:nvSpPr>
        <p:spPr>
          <a:xfrm>
            <a:off x="1979712" y="648000"/>
            <a:ext cx="29494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가을소풍B" pitchFamily="18" charset="-127"/>
                <a:ea typeface="a가을소풍B" pitchFamily="18" charset="-127"/>
              </a:rPr>
              <a:t>2-2. </a:t>
            </a:r>
            <a:r>
              <a:rPr lang="ko-KR" alt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가을소풍B" pitchFamily="18" charset="-127"/>
                <a:ea typeface="a가을소풍B" pitchFamily="18" charset="-127"/>
              </a:rPr>
              <a:t>제작환경</a:t>
            </a:r>
            <a:endParaRPr lang="ko-KR" alt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42844" y="2298696"/>
            <a:ext cx="2071702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1.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개요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1-1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주제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1-2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선정이유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1-3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주요대상</a:t>
            </a:r>
            <a:endParaRPr lang="en-US" altLang="ko-KR" sz="1000" dirty="0" smtClean="0">
              <a:latin typeface="a가을소풍B" pitchFamily="18" charset="-127"/>
              <a:ea typeface="a가을소풍B" pitchFamily="18" charset="-127"/>
            </a:endParaRPr>
          </a:p>
          <a:p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latin typeface="a가을소풍B" pitchFamily="18" charset="-127"/>
                <a:ea typeface="a가을소풍B" pitchFamily="18" charset="-127"/>
              </a:rPr>
              <a:t>2. </a:t>
            </a:r>
            <a:r>
              <a:rPr lang="ko-KR" altLang="en-US" sz="1000" dirty="0" smtClean="0">
                <a:latin typeface="a가을소풍B" pitchFamily="18" charset="-127"/>
                <a:ea typeface="a가을소풍B" pitchFamily="18" charset="-127"/>
              </a:rPr>
              <a:t>진행</a:t>
            </a:r>
            <a:endParaRPr lang="en-US" altLang="ko-KR" sz="1000" dirty="0" smtClean="0"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2-1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진행방법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latin typeface="a가을소풍B" pitchFamily="18" charset="-127"/>
                <a:ea typeface="a가을소풍B" pitchFamily="18" charset="-127"/>
              </a:rPr>
              <a:t>  2-2 </a:t>
            </a:r>
            <a:r>
              <a:rPr lang="ko-KR" altLang="en-US" sz="1000" dirty="0" smtClean="0">
                <a:latin typeface="a가을소풍B" pitchFamily="18" charset="-127"/>
                <a:ea typeface="a가을소풍B" pitchFamily="18" charset="-127"/>
              </a:rPr>
              <a:t>제작환경</a:t>
            </a:r>
            <a:endParaRPr lang="en-US" altLang="ko-KR" sz="1000" dirty="0" smtClean="0"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2-3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개발도구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2-4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주요기능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2-5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기대효과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3.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구성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3-1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팀원 구성 및 역할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3-2 WBS</a:t>
            </a: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3-3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프로젝트 일정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3-4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자원 및 예산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62517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KimSH\Desktop\시그니쳐(좌우조합형)_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2119" y="6378633"/>
            <a:ext cx="2076385" cy="434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TextBox 43"/>
          <p:cNvSpPr txBox="1"/>
          <p:nvPr/>
        </p:nvSpPr>
        <p:spPr>
          <a:xfrm>
            <a:off x="2320306" y="1916832"/>
            <a:ext cx="1487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 smtClean="0">
                <a:latin typeface="+mn-ea"/>
              </a:rPr>
              <a:t>프로그램 코딩</a:t>
            </a:r>
            <a:endParaRPr lang="ko-KR" altLang="en-US" sz="1600" dirty="0">
              <a:latin typeface="+mn-ea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264843" y="3879186"/>
            <a:ext cx="8002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 smtClean="0">
                <a:latin typeface="+mn-ea"/>
              </a:rPr>
              <a:t>디자인</a:t>
            </a:r>
            <a:endParaRPr lang="ko-KR" altLang="en-US" sz="1600" dirty="0">
              <a:latin typeface="+mn-ea"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5061629" y="3879186"/>
            <a:ext cx="1742619" cy="1140740"/>
            <a:chOff x="6542502" y="4311234"/>
            <a:chExt cx="1742619" cy="1140740"/>
          </a:xfrm>
        </p:grpSpPr>
        <p:pic>
          <p:nvPicPr>
            <p:cNvPr id="41" name="Picture 23" descr="http://www.pdfonline.com/images/powerpoint.png">
              <a:hlinkClick r:id="rId3"/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53919" y="4669752"/>
              <a:ext cx="774264" cy="7742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" name="Picture 25" descr="http://img.informer.com/icons/png/48/19/19913.png">
              <a:hlinkClick r:id="rId5"/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94942" y="4661795"/>
              <a:ext cx="790179" cy="7901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7" name="TextBox 46"/>
            <p:cNvSpPr txBox="1"/>
            <p:nvPr/>
          </p:nvSpPr>
          <p:spPr>
            <a:xfrm>
              <a:off x="6542502" y="4311234"/>
              <a:ext cx="10054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 smtClean="0">
                  <a:latin typeface="+mn-ea"/>
                </a:rPr>
                <a:t>문서작성</a:t>
              </a:r>
              <a:endParaRPr lang="ko-KR" altLang="en-US" sz="1600" dirty="0">
                <a:latin typeface="+mn-ea"/>
              </a:endParaRPr>
            </a:p>
          </p:txBody>
        </p:sp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F103D-9715-4C9B-AD17-22F01DA7B217}" type="slidenum">
              <a:rPr lang="ko-KR" altLang="en-US" smtClean="0"/>
              <a:pPr/>
              <a:t>11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5086" y="2451716"/>
            <a:ext cx="1072487" cy="1072487"/>
          </a:xfrm>
          <a:prstGeom prst="rect">
            <a:avLst/>
          </a:prstGeom>
        </p:spPr>
      </p:pic>
      <p:sp>
        <p:nvSpPr>
          <p:cNvPr id="23" name="오각형 22"/>
          <p:cNvSpPr/>
          <p:nvPr/>
        </p:nvSpPr>
        <p:spPr>
          <a:xfrm>
            <a:off x="173452" y="1979254"/>
            <a:ext cx="1424864" cy="280195"/>
          </a:xfrm>
          <a:prstGeom prst="homePlat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27674" y="1428736"/>
            <a:ext cx="13724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C</a:t>
            </a:r>
            <a:r>
              <a:rPr lang="en-US" altLang="ko-KR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ontents</a:t>
            </a:r>
            <a:endParaRPr lang="ko-KR" altLang="en-US" sz="1100" dirty="0">
              <a:solidFill>
                <a:schemeClr val="tx2">
                  <a:lumMod val="60000"/>
                  <a:lumOff val="4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40299" y="1979254"/>
            <a:ext cx="7938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가을소풍B" pitchFamily="18" charset="-127"/>
                <a:ea typeface="a가을소풍B" pitchFamily="18" charset="-127"/>
              </a:rPr>
              <a:t>개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가을소풍B" pitchFamily="18" charset="-127"/>
                <a:ea typeface="a가을소풍B" pitchFamily="18" charset="-127"/>
              </a:rPr>
              <a:t>　　요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42844" y="2298696"/>
            <a:ext cx="2071702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1.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개요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1-1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주제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1-2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선정이유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1-3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주요대상</a:t>
            </a:r>
            <a:endParaRPr lang="en-US" altLang="ko-KR" sz="1000" dirty="0" smtClean="0">
              <a:latin typeface="a가을소풍B" pitchFamily="18" charset="-127"/>
              <a:ea typeface="a가을소풍B" pitchFamily="18" charset="-127"/>
            </a:endParaRPr>
          </a:p>
          <a:p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latin typeface="a가을소풍B" pitchFamily="18" charset="-127"/>
                <a:ea typeface="a가을소풍B" pitchFamily="18" charset="-127"/>
              </a:rPr>
              <a:t>2. </a:t>
            </a:r>
            <a:r>
              <a:rPr lang="ko-KR" altLang="en-US" sz="1000" dirty="0" smtClean="0">
                <a:latin typeface="a가을소풍B" pitchFamily="18" charset="-127"/>
                <a:ea typeface="a가을소풍B" pitchFamily="18" charset="-127"/>
              </a:rPr>
              <a:t>진행</a:t>
            </a:r>
            <a:endParaRPr lang="en-US" altLang="ko-KR" sz="1000" dirty="0" smtClean="0"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2-1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진행방법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2-2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제작환경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latin typeface="a가을소풍B" pitchFamily="18" charset="-127"/>
                <a:ea typeface="a가을소풍B" pitchFamily="18" charset="-127"/>
              </a:rPr>
              <a:t>  2-3 </a:t>
            </a:r>
            <a:r>
              <a:rPr lang="ko-KR" altLang="en-US" sz="1000" dirty="0" smtClean="0">
                <a:latin typeface="a가을소풍B" pitchFamily="18" charset="-127"/>
                <a:ea typeface="a가을소풍B" pitchFamily="18" charset="-127"/>
              </a:rPr>
              <a:t>개발도구</a:t>
            </a:r>
            <a:endParaRPr lang="en-US" altLang="ko-KR" sz="1000" dirty="0" smtClean="0"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2-4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주요기능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2-5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기대효과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3.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구성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3-1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팀원 구성 및 역할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3-2 WBS</a:t>
            </a: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3-3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프로젝트 일정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3-4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자원 및 예산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979712" y="648000"/>
            <a:ext cx="29494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가을소풍B" pitchFamily="18" charset="-127"/>
                <a:ea typeface="a가을소풍B" pitchFamily="18" charset="-127"/>
              </a:rPr>
              <a:t>2-3. </a:t>
            </a:r>
            <a:r>
              <a:rPr lang="ko-KR" alt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가을소풍B" pitchFamily="18" charset="-127"/>
                <a:ea typeface="a가을소풍B" pitchFamily="18" charset="-127"/>
              </a:rPr>
              <a:t>개발도구</a:t>
            </a:r>
            <a:endParaRPr lang="ko-KR" alt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가을소풍B" pitchFamily="18" charset="-127"/>
              <a:ea typeface="a가을소풍B" pitchFamily="18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 rot="16200000" flipV="1">
            <a:off x="-1751818" y="3342493"/>
            <a:ext cx="7010400" cy="20613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그룹 29"/>
          <p:cNvGrpSpPr/>
          <p:nvPr/>
        </p:nvGrpSpPr>
        <p:grpSpPr>
          <a:xfrm>
            <a:off x="2350439" y="4221088"/>
            <a:ext cx="1717505" cy="792088"/>
            <a:chOff x="2350439" y="4221088"/>
            <a:chExt cx="1717505" cy="792088"/>
          </a:xfrm>
        </p:grpSpPr>
        <p:pic>
          <p:nvPicPr>
            <p:cNvPr id="38" name="Picture 18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50439" y="4256001"/>
              <a:ext cx="739793" cy="7222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9" name="그림 28" descr="icn_Adobe_Illustrator_CC_512.png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275856" y="4221088"/>
              <a:ext cx="792088" cy="792088"/>
            </a:xfrm>
            <a:prstGeom prst="rect">
              <a:avLst/>
            </a:prstGeom>
          </p:spPr>
        </p:pic>
      </p:grpSp>
      <p:sp>
        <p:nvSpPr>
          <p:cNvPr id="32" name="TextBox 31"/>
          <p:cNvSpPr txBox="1"/>
          <p:nvPr/>
        </p:nvSpPr>
        <p:spPr>
          <a:xfrm>
            <a:off x="8165491" y="45204"/>
            <a:ext cx="93647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>
                <a:latin typeface="a가을소풍B" pitchFamily="18" charset="-127"/>
                <a:ea typeface="a가을소풍B" pitchFamily="18" charset="-127"/>
              </a:rPr>
              <a:t>소프트웨어 설계</a:t>
            </a:r>
          </a:p>
        </p:txBody>
      </p:sp>
      <p:pic>
        <p:nvPicPr>
          <p:cNvPr id="33" name="Picture 2" descr="C:\Users\Owner\Desktop\안드로이드_스튜디오_Android_Studio_설치_방법_구글_안드로이드_프로그래밍_개발환경_구축_SDK_업데이트_(11).jpg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2488180" y="2404946"/>
            <a:ext cx="1554700" cy="11660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769045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KimSH\Desktop\시그니쳐(좌우조합형)_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2119" y="6378633"/>
            <a:ext cx="2076385" cy="434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F103D-9715-4C9B-AD17-22F01DA7B217}" type="slidenum">
              <a:rPr lang="ko-KR" altLang="en-US" smtClean="0"/>
              <a:pPr/>
              <a:t>12</a:t>
            </a:fld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979712" y="648000"/>
            <a:ext cx="29494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가을소풍B" pitchFamily="18" charset="-127"/>
                <a:ea typeface="a가을소풍B" pitchFamily="18" charset="-127"/>
              </a:rPr>
              <a:t>2-4. </a:t>
            </a:r>
            <a:r>
              <a:rPr lang="ko-KR" alt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가을소풍B" pitchFamily="18" charset="-127"/>
                <a:ea typeface="a가을소풍B" pitchFamily="18" charset="-127"/>
              </a:rPr>
              <a:t>주요기능</a:t>
            </a:r>
            <a:endParaRPr lang="ko-KR" alt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13" name="오각형 12"/>
          <p:cNvSpPr/>
          <p:nvPr/>
        </p:nvSpPr>
        <p:spPr>
          <a:xfrm>
            <a:off x="173452" y="1979254"/>
            <a:ext cx="1424864" cy="280195"/>
          </a:xfrm>
          <a:prstGeom prst="homePlat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127674" y="1428736"/>
            <a:ext cx="13724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C</a:t>
            </a:r>
            <a:r>
              <a:rPr lang="en-US" altLang="ko-KR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ontents</a:t>
            </a:r>
            <a:endParaRPr lang="ko-KR" altLang="en-US" sz="1100" dirty="0">
              <a:solidFill>
                <a:schemeClr val="tx2">
                  <a:lumMod val="60000"/>
                  <a:lumOff val="4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40299" y="1979254"/>
            <a:ext cx="7938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가을소풍B" pitchFamily="18" charset="-127"/>
                <a:ea typeface="a가을소풍B" pitchFamily="18" charset="-127"/>
              </a:rPr>
              <a:t>개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가을소풍B" pitchFamily="18" charset="-127"/>
                <a:ea typeface="a가을소풍B" pitchFamily="18" charset="-127"/>
              </a:rPr>
              <a:t>　　요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42844" y="2298696"/>
            <a:ext cx="2071702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1.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개요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1-1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주제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1-2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선정이유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1-3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주요대상</a:t>
            </a:r>
            <a:endParaRPr lang="en-US" altLang="ko-KR" sz="1000" dirty="0" smtClean="0">
              <a:latin typeface="a가을소풍B" pitchFamily="18" charset="-127"/>
              <a:ea typeface="a가을소풍B" pitchFamily="18" charset="-127"/>
            </a:endParaRPr>
          </a:p>
          <a:p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latin typeface="a가을소풍B" pitchFamily="18" charset="-127"/>
                <a:ea typeface="a가을소풍B" pitchFamily="18" charset="-127"/>
              </a:rPr>
              <a:t>2. </a:t>
            </a:r>
            <a:r>
              <a:rPr lang="ko-KR" altLang="en-US" sz="1000" dirty="0" smtClean="0">
                <a:latin typeface="a가을소풍B" pitchFamily="18" charset="-127"/>
                <a:ea typeface="a가을소풍B" pitchFamily="18" charset="-127"/>
              </a:rPr>
              <a:t>진행</a:t>
            </a:r>
            <a:endParaRPr lang="en-US" altLang="ko-KR" sz="1000" dirty="0" smtClean="0"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2-1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진행방법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2-2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제작환경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2-3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개발도구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latin typeface="a가을소풍B" pitchFamily="18" charset="-127"/>
                <a:ea typeface="a가을소풍B" pitchFamily="18" charset="-127"/>
              </a:rPr>
              <a:t>  2-4 </a:t>
            </a:r>
            <a:r>
              <a:rPr lang="ko-KR" altLang="en-US" sz="1000" dirty="0" smtClean="0">
                <a:latin typeface="a가을소풍B" pitchFamily="18" charset="-127"/>
                <a:ea typeface="a가을소풍B" pitchFamily="18" charset="-127"/>
              </a:rPr>
              <a:t>주요기능</a:t>
            </a:r>
            <a:endParaRPr lang="en-US" altLang="ko-KR" sz="1000" dirty="0" smtClean="0"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2-5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기대효과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3.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구성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3-1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팀원 구성 및 역할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3-2 WBS</a:t>
            </a: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3-3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프로젝트 일정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3-4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자원 및 예산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cxnSp>
        <p:nvCxnSpPr>
          <p:cNvPr id="17" name="직선 연결선 16"/>
          <p:cNvCxnSpPr/>
          <p:nvPr/>
        </p:nvCxnSpPr>
        <p:spPr>
          <a:xfrm rot="16200000" flipV="1">
            <a:off x="-1751818" y="3342493"/>
            <a:ext cx="7010400" cy="20613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165491" y="45204"/>
            <a:ext cx="93647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>
                <a:latin typeface="a가을소풍B" pitchFamily="18" charset="-127"/>
                <a:ea typeface="a가을소풍B" pitchFamily="18" charset="-127"/>
              </a:rPr>
              <a:t>소프트웨어 설계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195736" y="1916832"/>
            <a:ext cx="6296330" cy="263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200" dirty="0" smtClean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2200" dirty="0" smtClean="0">
                <a:latin typeface="+mn-ea"/>
              </a:rPr>
              <a:t>1. </a:t>
            </a:r>
            <a:r>
              <a:rPr lang="ko-KR" altLang="en-US" sz="2200" dirty="0" err="1" smtClean="0">
                <a:latin typeface="+mn-ea"/>
              </a:rPr>
              <a:t>위젯</a:t>
            </a:r>
            <a:r>
              <a:rPr lang="ko-KR" altLang="en-US" sz="2200" dirty="0" smtClean="0">
                <a:latin typeface="+mn-ea"/>
              </a:rPr>
              <a:t> 형태로 사용자에게 </a:t>
            </a:r>
            <a:r>
              <a:rPr lang="ko-KR" altLang="en-US" sz="2200" dirty="0" smtClean="0">
                <a:solidFill>
                  <a:srgbClr val="FF0000"/>
                </a:solidFill>
                <a:latin typeface="+mn-ea"/>
              </a:rPr>
              <a:t>필요한 정보</a:t>
            </a:r>
            <a:r>
              <a:rPr lang="ko-KR" altLang="en-US" sz="2200" dirty="0" smtClean="0">
                <a:latin typeface="+mn-ea"/>
              </a:rPr>
              <a:t>를</a:t>
            </a:r>
            <a:endParaRPr lang="en-US" altLang="ko-KR" sz="2200" dirty="0" smtClean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2200" dirty="0" smtClean="0">
                <a:latin typeface="+mn-ea"/>
              </a:rPr>
              <a:t>   (</a:t>
            </a:r>
            <a:r>
              <a:rPr lang="ko-KR" altLang="en-US" sz="2200" dirty="0" smtClean="0">
                <a:latin typeface="+mn-ea"/>
              </a:rPr>
              <a:t>날씨</a:t>
            </a:r>
            <a:r>
              <a:rPr lang="en-US" altLang="ko-KR" sz="2200" dirty="0" smtClean="0">
                <a:latin typeface="+mn-ea"/>
              </a:rPr>
              <a:t>,</a:t>
            </a:r>
            <a:r>
              <a:rPr lang="ko-KR" altLang="en-US" sz="2200" dirty="0" smtClean="0">
                <a:latin typeface="+mn-ea"/>
              </a:rPr>
              <a:t>스케줄</a:t>
            </a:r>
            <a:r>
              <a:rPr lang="en-US" altLang="ko-KR" sz="2200" dirty="0" smtClean="0">
                <a:latin typeface="+mn-ea"/>
              </a:rPr>
              <a:t>,</a:t>
            </a:r>
            <a:r>
              <a:rPr lang="ko-KR" altLang="en-US" sz="2200" dirty="0" smtClean="0">
                <a:latin typeface="+mn-ea"/>
              </a:rPr>
              <a:t>뉴스</a:t>
            </a:r>
            <a:r>
              <a:rPr lang="en-US" altLang="ko-KR" sz="2200" dirty="0" smtClean="0">
                <a:latin typeface="+mn-ea"/>
              </a:rPr>
              <a:t>)</a:t>
            </a:r>
            <a:r>
              <a:rPr lang="ko-KR" altLang="en-US" sz="2200" dirty="0" smtClean="0">
                <a:latin typeface="+mn-ea"/>
              </a:rPr>
              <a:t> 보여줌</a:t>
            </a:r>
            <a:endParaRPr lang="en-US" altLang="ko-KR" sz="2200" dirty="0" smtClean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22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2200" dirty="0" smtClean="0">
                <a:latin typeface="+mn-ea"/>
              </a:rPr>
              <a:t>2. </a:t>
            </a:r>
            <a:r>
              <a:rPr lang="ko-KR" altLang="en-US" sz="2200" dirty="0" smtClean="0">
                <a:latin typeface="+mn-ea"/>
              </a:rPr>
              <a:t>사용자의 </a:t>
            </a:r>
            <a:r>
              <a:rPr lang="ko-KR" altLang="en-US" sz="2200" dirty="0" smtClean="0">
                <a:solidFill>
                  <a:srgbClr val="FF0000"/>
                </a:solidFill>
                <a:latin typeface="+mn-ea"/>
              </a:rPr>
              <a:t>소</a:t>
            </a:r>
            <a:r>
              <a:rPr lang="ko-KR" altLang="en-US" sz="2200" dirty="0">
                <a:solidFill>
                  <a:srgbClr val="FF0000"/>
                </a:solidFill>
                <a:latin typeface="+mn-ea"/>
              </a:rPr>
              <a:t>비</a:t>
            </a:r>
            <a:r>
              <a:rPr lang="ko-KR" altLang="en-US" sz="2200" dirty="0" smtClean="0">
                <a:solidFill>
                  <a:srgbClr val="FF0000"/>
                </a:solidFill>
                <a:latin typeface="+mn-ea"/>
              </a:rPr>
              <a:t>절약</a:t>
            </a:r>
            <a:r>
              <a:rPr lang="ko-KR" altLang="en-US" sz="2200" dirty="0" smtClean="0">
                <a:latin typeface="+mn-ea"/>
              </a:rPr>
              <a:t>을 도와줄 알림을 띄움</a:t>
            </a:r>
            <a:endParaRPr lang="en-US" altLang="ko-KR" sz="22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58343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KimSH\Desktop\시그니쳐(좌우조합형)_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2119" y="6378633"/>
            <a:ext cx="2076385" cy="434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F103D-9715-4C9B-AD17-22F01DA7B217}" type="slidenum">
              <a:rPr lang="ko-KR" altLang="en-US" smtClean="0"/>
              <a:pPr/>
              <a:t>13</a:t>
            </a:fld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979712" y="648000"/>
            <a:ext cx="28066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가을소풍B" pitchFamily="18" charset="-127"/>
                <a:ea typeface="a가을소풍B" pitchFamily="18" charset="-127"/>
              </a:rPr>
              <a:t>2-5. </a:t>
            </a:r>
            <a:r>
              <a:rPr lang="ko-KR" alt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가을소풍B" pitchFamily="18" charset="-127"/>
                <a:ea typeface="a가을소풍B" pitchFamily="18" charset="-127"/>
              </a:rPr>
              <a:t>기대효과</a:t>
            </a:r>
            <a:endParaRPr lang="ko-KR" alt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12" name="오각형 11"/>
          <p:cNvSpPr/>
          <p:nvPr/>
        </p:nvSpPr>
        <p:spPr>
          <a:xfrm>
            <a:off x="173452" y="1979254"/>
            <a:ext cx="1424864" cy="280195"/>
          </a:xfrm>
          <a:prstGeom prst="homePlat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127674" y="1428736"/>
            <a:ext cx="13724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C</a:t>
            </a:r>
            <a:r>
              <a:rPr lang="en-US" altLang="ko-KR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ontents</a:t>
            </a:r>
            <a:endParaRPr lang="ko-KR" altLang="en-US" sz="1100" dirty="0">
              <a:solidFill>
                <a:schemeClr val="tx2">
                  <a:lumMod val="60000"/>
                  <a:lumOff val="4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40299" y="1979254"/>
            <a:ext cx="7938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가을소풍B" pitchFamily="18" charset="-127"/>
                <a:ea typeface="a가을소풍B" pitchFamily="18" charset="-127"/>
              </a:rPr>
              <a:t>개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가을소풍B" pitchFamily="18" charset="-127"/>
                <a:ea typeface="a가을소풍B" pitchFamily="18" charset="-127"/>
              </a:rPr>
              <a:t>　　요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42844" y="2298696"/>
            <a:ext cx="2071702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1.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개요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1-1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주제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1-2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선정이유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1-3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주요대상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latin typeface="a가을소풍B" pitchFamily="18" charset="-127"/>
                <a:ea typeface="a가을소풍B" pitchFamily="18" charset="-127"/>
              </a:rPr>
              <a:t> 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latin typeface="a가을소풍B" pitchFamily="18" charset="-127"/>
                <a:ea typeface="a가을소풍B" pitchFamily="18" charset="-127"/>
              </a:rPr>
              <a:t>2. </a:t>
            </a:r>
            <a:r>
              <a:rPr lang="ko-KR" altLang="en-US" sz="1000" dirty="0" smtClean="0">
                <a:latin typeface="a가을소풍B" pitchFamily="18" charset="-127"/>
                <a:ea typeface="a가을소풍B" pitchFamily="18" charset="-127"/>
              </a:rPr>
              <a:t>진행</a:t>
            </a:r>
            <a:endParaRPr lang="en-US" altLang="ko-KR" sz="1000" dirty="0" smtClean="0"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2-1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진행방법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2-2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제작환경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2-3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개발도구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2-4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주요기능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latin typeface="a가을소풍B" pitchFamily="18" charset="-127"/>
                <a:ea typeface="a가을소풍B" pitchFamily="18" charset="-127"/>
              </a:rPr>
              <a:t>  2-5 </a:t>
            </a:r>
            <a:r>
              <a:rPr lang="ko-KR" altLang="en-US" sz="1000" dirty="0" smtClean="0">
                <a:latin typeface="a가을소풍B" pitchFamily="18" charset="-127"/>
                <a:ea typeface="a가을소풍B" pitchFamily="18" charset="-127"/>
              </a:rPr>
              <a:t>기대효과</a:t>
            </a:r>
            <a:endParaRPr lang="en-US" altLang="ko-KR" sz="1000" dirty="0" smtClean="0">
              <a:latin typeface="a가을소풍B" pitchFamily="18" charset="-127"/>
              <a:ea typeface="a가을소풍B" pitchFamily="18" charset="-127"/>
            </a:endParaRPr>
          </a:p>
          <a:p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3.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구성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3-1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팀원 구성 및 역할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3-2 WBS</a:t>
            </a: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3-3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프로젝트 일정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3-4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자원 및 예산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cxnSp>
        <p:nvCxnSpPr>
          <p:cNvPr id="16" name="직선 연결선 15"/>
          <p:cNvCxnSpPr/>
          <p:nvPr/>
        </p:nvCxnSpPr>
        <p:spPr>
          <a:xfrm rot="16200000" flipV="1">
            <a:off x="-1751818" y="3342493"/>
            <a:ext cx="7010400" cy="20613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8165491" y="45204"/>
            <a:ext cx="93647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>
                <a:latin typeface="a가을소풍B" pitchFamily="18" charset="-127"/>
                <a:ea typeface="a가을소풍B" pitchFamily="18" charset="-127"/>
              </a:rPr>
              <a:t>소프트웨어 설계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195736" y="1857364"/>
            <a:ext cx="659053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42913">
              <a:lnSpc>
                <a:spcPct val="150000"/>
              </a:lnSpc>
            </a:pPr>
            <a:endParaRPr lang="en-US" altLang="ko-KR" sz="2200" dirty="0" smtClean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2200" dirty="0">
                <a:latin typeface="+mn-ea"/>
              </a:rPr>
              <a:t>1</a:t>
            </a:r>
            <a:r>
              <a:rPr lang="en-US" altLang="ko-KR" sz="2200" dirty="0" smtClean="0">
                <a:latin typeface="+mn-ea"/>
              </a:rPr>
              <a:t>.</a:t>
            </a:r>
            <a:r>
              <a:rPr lang="ko-KR" altLang="en-US" sz="2200" dirty="0" smtClean="0">
                <a:latin typeface="+mn-ea"/>
              </a:rPr>
              <a:t> </a:t>
            </a:r>
            <a:r>
              <a:rPr lang="ko-KR" altLang="en-US" sz="2200" dirty="0">
                <a:latin typeface="+mn-ea"/>
              </a:rPr>
              <a:t>환경적인 정보를  </a:t>
            </a:r>
            <a:r>
              <a:rPr lang="ko-KR" altLang="en-US" sz="2200" dirty="0">
                <a:solidFill>
                  <a:srgbClr val="FF0000"/>
                </a:solidFill>
                <a:latin typeface="+mn-ea"/>
              </a:rPr>
              <a:t>실시간으로 제공</a:t>
            </a:r>
            <a:r>
              <a:rPr lang="ko-KR" altLang="en-US" sz="2200" dirty="0">
                <a:latin typeface="+mn-ea"/>
              </a:rPr>
              <a:t>하여 사용자가 보다 빠른 대처가 가능</a:t>
            </a:r>
            <a:endParaRPr lang="en-US" altLang="ko-KR" sz="2200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22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2200" dirty="0">
                <a:latin typeface="+mn-ea"/>
              </a:rPr>
              <a:t>2</a:t>
            </a:r>
            <a:r>
              <a:rPr lang="en-US" altLang="ko-KR" sz="2200" dirty="0" smtClean="0">
                <a:latin typeface="+mn-ea"/>
              </a:rPr>
              <a:t>.</a:t>
            </a:r>
            <a:r>
              <a:rPr lang="ko-KR" altLang="en-US" sz="2200" dirty="0">
                <a:latin typeface="+mn-ea"/>
              </a:rPr>
              <a:t> 가계부를 쓰지 않아도 대략적인 사용금액을 도표로 제공하여 </a:t>
            </a:r>
            <a:r>
              <a:rPr lang="ko-KR" altLang="en-US" sz="2200" dirty="0">
                <a:solidFill>
                  <a:srgbClr val="FF0000"/>
                </a:solidFill>
                <a:latin typeface="+mn-ea"/>
              </a:rPr>
              <a:t>돈을 절약</a:t>
            </a:r>
            <a:endParaRPr lang="en-US" altLang="ko-KR" sz="2200" dirty="0">
              <a:solidFill>
                <a:srgbClr val="FF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22915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타원 69"/>
          <p:cNvSpPr/>
          <p:nvPr/>
        </p:nvSpPr>
        <p:spPr>
          <a:xfrm>
            <a:off x="2454959" y="2389229"/>
            <a:ext cx="1396961" cy="1396961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71" name="타원 70"/>
          <p:cNvSpPr/>
          <p:nvPr/>
        </p:nvSpPr>
        <p:spPr>
          <a:xfrm>
            <a:off x="3286116" y="4643446"/>
            <a:ext cx="1396961" cy="1396961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72" name="타원 71"/>
          <p:cNvSpPr/>
          <p:nvPr/>
        </p:nvSpPr>
        <p:spPr>
          <a:xfrm>
            <a:off x="5889683" y="4643446"/>
            <a:ext cx="1396961" cy="1396961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73" name="타원 72"/>
          <p:cNvSpPr/>
          <p:nvPr/>
        </p:nvSpPr>
        <p:spPr>
          <a:xfrm>
            <a:off x="6746939" y="2428868"/>
            <a:ext cx="1396961" cy="1396961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4603799" y="1285860"/>
            <a:ext cx="1396961" cy="1396961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pic>
        <p:nvPicPr>
          <p:cNvPr id="1026" name="Picture 2" descr="C:\Users\KimSH\Desktop\시그니쳐(좌우조합형)_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2119" y="6378633"/>
            <a:ext cx="2076385" cy="434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TextBox 43"/>
          <p:cNvSpPr txBox="1"/>
          <p:nvPr/>
        </p:nvSpPr>
        <p:spPr>
          <a:xfrm>
            <a:off x="4931596" y="1415306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 smtClean="0">
                <a:solidFill>
                  <a:schemeClr val="bg1"/>
                </a:solidFill>
                <a:latin typeface="+mn-ea"/>
              </a:rPr>
              <a:t>이재</a:t>
            </a:r>
            <a:r>
              <a:rPr lang="ko-KR" altLang="en-US" sz="1400" dirty="0">
                <a:solidFill>
                  <a:schemeClr val="bg1"/>
                </a:solidFill>
                <a:latin typeface="+mn-ea"/>
              </a:rPr>
              <a:t>인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2802141" y="2568355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 smtClean="0">
                <a:solidFill>
                  <a:schemeClr val="bg1"/>
                </a:solidFill>
                <a:latin typeface="+mn-ea"/>
              </a:rPr>
              <a:t>허성근</a:t>
            </a:r>
            <a:endParaRPr lang="ko-KR" altLang="en-US" sz="14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3603128" y="4835735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 smtClean="0">
                <a:solidFill>
                  <a:schemeClr val="bg1"/>
                </a:solidFill>
                <a:latin typeface="+mn-ea"/>
              </a:rPr>
              <a:t>손승렬</a:t>
            </a:r>
            <a:endParaRPr lang="ko-KR" altLang="en-US" sz="14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6000760" y="5188037"/>
            <a:ext cx="12170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 smtClean="0">
                <a:solidFill>
                  <a:schemeClr val="bg1"/>
                </a:solidFill>
                <a:latin typeface="+mn-ea"/>
              </a:rPr>
              <a:t>김정</a:t>
            </a:r>
            <a:r>
              <a:rPr lang="ko-KR" altLang="en-US" sz="1400" dirty="0">
                <a:solidFill>
                  <a:schemeClr val="bg1"/>
                </a:solidFill>
                <a:latin typeface="+mn-ea"/>
              </a:rPr>
              <a:t>수</a:t>
            </a:r>
            <a:r>
              <a:rPr lang="en-US" altLang="ko-KR" sz="1400" dirty="0" smtClean="0">
                <a:solidFill>
                  <a:schemeClr val="bg1"/>
                </a:solidFill>
                <a:latin typeface="+mn-ea"/>
              </a:rPr>
              <a:t>(</a:t>
            </a:r>
            <a:r>
              <a:rPr lang="ko-KR" altLang="en-US" sz="1400" dirty="0" err="1" smtClean="0">
                <a:solidFill>
                  <a:schemeClr val="bg1"/>
                </a:solidFill>
                <a:latin typeface="+mn-ea"/>
              </a:rPr>
              <a:t>멘토</a:t>
            </a:r>
            <a:r>
              <a:rPr lang="en-US" altLang="ko-KR" sz="1400" dirty="0" smtClean="0">
                <a:solidFill>
                  <a:schemeClr val="bg1"/>
                </a:solidFill>
                <a:latin typeface="+mn-ea"/>
              </a:rPr>
              <a:t>)</a:t>
            </a:r>
            <a:endParaRPr lang="ko-KR" altLang="en-US" sz="14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7101184" y="2571744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 smtClean="0">
                <a:solidFill>
                  <a:schemeClr val="bg1"/>
                </a:solidFill>
                <a:latin typeface="+mn-ea"/>
              </a:rPr>
              <a:t>김수미</a:t>
            </a:r>
            <a:endParaRPr lang="ko-KR" altLang="en-US" sz="14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4822527" y="1628800"/>
            <a:ext cx="94141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chemeClr val="bg1"/>
                </a:solidFill>
                <a:latin typeface="+mn-ea"/>
              </a:rPr>
              <a:t>P M</a:t>
            </a:r>
            <a:endParaRPr lang="en-US" altLang="ko-KR" sz="1200" b="1" dirty="0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ko-KR" altLang="en-US" sz="1200" dirty="0" smtClean="0">
                <a:solidFill>
                  <a:schemeClr val="bg1"/>
                </a:solidFill>
                <a:latin typeface="+mn-ea"/>
              </a:rPr>
              <a:t>프로그램</a:t>
            </a:r>
            <a:endParaRPr lang="en-US" altLang="ko-KR" sz="1200" dirty="0" smtClean="0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ko-KR" altLang="en-US" sz="1200" dirty="0" smtClean="0">
                <a:solidFill>
                  <a:schemeClr val="bg1"/>
                </a:solidFill>
                <a:latin typeface="+mn-ea"/>
              </a:rPr>
              <a:t>제작</a:t>
            </a:r>
            <a:endParaRPr lang="en-US" altLang="ko-KR" sz="1200" dirty="0" smtClean="0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ko-KR" altLang="en-US" sz="1200" dirty="0" smtClean="0">
                <a:solidFill>
                  <a:schemeClr val="bg1"/>
                </a:solidFill>
                <a:latin typeface="+mn-ea"/>
              </a:rPr>
              <a:t>자료조사</a:t>
            </a:r>
            <a:endParaRPr lang="en-US" altLang="ko-KR" sz="1200" dirty="0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PPT</a:t>
            </a:r>
            <a:r>
              <a:rPr lang="ko-KR" altLang="en-US" sz="1200" dirty="0">
                <a:solidFill>
                  <a:schemeClr val="bg1"/>
                </a:solidFill>
                <a:latin typeface="+mn-ea"/>
              </a:rPr>
              <a:t>제작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3559847" y="5143512"/>
            <a:ext cx="8098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  <a:latin typeface="+mn-ea"/>
              </a:rPr>
              <a:t>디자인</a:t>
            </a:r>
            <a:endParaRPr lang="en-US" altLang="ko-KR" sz="1200" dirty="0" smtClean="0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ko-KR" altLang="en-US" sz="1200" dirty="0" smtClean="0">
                <a:solidFill>
                  <a:schemeClr val="bg1"/>
                </a:solidFill>
                <a:latin typeface="+mn-ea"/>
              </a:rPr>
              <a:t>문서작성</a:t>
            </a:r>
            <a:endParaRPr lang="en-US" altLang="ko-KR" sz="1200" dirty="0" smtClean="0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en-US" altLang="ko-KR" sz="1200" dirty="0" smtClean="0">
                <a:solidFill>
                  <a:schemeClr val="bg1"/>
                </a:solidFill>
                <a:latin typeface="+mn-ea"/>
              </a:rPr>
              <a:t>PPT</a:t>
            </a:r>
            <a:r>
              <a:rPr lang="ko-KR" altLang="en-US" sz="1200" dirty="0" smtClean="0">
                <a:solidFill>
                  <a:schemeClr val="bg1"/>
                </a:solidFill>
                <a:latin typeface="+mn-ea"/>
              </a:rPr>
              <a:t>제작</a:t>
            </a:r>
            <a:endParaRPr lang="ko-KR" altLang="en-US" sz="12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7062712" y="2857496"/>
            <a:ext cx="8002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  <a:latin typeface="+mn-ea"/>
              </a:rPr>
              <a:t>자료조사</a:t>
            </a:r>
            <a:endParaRPr lang="en-US" altLang="ko-KR" sz="1200" dirty="0" smtClean="0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ko-KR" altLang="en-US" sz="1200" dirty="0" smtClean="0">
                <a:solidFill>
                  <a:schemeClr val="bg1"/>
                </a:solidFill>
                <a:latin typeface="+mn-ea"/>
              </a:rPr>
              <a:t>디자인</a:t>
            </a:r>
            <a:endParaRPr lang="en-US" altLang="ko-KR" sz="1200" dirty="0" smtClean="0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en-US" altLang="ko-KR" sz="1200" dirty="0" smtClean="0">
                <a:solidFill>
                  <a:schemeClr val="bg1"/>
                </a:solidFill>
                <a:latin typeface="+mn-ea"/>
              </a:rPr>
              <a:t>PPT</a:t>
            </a:r>
            <a:r>
              <a:rPr lang="ko-KR" altLang="en-US" sz="1200" dirty="0" smtClean="0">
                <a:solidFill>
                  <a:schemeClr val="bg1"/>
                </a:solidFill>
                <a:latin typeface="+mn-ea"/>
              </a:rPr>
              <a:t>제작</a:t>
            </a:r>
            <a:endParaRPr lang="ko-KR" altLang="en-US" sz="12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F103D-9715-4C9B-AD17-22F01DA7B217}" type="slidenum">
              <a:rPr lang="ko-KR" altLang="en-US" smtClean="0"/>
              <a:pPr/>
              <a:t>14</a:t>
            </a:fld>
            <a:endParaRPr lang="ko-KR" altLang="en-US" dirty="0"/>
          </a:p>
        </p:txBody>
      </p:sp>
      <p:sp>
        <p:nvSpPr>
          <p:cNvPr id="67" name="TextBox 66"/>
          <p:cNvSpPr txBox="1"/>
          <p:nvPr/>
        </p:nvSpPr>
        <p:spPr>
          <a:xfrm>
            <a:off x="2763669" y="2854107"/>
            <a:ext cx="8002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  <a:latin typeface="+mn-ea"/>
              </a:rPr>
              <a:t>프로그램</a:t>
            </a:r>
            <a:endParaRPr lang="en-US" altLang="ko-KR" sz="1200" dirty="0" smtClean="0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ko-KR" altLang="en-US" sz="1200" dirty="0" smtClean="0">
                <a:solidFill>
                  <a:schemeClr val="bg1"/>
                </a:solidFill>
                <a:latin typeface="+mn-ea"/>
              </a:rPr>
              <a:t>제작</a:t>
            </a:r>
            <a:endParaRPr lang="en-US" altLang="ko-KR" sz="1200" dirty="0" smtClean="0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en-US" altLang="ko-KR" sz="1200" dirty="0" smtClean="0">
                <a:solidFill>
                  <a:schemeClr val="bg1"/>
                </a:solidFill>
                <a:latin typeface="+mn-ea"/>
              </a:rPr>
              <a:t>PPT</a:t>
            </a:r>
            <a:r>
              <a:rPr lang="ko-KR" altLang="en-US" sz="1200" dirty="0" smtClean="0">
                <a:solidFill>
                  <a:schemeClr val="bg1"/>
                </a:solidFill>
                <a:latin typeface="+mn-ea"/>
              </a:rPr>
              <a:t>제작</a:t>
            </a:r>
            <a:endParaRPr lang="ko-KR" altLang="en-US" sz="1200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15" name="직선 연결선 14"/>
          <p:cNvCxnSpPr>
            <a:stCxn id="12" idx="2"/>
            <a:endCxn id="70" idx="7"/>
          </p:cNvCxnSpPr>
          <p:nvPr/>
        </p:nvCxnSpPr>
        <p:spPr>
          <a:xfrm rot="10800000" flipV="1">
            <a:off x="3647341" y="1984341"/>
            <a:ext cx="956459" cy="6094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>
            <a:stCxn id="70" idx="4"/>
            <a:endCxn id="71" idx="1"/>
          </p:cNvCxnSpPr>
          <p:nvPr/>
        </p:nvCxnSpPr>
        <p:spPr>
          <a:xfrm rot="16200000" flipH="1">
            <a:off x="2791150" y="4148480"/>
            <a:ext cx="1061836" cy="3372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>
            <a:stCxn id="12" idx="6"/>
            <a:endCxn id="73" idx="1"/>
          </p:cNvCxnSpPr>
          <p:nvPr/>
        </p:nvCxnSpPr>
        <p:spPr>
          <a:xfrm>
            <a:off x="6000760" y="1984341"/>
            <a:ext cx="950759" cy="6491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>
            <a:stCxn id="71" idx="6"/>
            <a:endCxn id="72" idx="2"/>
          </p:cNvCxnSpPr>
          <p:nvPr/>
        </p:nvCxnSpPr>
        <p:spPr>
          <a:xfrm>
            <a:off x="4683077" y="5341927"/>
            <a:ext cx="1206606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>
            <a:stCxn id="73" idx="4"/>
            <a:endCxn id="72" idx="7"/>
          </p:cNvCxnSpPr>
          <p:nvPr/>
        </p:nvCxnSpPr>
        <p:spPr>
          <a:xfrm rot="5400000">
            <a:off x="6752644" y="4155249"/>
            <a:ext cx="1022197" cy="3633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오각형 30"/>
          <p:cNvSpPr/>
          <p:nvPr/>
        </p:nvSpPr>
        <p:spPr>
          <a:xfrm>
            <a:off x="173452" y="1979254"/>
            <a:ext cx="1424864" cy="280195"/>
          </a:xfrm>
          <a:prstGeom prst="homePlat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/>
          <p:cNvSpPr txBox="1"/>
          <p:nvPr/>
        </p:nvSpPr>
        <p:spPr>
          <a:xfrm>
            <a:off x="127674" y="1428736"/>
            <a:ext cx="13724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C</a:t>
            </a:r>
            <a:r>
              <a:rPr lang="en-US" altLang="ko-KR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ontents</a:t>
            </a:r>
            <a:endParaRPr lang="ko-KR" altLang="en-US" sz="1100" dirty="0">
              <a:solidFill>
                <a:schemeClr val="tx2">
                  <a:lumMod val="60000"/>
                  <a:lumOff val="4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40299" y="1979254"/>
            <a:ext cx="7938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가을소풍B" pitchFamily="18" charset="-127"/>
                <a:ea typeface="a가을소풍B" pitchFamily="18" charset="-127"/>
              </a:rPr>
              <a:t>개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가을소풍B" pitchFamily="18" charset="-127"/>
                <a:ea typeface="a가을소풍B" pitchFamily="18" charset="-127"/>
              </a:rPr>
              <a:t>　　요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142844" y="2298696"/>
            <a:ext cx="2071702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1.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개요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1-1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주제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1-2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선정이유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1-3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주요대상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latin typeface="a가을소풍B" pitchFamily="18" charset="-127"/>
                <a:ea typeface="a가을소풍B" pitchFamily="18" charset="-127"/>
              </a:rPr>
              <a:t> 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2.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진행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2-1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진행방법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2-2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제작환경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2-3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개발도구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2-4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주요기능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2-5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기대효과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latin typeface="a가을소풍B" pitchFamily="18" charset="-127"/>
                <a:ea typeface="a가을소풍B" pitchFamily="18" charset="-127"/>
              </a:rPr>
              <a:t>3. </a:t>
            </a:r>
            <a:r>
              <a:rPr lang="ko-KR" altLang="en-US" sz="1000" dirty="0" smtClean="0">
                <a:latin typeface="a가을소풍B" pitchFamily="18" charset="-127"/>
                <a:ea typeface="a가을소풍B" pitchFamily="18" charset="-127"/>
              </a:rPr>
              <a:t>구성</a:t>
            </a:r>
            <a:endParaRPr lang="en-US" altLang="ko-KR" sz="1000" dirty="0" smtClean="0"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latin typeface="a가을소풍B" pitchFamily="18" charset="-127"/>
                <a:ea typeface="a가을소풍B" pitchFamily="18" charset="-127"/>
              </a:rPr>
              <a:t>  3-1 </a:t>
            </a:r>
            <a:r>
              <a:rPr lang="ko-KR" altLang="en-US" sz="1000" dirty="0" smtClean="0">
                <a:latin typeface="a가을소풍B" pitchFamily="18" charset="-127"/>
                <a:ea typeface="a가을소풍B" pitchFamily="18" charset="-127"/>
              </a:rPr>
              <a:t>팀원 구성 및 역할</a:t>
            </a:r>
            <a:endParaRPr lang="en-US" altLang="ko-KR" sz="1000" dirty="0" smtClean="0"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3-2 WBS</a:t>
            </a: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3-3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프로젝트 일정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3-4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자원 및 예산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979712" y="648000"/>
            <a:ext cx="50211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가을소풍B" pitchFamily="18" charset="-127"/>
                <a:ea typeface="a가을소풍B" pitchFamily="18" charset="-127"/>
              </a:rPr>
              <a:t>3-1. </a:t>
            </a:r>
            <a:r>
              <a:rPr lang="ko-KR" alt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가을소풍B" pitchFamily="18" charset="-127"/>
                <a:ea typeface="a가을소풍B" pitchFamily="18" charset="-127"/>
              </a:rPr>
              <a:t>팀원 구성 및 역할</a:t>
            </a:r>
            <a:endParaRPr lang="ko-KR" alt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가을소풍B" pitchFamily="18" charset="-127"/>
              <a:ea typeface="a가을소풍B" pitchFamily="18" charset="-127"/>
            </a:endParaRPr>
          </a:p>
        </p:txBody>
      </p:sp>
      <p:cxnSp>
        <p:nvCxnSpPr>
          <p:cNvPr id="36" name="직선 연결선 35"/>
          <p:cNvCxnSpPr/>
          <p:nvPr/>
        </p:nvCxnSpPr>
        <p:spPr>
          <a:xfrm rot="16200000" flipV="1">
            <a:off x="-1751818" y="3342493"/>
            <a:ext cx="7010400" cy="20613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8165491" y="45204"/>
            <a:ext cx="93647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>
                <a:latin typeface="a가을소풍B" pitchFamily="18" charset="-127"/>
                <a:ea typeface="a가을소풍B" pitchFamily="18" charset="-127"/>
              </a:rPr>
              <a:t>소프트웨어 설계</a:t>
            </a:r>
          </a:p>
        </p:txBody>
      </p:sp>
    </p:spTree>
    <p:extLst>
      <p:ext uri="{BB962C8B-B14F-4D97-AF65-F5344CB8AC3E}">
        <p14:creationId xmlns:p14="http://schemas.microsoft.com/office/powerpoint/2010/main" val="1845332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KimSH\Desktop\시그니쳐(좌우조합형)_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2119" y="6378633"/>
            <a:ext cx="2076385" cy="434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F103D-9715-4C9B-AD17-22F01DA7B217}" type="slidenum">
              <a:rPr lang="ko-KR" altLang="en-US" smtClean="0"/>
              <a:pPr/>
              <a:t>15</a:t>
            </a:fld>
            <a:endParaRPr lang="ko-KR" altLang="en-US"/>
          </a:p>
        </p:txBody>
      </p:sp>
      <p:sp>
        <p:nvSpPr>
          <p:cNvPr id="52" name="TextBox 51"/>
          <p:cNvSpPr txBox="1"/>
          <p:nvPr/>
        </p:nvSpPr>
        <p:spPr>
          <a:xfrm>
            <a:off x="1928298" y="2643542"/>
            <a:ext cx="8640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</a:rPr>
              <a:t>기</a:t>
            </a:r>
            <a:r>
              <a:rPr lang="ko-KR" altLang="en-US" sz="1400" b="1" dirty="0">
                <a:solidFill>
                  <a:schemeClr val="bg1"/>
                </a:solidFill>
              </a:rPr>
              <a:t>획</a:t>
            </a:r>
          </a:p>
        </p:txBody>
      </p:sp>
      <p:grpSp>
        <p:nvGrpSpPr>
          <p:cNvPr id="11" name="그룹 10"/>
          <p:cNvGrpSpPr/>
          <p:nvPr/>
        </p:nvGrpSpPr>
        <p:grpSpPr>
          <a:xfrm>
            <a:off x="2000232" y="1399363"/>
            <a:ext cx="6857817" cy="4744281"/>
            <a:chOff x="323528" y="392782"/>
            <a:chExt cx="8496944" cy="5878239"/>
          </a:xfrm>
        </p:grpSpPr>
        <p:sp>
          <p:nvSpPr>
            <p:cNvPr id="12" name="직사각형 11"/>
            <p:cNvSpPr/>
            <p:nvPr/>
          </p:nvSpPr>
          <p:spPr>
            <a:xfrm>
              <a:off x="3648267" y="392782"/>
              <a:ext cx="1457132" cy="4994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 smtClean="0">
                  <a:latin typeface="+mn-ea"/>
                </a:rPr>
                <a:t>개인비서</a:t>
              </a:r>
              <a:endParaRPr lang="ko-KR" altLang="en-US" sz="1600" dirty="0">
                <a:latin typeface="+mn-ea"/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323528" y="1268760"/>
              <a:ext cx="1077531" cy="39146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latin typeface="+mn-ea"/>
                </a:rPr>
                <a:t>기</a:t>
              </a:r>
              <a:r>
                <a:rPr lang="ko-KR" altLang="en-US" sz="1400" dirty="0" smtClean="0">
                  <a:latin typeface="+mn-ea"/>
                </a:rPr>
                <a:t>획</a:t>
              </a:r>
              <a:endParaRPr lang="ko-KR" altLang="en-US" sz="1400" dirty="0">
                <a:latin typeface="+mn-ea"/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2176073" y="1268760"/>
              <a:ext cx="1077531" cy="39146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latin typeface="+mn-ea"/>
                </a:rPr>
                <a:t>설계</a:t>
              </a:r>
              <a:endParaRPr lang="ko-KR" altLang="en-US" sz="1400" dirty="0">
                <a:latin typeface="+mn-ea"/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4646912" y="1272055"/>
              <a:ext cx="1077531" cy="39146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latin typeface="+mn-ea"/>
                </a:rPr>
                <a:t>개발</a:t>
              </a:r>
              <a:endParaRPr lang="ko-KR" altLang="en-US" sz="1400" dirty="0">
                <a:latin typeface="+mn-ea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7023175" y="1272055"/>
              <a:ext cx="1077531" cy="39146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latin typeface="+mn-ea"/>
                </a:rPr>
                <a:t>테스</a:t>
              </a:r>
              <a:r>
                <a:rPr lang="ko-KR" altLang="en-US" sz="1400" dirty="0">
                  <a:latin typeface="+mn-ea"/>
                </a:rPr>
                <a:t>트</a:t>
              </a: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647563" y="5195491"/>
              <a:ext cx="1281308" cy="32174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 smtClean="0">
                  <a:latin typeface="+mn-ea"/>
                </a:rPr>
                <a:t>검토 및 수정</a:t>
              </a:r>
              <a:endParaRPr lang="ko-KR" altLang="en-US" sz="1050" dirty="0">
                <a:latin typeface="+mn-ea"/>
              </a:endParaRP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647563" y="1867303"/>
              <a:ext cx="1281308" cy="32174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 smtClean="0">
                  <a:latin typeface="+mn-ea"/>
                </a:rPr>
                <a:t>구성</a:t>
              </a:r>
              <a:endParaRPr lang="ko-KR" altLang="en-US" sz="1050" dirty="0">
                <a:latin typeface="+mn-ea"/>
              </a:endParaRP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647563" y="3140968"/>
              <a:ext cx="1281308" cy="32174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 smtClean="0">
                  <a:latin typeface="+mn-ea"/>
                </a:rPr>
                <a:t>요구분</a:t>
              </a:r>
              <a:r>
                <a:rPr lang="ko-KR" altLang="en-US" sz="1050" dirty="0">
                  <a:latin typeface="+mn-ea"/>
                </a:rPr>
                <a:t>석</a:t>
              </a: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647563" y="4729734"/>
              <a:ext cx="1281308" cy="32174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 smtClean="0">
                  <a:latin typeface="+mn-ea"/>
                </a:rPr>
                <a:t>DFD</a:t>
              </a:r>
              <a:r>
                <a:rPr lang="ko-KR" altLang="en-US" sz="1050" dirty="0" smtClean="0">
                  <a:latin typeface="+mn-ea"/>
                </a:rPr>
                <a:t>구조도</a:t>
              </a:r>
              <a:endParaRPr lang="ko-KR" altLang="en-US" sz="1050" dirty="0">
                <a:latin typeface="+mn-ea"/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2583208" y="5483523"/>
              <a:ext cx="1281308" cy="32174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 smtClean="0">
                  <a:latin typeface="+mn-ea"/>
                </a:rPr>
                <a:t>검토 및 수정</a:t>
              </a:r>
              <a:endParaRPr lang="ko-KR" altLang="en-US" sz="1050" dirty="0">
                <a:latin typeface="+mn-ea"/>
              </a:endParaRP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2583208" y="1867302"/>
              <a:ext cx="1461525" cy="32174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 smtClean="0">
                  <a:latin typeface="+mn-ea"/>
                </a:rPr>
                <a:t>시스템설계</a:t>
              </a:r>
              <a:endParaRPr lang="ko-KR" altLang="en-US" sz="1050" dirty="0">
                <a:latin typeface="+mn-ea"/>
              </a:endParaRPr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2583208" y="3192722"/>
              <a:ext cx="1281308" cy="32174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 smtClean="0">
                  <a:latin typeface="+mn-ea"/>
                </a:rPr>
                <a:t>UI</a:t>
              </a:r>
              <a:r>
                <a:rPr lang="ko-KR" altLang="en-US" sz="1050" dirty="0" smtClean="0">
                  <a:latin typeface="+mn-ea"/>
                </a:rPr>
                <a:t>설계</a:t>
              </a:r>
              <a:endParaRPr lang="ko-KR" altLang="en-US" sz="1050" dirty="0">
                <a:latin typeface="+mn-ea"/>
              </a:endParaRP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2583208" y="4518142"/>
              <a:ext cx="1281308" cy="32174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 smtClean="0">
                  <a:latin typeface="+mn-ea"/>
                </a:rPr>
                <a:t>DB</a:t>
              </a:r>
              <a:r>
                <a:rPr lang="ko-KR" altLang="en-US" sz="1050" dirty="0" smtClean="0">
                  <a:latin typeface="+mn-ea"/>
                </a:rPr>
                <a:t>구조도</a:t>
              </a:r>
              <a:endParaRPr lang="ko-KR" altLang="en-US" sz="1050" dirty="0">
                <a:latin typeface="+mn-ea"/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9593" y="2266890"/>
              <a:ext cx="1262402" cy="22346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>
                  <a:latin typeface="+mn-ea"/>
                </a:rPr>
                <a:t>자료수집</a:t>
              </a:r>
              <a:endParaRPr lang="ko-KR" altLang="en-US" sz="1200" dirty="0">
                <a:latin typeface="+mn-ea"/>
              </a:endParaRP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899593" y="2538657"/>
              <a:ext cx="1262402" cy="22346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>
                  <a:latin typeface="+mn-ea"/>
                </a:rPr>
                <a:t>기능정의</a:t>
              </a:r>
              <a:endParaRPr lang="ko-KR" altLang="en-US" sz="1200" dirty="0">
                <a:latin typeface="+mn-ea"/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899593" y="2810424"/>
              <a:ext cx="1262402" cy="22346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>
                  <a:latin typeface="+mn-ea"/>
                </a:rPr>
                <a:t>일정계획 수립</a:t>
              </a:r>
              <a:endParaRPr lang="ko-KR" altLang="en-US" sz="1200" dirty="0">
                <a:latin typeface="+mn-ea"/>
              </a:endParaRP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899593" y="3521261"/>
              <a:ext cx="1262401" cy="22346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>
                  <a:latin typeface="+mn-ea"/>
                </a:rPr>
                <a:t>시장조사</a:t>
              </a:r>
              <a:endParaRPr lang="ko-KR" altLang="en-US" sz="1200" dirty="0">
                <a:latin typeface="+mn-ea"/>
              </a:endParaRP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899593" y="3799060"/>
              <a:ext cx="1262401" cy="22346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>
                  <a:latin typeface="+mn-ea"/>
                </a:rPr>
                <a:t>설문조사</a:t>
              </a:r>
              <a:endParaRPr lang="ko-KR" altLang="en-US" sz="1200" dirty="0">
                <a:latin typeface="+mn-ea"/>
              </a:endParaRPr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899593" y="4076859"/>
              <a:ext cx="1262401" cy="22346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>
                  <a:latin typeface="+mn-ea"/>
                </a:rPr>
                <a:t>벤치마킹</a:t>
              </a:r>
              <a:endParaRPr lang="ko-KR" altLang="en-US" sz="1200" dirty="0">
                <a:latin typeface="+mn-ea"/>
              </a:endParaRP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899592" y="4354657"/>
              <a:ext cx="1262401" cy="22346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>
                  <a:latin typeface="+mn-ea"/>
                </a:rPr>
                <a:t>기능보안</a:t>
              </a:r>
              <a:endParaRPr lang="ko-KR" altLang="en-US" sz="1200" dirty="0">
                <a:latin typeface="+mn-ea"/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2788139" y="2266890"/>
              <a:ext cx="1764195" cy="22346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err="1" smtClean="0">
                  <a:latin typeface="+mn-ea"/>
                </a:rPr>
                <a:t>메인페이지설계</a:t>
              </a:r>
              <a:endParaRPr lang="ko-KR" altLang="en-US" sz="1200" dirty="0">
                <a:latin typeface="+mn-ea"/>
              </a:endParaRPr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2788140" y="2538657"/>
              <a:ext cx="1764195" cy="22346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>
                  <a:latin typeface="+mn-ea"/>
                </a:rPr>
                <a:t>회원가입페이지설계</a:t>
              </a:r>
              <a:endParaRPr lang="ko-KR" altLang="en-US" sz="1200" dirty="0">
                <a:latin typeface="+mn-ea"/>
              </a:endParaRPr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2788141" y="2810424"/>
              <a:ext cx="1764194" cy="22346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>
                  <a:latin typeface="+mn-ea"/>
                </a:rPr>
                <a:t>게시판설계</a:t>
              </a:r>
              <a:endParaRPr lang="ko-KR" altLang="en-US" sz="1200" dirty="0">
                <a:latin typeface="+mn-ea"/>
              </a:endParaRPr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2788139" y="3585764"/>
              <a:ext cx="1764195" cy="22346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err="1" smtClean="0">
                  <a:latin typeface="+mn-ea"/>
                </a:rPr>
                <a:t>메인페이지</a:t>
              </a:r>
              <a:r>
                <a:rPr lang="en-US" altLang="ko-KR" sz="1200" dirty="0" smtClean="0">
                  <a:latin typeface="+mn-ea"/>
                </a:rPr>
                <a:t>UI</a:t>
              </a:r>
              <a:r>
                <a:rPr lang="ko-KR" altLang="en-US" sz="1200" dirty="0" smtClean="0">
                  <a:latin typeface="+mn-ea"/>
                </a:rPr>
                <a:t>설계</a:t>
              </a:r>
              <a:endParaRPr lang="ko-KR" altLang="en-US" sz="1200" dirty="0">
                <a:latin typeface="+mn-ea"/>
              </a:endParaRPr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2788140" y="3857531"/>
              <a:ext cx="1764195" cy="22346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>
                  <a:latin typeface="+mn-ea"/>
                </a:rPr>
                <a:t>회원가입페이지</a:t>
              </a:r>
              <a:r>
                <a:rPr lang="en-US" altLang="ko-KR" sz="1200" dirty="0" smtClean="0">
                  <a:latin typeface="+mn-ea"/>
                </a:rPr>
                <a:t>UI</a:t>
              </a:r>
              <a:r>
                <a:rPr lang="ko-KR" altLang="en-US" sz="1200" dirty="0" smtClean="0">
                  <a:latin typeface="+mn-ea"/>
                </a:rPr>
                <a:t>설계</a:t>
              </a:r>
              <a:endParaRPr lang="ko-KR" altLang="en-US" sz="1200" dirty="0">
                <a:latin typeface="+mn-ea"/>
              </a:endParaRPr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2788141" y="4129298"/>
              <a:ext cx="1764194" cy="22346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>
                  <a:latin typeface="+mn-ea"/>
                </a:rPr>
                <a:t>게시판</a:t>
              </a:r>
              <a:r>
                <a:rPr lang="en-US" altLang="ko-KR" sz="1200" dirty="0" smtClean="0">
                  <a:latin typeface="+mn-ea"/>
                </a:rPr>
                <a:t>UI</a:t>
              </a:r>
              <a:r>
                <a:rPr lang="ko-KR" altLang="en-US" sz="1200" dirty="0" smtClean="0">
                  <a:latin typeface="+mn-ea"/>
                </a:rPr>
                <a:t>설계</a:t>
              </a:r>
              <a:endParaRPr lang="ko-KR" altLang="en-US" sz="1200" dirty="0">
                <a:latin typeface="+mn-ea"/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2788141" y="4923724"/>
              <a:ext cx="1764195" cy="22346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>
                  <a:latin typeface="+mn-ea"/>
                </a:rPr>
                <a:t>회</a:t>
              </a:r>
              <a:r>
                <a:rPr lang="ko-KR" altLang="en-US" sz="1200" dirty="0">
                  <a:latin typeface="+mn-ea"/>
                </a:rPr>
                <a:t>원</a:t>
              </a:r>
              <a:r>
                <a:rPr lang="en-US" altLang="ko-KR" sz="1200" dirty="0" smtClean="0">
                  <a:latin typeface="+mn-ea"/>
                </a:rPr>
                <a:t>DB</a:t>
              </a:r>
              <a:r>
                <a:rPr lang="ko-KR" altLang="en-US" sz="1200" dirty="0" smtClean="0">
                  <a:latin typeface="+mn-ea"/>
                </a:rPr>
                <a:t>설계</a:t>
              </a:r>
              <a:endParaRPr lang="ko-KR" altLang="en-US" sz="1200" dirty="0">
                <a:latin typeface="+mn-ea"/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2788142" y="5195491"/>
              <a:ext cx="1764194" cy="22346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>
                  <a:latin typeface="+mn-ea"/>
                </a:rPr>
                <a:t>게시판</a:t>
              </a:r>
              <a:r>
                <a:rPr lang="en-US" altLang="ko-KR" sz="1200" dirty="0" smtClean="0">
                  <a:latin typeface="+mn-ea"/>
                </a:rPr>
                <a:t>DB</a:t>
              </a:r>
              <a:r>
                <a:rPr lang="ko-KR" altLang="en-US" sz="1200" dirty="0" smtClean="0">
                  <a:latin typeface="+mn-ea"/>
                </a:rPr>
                <a:t>설계</a:t>
              </a:r>
              <a:endParaRPr lang="ko-KR" altLang="en-US" sz="1200" dirty="0">
                <a:latin typeface="+mn-ea"/>
              </a:endParaRPr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5042955" y="5949280"/>
              <a:ext cx="1281308" cy="32174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 smtClean="0">
                  <a:latin typeface="+mn-ea"/>
                </a:rPr>
                <a:t>검토 및 수정</a:t>
              </a:r>
              <a:endParaRPr lang="ko-KR" altLang="en-US" sz="1050" dirty="0">
                <a:latin typeface="+mn-ea"/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5054049" y="1867302"/>
              <a:ext cx="1443515" cy="32174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 smtClean="0">
                  <a:latin typeface="+mn-ea"/>
                </a:rPr>
                <a:t>시스템개발</a:t>
              </a:r>
              <a:endParaRPr lang="ko-KR" altLang="en-US" sz="1050" dirty="0">
                <a:latin typeface="+mn-ea"/>
              </a:endParaRPr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5054049" y="3192722"/>
              <a:ext cx="1281308" cy="32174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 smtClean="0">
                  <a:latin typeface="+mn-ea"/>
                </a:rPr>
                <a:t>UI</a:t>
              </a:r>
              <a:r>
                <a:rPr lang="ko-KR" altLang="en-US" sz="1050" dirty="0" smtClean="0">
                  <a:latin typeface="+mn-ea"/>
                </a:rPr>
                <a:t>설계</a:t>
              </a:r>
              <a:endParaRPr lang="ko-KR" altLang="en-US" sz="1050" dirty="0">
                <a:latin typeface="+mn-ea"/>
              </a:endParaRPr>
            </a:p>
          </p:txBody>
        </p:sp>
        <p:sp>
          <p:nvSpPr>
            <p:cNvPr id="43" name="직사각형 42"/>
            <p:cNvSpPr/>
            <p:nvPr/>
          </p:nvSpPr>
          <p:spPr>
            <a:xfrm>
              <a:off x="5054049" y="4518142"/>
              <a:ext cx="1281308" cy="32174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 smtClean="0">
                  <a:latin typeface="+mn-ea"/>
                </a:rPr>
                <a:t>DB</a:t>
              </a:r>
              <a:r>
                <a:rPr lang="ko-KR" altLang="en-US" sz="1050" dirty="0" smtClean="0">
                  <a:latin typeface="+mn-ea"/>
                </a:rPr>
                <a:t>구조도</a:t>
              </a:r>
              <a:endParaRPr lang="ko-KR" altLang="en-US" sz="1050" dirty="0">
                <a:latin typeface="+mn-ea"/>
              </a:endParaRPr>
            </a:p>
          </p:txBody>
        </p:sp>
        <p:sp>
          <p:nvSpPr>
            <p:cNvPr id="44" name="직사각형 43"/>
            <p:cNvSpPr/>
            <p:nvPr/>
          </p:nvSpPr>
          <p:spPr>
            <a:xfrm>
              <a:off x="5258980" y="2266890"/>
              <a:ext cx="1764195" cy="22346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 smtClean="0">
                  <a:latin typeface="+mn-ea"/>
                </a:rPr>
                <a:t>카드결제모듈 </a:t>
              </a:r>
              <a:r>
                <a:rPr lang="ko-KR" altLang="en-US" sz="800" dirty="0">
                  <a:latin typeface="+mn-ea"/>
                </a:rPr>
                <a:t>개발</a:t>
              </a:r>
            </a:p>
          </p:txBody>
        </p:sp>
        <p:sp>
          <p:nvSpPr>
            <p:cNvPr id="45" name="직사각형 44"/>
            <p:cNvSpPr/>
            <p:nvPr/>
          </p:nvSpPr>
          <p:spPr>
            <a:xfrm>
              <a:off x="5258981" y="2538657"/>
              <a:ext cx="1764195" cy="22346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>
                  <a:latin typeface="+mn-ea"/>
                </a:rPr>
                <a:t>발</a:t>
              </a:r>
              <a:endParaRPr lang="ko-KR" altLang="en-US" sz="1200" dirty="0">
                <a:latin typeface="+mn-ea"/>
              </a:endParaRPr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5258982" y="2810424"/>
              <a:ext cx="1764194" cy="22346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>
                  <a:latin typeface="+mn-ea"/>
                </a:rPr>
                <a:t>게시판개발</a:t>
              </a:r>
              <a:endParaRPr lang="ko-KR" altLang="en-US" sz="1200" dirty="0">
                <a:latin typeface="+mn-ea"/>
              </a:endParaRPr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5258980" y="3585764"/>
              <a:ext cx="1764195" cy="22346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err="1" smtClean="0">
                  <a:latin typeface="+mn-ea"/>
                </a:rPr>
                <a:t>메인페이지</a:t>
              </a:r>
              <a:r>
                <a:rPr lang="en-US" altLang="ko-KR" sz="1200" dirty="0" smtClean="0">
                  <a:latin typeface="+mn-ea"/>
                </a:rPr>
                <a:t>UI</a:t>
              </a:r>
              <a:r>
                <a:rPr lang="ko-KR" altLang="en-US" sz="1200" dirty="0" smtClean="0">
                  <a:latin typeface="+mn-ea"/>
                </a:rPr>
                <a:t>개발</a:t>
              </a:r>
              <a:endParaRPr lang="ko-KR" altLang="en-US" sz="1200" dirty="0">
                <a:latin typeface="+mn-ea"/>
              </a:endParaRPr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5258981" y="3857531"/>
              <a:ext cx="1764195" cy="22346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>
                  <a:latin typeface="+mn-ea"/>
                </a:rPr>
                <a:t>회원가입페이지</a:t>
              </a:r>
              <a:r>
                <a:rPr lang="en-US" altLang="ko-KR" sz="1200" dirty="0" smtClean="0">
                  <a:latin typeface="+mn-ea"/>
                </a:rPr>
                <a:t>UI</a:t>
              </a:r>
              <a:r>
                <a:rPr lang="ko-KR" altLang="en-US" sz="1200" dirty="0" smtClean="0">
                  <a:latin typeface="+mn-ea"/>
                </a:rPr>
                <a:t>개발</a:t>
              </a:r>
              <a:endParaRPr lang="ko-KR" altLang="en-US" sz="1200" dirty="0">
                <a:latin typeface="+mn-ea"/>
              </a:endParaRPr>
            </a:p>
          </p:txBody>
        </p:sp>
        <p:sp>
          <p:nvSpPr>
            <p:cNvPr id="49" name="직사각형 48"/>
            <p:cNvSpPr/>
            <p:nvPr/>
          </p:nvSpPr>
          <p:spPr>
            <a:xfrm>
              <a:off x="5258982" y="4129298"/>
              <a:ext cx="1764194" cy="22346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>
                  <a:latin typeface="+mn-ea"/>
                </a:rPr>
                <a:t>게시판</a:t>
              </a:r>
              <a:r>
                <a:rPr lang="en-US" altLang="ko-KR" sz="1200" dirty="0" smtClean="0">
                  <a:latin typeface="+mn-ea"/>
                </a:rPr>
                <a:t>UI</a:t>
              </a:r>
              <a:r>
                <a:rPr lang="ko-KR" altLang="en-US" sz="1200" dirty="0" smtClean="0">
                  <a:latin typeface="+mn-ea"/>
                </a:rPr>
                <a:t>개발</a:t>
              </a:r>
              <a:endParaRPr lang="ko-KR" altLang="en-US" sz="1200" dirty="0">
                <a:latin typeface="+mn-ea"/>
              </a:endParaRPr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5258982" y="4923724"/>
              <a:ext cx="1764195" cy="22346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>
                  <a:latin typeface="+mn-ea"/>
                </a:rPr>
                <a:t>회</a:t>
              </a:r>
              <a:r>
                <a:rPr lang="ko-KR" altLang="en-US" sz="1200" dirty="0">
                  <a:latin typeface="+mn-ea"/>
                </a:rPr>
                <a:t>원</a:t>
              </a:r>
              <a:r>
                <a:rPr lang="en-US" altLang="ko-KR" sz="1200" dirty="0" smtClean="0">
                  <a:latin typeface="+mn-ea"/>
                </a:rPr>
                <a:t>DB</a:t>
              </a:r>
              <a:r>
                <a:rPr lang="ko-KR" altLang="en-US" sz="1200" dirty="0" smtClean="0">
                  <a:latin typeface="+mn-ea"/>
                </a:rPr>
                <a:t>개발</a:t>
              </a:r>
              <a:endParaRPr lang="ko-KR" altLang="en-US" sz="1200" dirty="0">
                <a:latin typeface="+mn-ea"/>
              </a:endParaRPr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5258983" y="5195491"/>
              <a:ext cx="1764194" cy="22346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>
                  <a:latin typeface="+mn-ea"/>
                </a:rPr>
                <a:t>게시판</a:t>
              </a:r>
              <a:r>
                <a:rPr lang="en-US" altLang="ko-KR" sz="1200" dirty="0" smtClean="0">
                  <a:latin typeface="+mn-ea"/>
                </a:rPr>
                <a:t>DB</a:t>
              </a:r>
              <a:r>
                <a:rPr lang="ko-KR" altLang="en-US" sz="1200" dirty="0" smtClean="0">
                  <a:latin typeface="+mn-ea"/>
                </a:rPr>
                <a:t>개발</a:t>
              </a:r>
              <a:endParaRPr lang="ko-KR" altLang="en-US" sz="1200" dirty="0">
                <a:latin typeface="+mn-ea"/>
              </a:endParaRPr>
            </a:p>
          </p:txBody>
        </p:sp>
        <p:sp>
          <p:nvSpPr>
            <p:cNvPr id="53" name="직사각형 52"/>
            <p:cNvSpPr/>
            <p:nvPr/>
          </p:nvSpPr>
          <p:spPr>
            <a:xfrm>
              <a:off x="5045114" y="5517232"/>
              <a:ext cx="1281308" cy="32174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 smtClean="0">
                  <a:latin typeface="+mn-ea"/>
                </a:rPr>
                <a:t>모듈통합</a:t>
              </a:r>
              <a:endParaRPr lang="ko-KR" altLang="en-US" sz="1050" dirty="0">
                <a:latin typeface="+mn-ea"/>
              </a:endParaRPr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7376957" y="1867303"/>
              <a:ext cx="1443515" cy="32174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 smtClean="0">
                  <a:latin typeface="+mn-ea"/>
                </a:rPr>
                <a:t>시스템테스트</a:t>
              </a:r>
              <a:endParaRPr lang="ko-KR" altLang="en-US" sz="1050" dirty="0">
                <a:latin typeface="+mn-ea"/>
              </a:endParaRPr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7376957" y="2772101"/>
              <a:ext cx="1443515" cy="32174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 smtClean="0">
                  <a:latin typeface="+mn-ea"/>
                </a:rPr>
                <a:t>게시</a:t>
              </a:r>
              <a:r>
                <a:rPr lang="ko-KR" altLang="en-US" sz="1050" dirty="0">
                  <a:latin typeface="+mn-ea"/>
                </a:rPr>
                <a:t>판</a:t>
              </a:r>
              <a:r>
                <a:rPr lang="ko-KR" altLang="en-US" sz="1050" dirty="0" smtClean="0">
                  <a:latin typeface="+mn-ea"/>
                </a:rPr>
                <a:t>테스트</a:t>
              </a:r>
              <a:endParaRPr lang="ko-KR" altLang="en-US" sz="1050" dirty="0">
                <a:latin typeface="+mn-ea"/>
              </a:endParaRPr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7376957" y="2319702"/>
              <a:ext cx="1443515" cy="32174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 smtClean="0">
                  <a:latin typeface="+mn-ea"/>
                </a:rPr>
                <a:t>DB</a:t>
              </a:r>
              <a:r>
                <a:rPr lang="ko-KR" altLang="en-US" sz="1050" dirty="0" smtClean="0">
                  <a:latin typeface="+mn-ea"/>
                </a:rPr>
                <a:t>테스트</a:t>
              </a:r>
              <a:endParaRPr lang="ko-KR" altLang="en-US" sz="1050" dirty="0">
                <a:latin typeface="+mn-ea"/>
              </a:endParaRPr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7376957" y="3224500"/>
              <a:ext cx="1443515" cy="32174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 smtClean="0">
                  <a:latin typeface="+mn-ea"/>
                </a:rPr>
                <a:t>통합테스트</a:t>
              </a:r>
              <a:endParaRPr lang="ko-KR" altLang="en-US" sz="1050" dirty="0">
                <a:latin typeface="+mn-ea"/>
              </a:endParaRPr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7376957" y="3676899"/>
              <a:ext cx="1443515" cy="32174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 smtClean="0">
                  <a:latin typeface="+mn-ea"/>
                </a:rPr>
                <a:t>유지보수</a:t>
              </a:r>
              <a:endParaRPr lang="ko-KR" altLang="en-US" sz="1050" dirty="0">
                <a:latin typeface="+mn-ea"/>
              </a:endParaRPr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7376957" y="4129298"/>
              <a:ext cx="1443515" cy="32174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 smtClean="0">
                  <a:latin typeface="+mn-ea"/>
                </a:rPr>
                <a:t>검토 및 수정</a:t>
              </a:r>
              <a:endParaRPr lang="ko-KR" altLang="en-US" sz="1050" dirty="0">
                <a:latin typeface="+mn-ea"/>
              </a:endParaRPr>
            </a:p>
          </p:txBody>
        </p:sp>
        <p:cxnSp>
          <p:nvCxnSpPr>
            <p:cNvPr id="60" name="꺾인 연결선 59"/>
            <p:cNvCxnSpPr>
              <a:stCxn id="13" idx="0"/>
              <a:endCxn id="16" idx="0"/>
            </p:cNvCxnSpPr>
            <p:nvPr/>
          </p:nvCxnSpPr>
          <p:spPr>
            <a:xfrm rot="16200000" flipH="1">
              <a:off x="4210469" y="-2079416"/>
              <a:ext cx="3295" cy="6699647"/>
            </a:xfrm>
            <a:prstGeom prst="bentConnector3">
              <a:avLst>
                <a:gd name="adj1" fmla="val -6359636"/>
              </a:avLst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연결선 60"/>
            <p:cNvCxnSpPr>
              <a:stCxn id="14" idx="0"/>
            </p:cNvCxnSpPr>
            <p:nvPr/>
          </p:nvCxnSpPr>
          <p:spPr>
            <a:xfrm flipH="1" flipV="1">
              <a:off x="2714838" y="1052736"/>
              <a:ext cx="1" cy="216024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연결선 61"/>
            <p:cNvCxnSpPr>
              <a:stCxn id="15" idx="0"/>
            </p:cNvCxnSpPr>
            <p:nvPr/>
          </p:nvCxnSpPr>
          <p:spPr>
            <a:xfrm flipH="1" flipV="1">
              <a:off x="5185677" y="1052736"/>
              <a:ext cx="1" cy="21931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 62"/>
            <p:cNvCxnSpPr>
              <a:stCxn id="12" idx="2"/>
            </p:cNvCxnSpPr>
            <p:nvPr/>
          </p:nvCxnSpPr>
          <p:spPr>
            <a:xfrm>
              <a:off x="4376833" y="892257"/>
              <a:ext cx="0" cy="16048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꺾인 연결선 78"/>
            <p:cNvCxnSpPr>
              <a:endCxn id="17" idx="1"/>
            </p:cNvCxnSpPr>
            <p:nvPr/>
          </p:nvCxnSpPr>
          <p:spPr>
            <a:xfrm rot="16200000" flipH="1">
              <a:off x="-1288869" y="3419930"/>
              <a:ext cx="3692844" cy="180019"/>
            </a:xfrm>
            <a:prstGeom prst="bentConnector2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 64"/>
            <p:cNvCxnSpPr>
              <a:stCxn id="18" idx="1"/>
            </p:cNvCxnSpPr>
            <p:nvPr/>
          </p:nvCxnSpPr>
          <p:spPr>
            <a:xfrm flipH="1" flipV="1">
              <a:off x="467543" y="2028172"/>
              <a:ext cx="180020" cy="2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 65"/>
            <p:cNvCxnSpPr>
              <a:stCxn id="19" idx="1"/>
            </p:cNvCxnSpPr>
            <p:nvPr/>
          </p:nvCxnSpPr>
          <p:spPr>
            <a:xfrm flipH="1" flipV="1">
              <a:off x="467543" y="3301838"/>
              <a:ext cx="180020" cy="1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 66"/>
            <p:cNvCxnSpPr>
              <a:stCxn id="20" idx="1"/>
            </p:cNvCxnSpPr>
            <p:nvPr/>
          </p:nvCxnSpPr>
          <p:spPr>
            <a:xfrm flipH="1">
              <a:off x="467543" y="4890605"/>
              <a:ext cx="180020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꺾인 연결선 87"/>
            <p:cNvCxnSpPr>
              <a:endCxn id="27" idx="1"/>
            </p:cNvCxnSpPr>
            <p:nvPr/>
          </p:nvCxnSpPr>
          <p:spPr>
            <a:xfrm rot="16200000" flipH="1">
              <a:off x="433346" y="2455906"/>
              <a:ext cx="725051" cy="207443"/>
            </a:xfrm>
            <a:prstGeom prst="bentConnector2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 68"/>
            <p:cNvCxnSpPr>
              <a:stCxn id="26" idx="1"/>
            </p:cNvCxnSpPr>
            <p:nvPr/>
          </p:nvCxnSpPr>
          <p:spPr>
            <a:xfrm flipH="1">
              <a:off x="692149" y="2650387"/>
              <a:ext cx="207444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 69"/>
            <p:cNvCxnSpPr>
              <a:stCxn id="25" idx="1"/>
            </p:cNvCxnSpPr>
            <p:nvPr/>
          </p:nvCxnSpPr>
          <p:spPr>
            <a:xfrm flipH="1">
              <a:off x="692149" y="2378620"/>
              <a:ext cx="207444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꺾인 연결선 95"/>
            <p:cNvCxnSpPr>
              <a:endCxn id="31" idx="1"/>
            </p:cNvCxnSpPr>
            <p:nvPr/>
          </p:nvCxnSpPr>
          <p:spPr>
            <a:xfrm rot="16200000" flipH="1">
              <a:off x="277179" y="3843974"/>
              <a:ext cx="1037384" cy="207442"/>
            </a:xfrm>
            <a:prstGeom prst="bentConnector2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 71"/>
            <p:cNvCxnSpPr>
              <a:stCxn id="30" idx="1"/>
            </p:cNvCxnSpPr>
            <p:nvPr/>
          </p:nvCxnSpPr>
          <p:spPr>
            <a:xfrm flipH="1">
              <a:off x="692149" y="4188589"/>
              <a:ext cx="207444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 72"/>
            <p:cNvCxnSpPr>
              <a:stCxn id="29" idx="1"/>
            </p:cNvCxnSpPr>
            <p:nvPr/>
          </p:nvCxnSpPr>
          <p:spPr>
            <a:xfrm flipH="1">
              <a:off x="692150" y="3910790"/>
              <a:ext cx="207443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 73"/>
            <p:cNvCxnSpPr>
              <a:stCxn id="28" idx="1"/>
            </p:cNvCxnSpPr>
            <p:nvPr/>
          </p:nvCxnSpPr>
          <p:spPr>
            <a:xfrm flipH="1">
              <a:off x="692149" y="3632991"/>
              <a:ext cx="207444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꺾인 연결선 103"/>
            <p:cNvCxnSpPr>
              <a:endCxn id="21" idx="1"/>
            </p:cNvCxnSpPr>
            <p:nvPr/>
          </p:nvCxnSpPr>
          <p:spPr>
            <a:xfrm rot="16200000" flipH="1">
              <a:off x="471042" y="3532228"/>
              <a:ext cx="3980876" cy="243456"/>
            </a:xfrm>
            <a:prstGeom prst="bentConnector2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 75"/>
            <p:cNvCxnSpPr>
              <a:stCxn id="22" idx="1"/>
            </p:cNvCxnSpPr>
            <p:nvPr/>
          </p:nvCxnSpPr>
          <p:spPr>
            <a:xfrm flipH="1" flipV="1">
              <a:off x="2339751" y="2028172"/>
              <a:ext cx="243457" cy="1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 76"/>
            <p:cNvCxnSpPr>
              <a:stCxn id="23" idx="1"/>
            </p:cNvCxnSpPr>
            <p:nvPr/>
          </p:nvCxnSpPr>
          <p:spPr>
            <a:xfrm flipH="1" flipV="1">
              <a:off x="2339751" y="3353592"/>
              <a:ext cx="243457" cy="1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 77"/>
            <p:cNvCxnSpPr>
              <a:stCxn id="24" idx="1"/>
            </p:cNvCxnSpPr>
            <p:nvPr/>
          </p:nvCxnSpPr>
          <p:spPr>
            <a:xfrm flipH="1" flipV="1">
              <a:off x="2339751" y="4679012"/>
              <a:ext cx="243457" cy="1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꺾인 연결선 111"/>
            <p:cNvCxnSpPr>
              <a:endCxn id="34" idx="1"/>
            </p:cNvCxnSpPr>
            <p:nvPr/>
          </p:nvCxnSpPr>
          <p:spPr>
            <a:xfrm rot="16200000" flipH="1">
              <a:off x="2341407" y="2475420"/>
              <a:ext cx="733110" cy="160357"/>
            </a:xfrm>
            <a:prstGeom prst="bentConnector2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꺾인 연결선 113"/>
            <p:cNvCxnSpPr>
              <a:endCxn id="37" idx="1"/>
            </p:cNvCxnSpPr>
            <p:nvPr/>
          </p:nvCxnSpPr>
          <p:spPr>
            <a:xfrm rot="16200000" flipH="1">
              <a:off x="2342418" y="3795304"/>
              <a:ext cx="731089" cy="160358"/>
            </a:xfrm>
            <a:prstGeom prst="bentConnector2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꺾인 연결선 115"/>
            <p:cNvCxnSpPr>
              <a:endCxn id="39" idx="1"/>
            </p:cNvCxnSpPr>
            <p:nvPr/>
          </p:nvCxnSpPr>
          <p:spPr>
            <a:xfrm rot="16200000" flipH="1">
              <a:off x="2474293" y="4993372"/>
              <a:ext cx="467338" cy="160359"/>
            </a:xfrm>
            <a:prstGeom prst="bentConnector2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연결선 81"/>
            <p:cNvCxnSpPr>
              <a:stCxn id="32" idx="1"/>
            </p:cNvCxnSpPr>
            <p:nvPr/>
          </p:nvCxnSpPr>
          <p:spPr>
            <a:xfrm flipH="1">
              <a:off x="2627782" y="2378620"/>
              <a:ext cx="160357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 82"/>
            <p:cNvCxnSpPr>
              <a:stCxn id="33" idx="1"/>
            </p:cNvCxnSpPr>
            <p:nvPr/>
          </p:nvCxnSpPr>
          <p:spPr>
            <a:xfrm flipH="1">
              <a:off x="2627782" y="2650387"/>
              <a:ext cx="160358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직선 연결선 83"/>
            <p:cNvCxnSpPr>
              <a:stCxn id="35" idx="1"/>
            </p:cNvCxnSpPr>
            <p:nvPr/>
          </p:nvCxnSpPr>
          <p:spPr>
            <a:xfrm flipH="1">
              <a:off x="2627782" y="3697494"/>
              <a:ext cx="160357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직선 연결선 84"/>
            <p:cNvCxnSpPr>
              <a:stCxn id="36" idx="1"/>
            </p:cNvCxnSpPr>
            <p:nvPr/>
          </p:nvCxnSpPr>
          <p:spPr>
            <a:xfrm flipH="1">
              <a:off x="2627783" y="3969261"/>
              <a:ext cx="160357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연결선 85"/>
            <p:cNvCxnSpPr>
              <a:stCxn id="38" idx="1"/>
            </p:cNvCxnSpPr>
            <p:nvPr/>
          </p:nvCxnSpPr>
          <p:spPr>
            <a:xfrm flipH="1">
              <a:off x="2627782" y="5035454"/>
              <a:ext cx="160359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꺾인 연결선 128"/>
            <p:cNvCxnSpPr>
              <a:endCxn id="40" idx="1"/>
            </p:cNvCxnSpPr>
            <p:nvPr/>
          </p:nvCxnSpPr>
          <p:spPr>
            <a:xfrm rot="16200000" flipH="1">
              <a:off x="2692251" y="3759446"/>
              <a:ext cx="4446633" cy="254775"/>
            </a:xfrm>
            <a:prstGeom prst="bentConnector2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연결선 87"/>
            <p:cNvCxnSpPr>
              <a:stCxn id="41" idx="1"/>
            </p:cNvCxnSpPr>
            <p:nvPr/>
          </p:nvCxnSpPr>
          <p:spPr>
            <a:xfrm flipH="1" flipV="1">
              <a:off x="4788180" y="2028172"/>
              <a:ext cx="265869" cy="1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직선 연결선 88"/>
            <p:cNvCxnSpPr>
              <a:stCxn id="42" idx="1"/>
            </p:cNvCxnSpPr>
            <p:nvPr/>
          </p:nvCxnSpPr>
          <p:spPr>
            <a:xfrm flipH="1" flipV="1">
              <a:off x="4788180" y="3353592"/>
              <a:ext cx="265869" cy="1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연결선 89"/>
            <p:cNvCxnSpPr>
              <a:stCxn id="43" idx="1"/>
            </p:cNvCxnSpPr>
            <p:nvPr/>
          </p:nvCxnSpPr>
          <p:spPr>
            <a:xfrm flipH="1" flipV="1">
              <a:off x="4788180" y="4679012"/>
              <a:ext cx="265869" cy="1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직선 연결선 90"/>
            <p:cNvCxnSpPr>
              <a:stCxn id="53" idx="1"/>
            </p:cNvCxnSpPr>
            <p:nvPr/>
          </p:nvCxnSpPr>
          <p:spPr>
            <a:xfrm flipH="1" flipV="1">
              <a:off x="4788180" y="5678102"/>
              <a:ext cx="256934" cy="1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꺾인 연결선 152"/>
            <p:cNvCxnSpPr>
              <a:endCxn id="46" idx="1"/>
            </p:cNvCxnSpPr>
            <p:nvPr/>
          </p:nvCxnSpPr>
          <p:spPr>
            <a:xfrm rot="16200000" flipH="1">
              <a:off x="4813314" y="2476486"/>
              <a:ext cx="737754" cy="153582"/>
            </a:xfrm>
            <a:prstGeom prst="bentConnector2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꺾인 연결선 164"/>
            <p:cNvCxnSpPr>
              <a:endCxn id="49" idx="1"/>
            </p:cNvCxnSpPr>
            <p:nvPr/>
          </p:nvCxnSpPr>
          <p:spPr>
            <a:xfrm rot="16200000" flipH="1">
              <a:off x="4822308" y="3804353"/>
              <a:ext cx="719767" cy="153582"/>
            </a:xfrm>
            <a:prstGeom prst="bentConnector2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꺾인 연결선 166"/>
            <p:cNvCxnSpPr>
              <a:endCxn id="51" idx="1"/>
            </p:cNvCxnSpPr>
            <p:nvPr/>
          </p:nvCxnSpPr>
          <p:spPr>
            <a:xfrm rot="16200000" flipH="1">
              <a:off x="4948522" y="4996760"/>
              <a:ext cx="467338" cy="153583"/>
            </a:xfrm>
            <a:prstGeom prst="bentConnector2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 94"/>
            <p:cNvCxnSpPr>
              <a:stCxn id="44" idx="1"/>
            </p:cNvCxnSpPr>
            <p:nvPr/>
          </p:nvCxnSpPr>
          <p:spPr>
            <a:xfrm flipH="1">
              <a:off x="5105399" y="2378620"/>
              <a:ext cx="153581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 95"/>
            <p:cNvCxnSpPr>
              <a:stCxn id="45" idx="1"/>
            </p:cNvCxnSpPr>
            <p:nvPr/>
          </p:nvCxnSpPr>
          <p:spPr>
            <a:xfrm flipH="1">
              <a:off x="5105399" y="2650387"/>
              <a:ext cx="153582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 96"/>
            <p:cNvCxnSpPr>
              <a:stCxn id="47" idx="1"/>
            </p:cNvCxnSpPr>
            <p:nvPr/>
          </p:nvCxnSpPr>
          <p:spPr>
            <a:xfrm flipH="1">
              <a:off x="5105399" y="3697494"/>
              <a:ext cx="153581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연결선 97"/>
            <p:cNvCxnSpPr>
              <a:stCxn id="48" idx="1"/>
            </p:cNvCxnSpPr>
            <p:nvPr/>
          </p:nvCxnSpPr>
          <p:spPr>
            <a:xfrm flipH="1">
              <a:off x="5105400" y="3969261"/>
              <a:ext cx="153581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연결선 98"/>
            <p:cNvCxnSpPr>
              <a:stCxn id="50" idx="1"/>
            </p:cNvCxnSpPr>
            <p:nvPr/>
          </p:nvCxnSpPr>
          <p:spPr>
            <a:xfrm flipH="1">
              <a:off x="5105400" y="5035454"/>
              <a:ext cx="153582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꺾인 연결선 178"/>
            <p:cNvCxnSpPr>
              <a:endCxn id="59" idx="1"/>
            </p:cNvCxnSpPr>
            <p:nvPr/>
          </p:nvCxnSpPr>
          <p:spPr>
            <a:xfrm rot="16200000" flipH="1">
              <a:off x="5957297" y="2870508"/>
              <a:ext cx="2626651" cy="212669"/>
            </a:xfrm>
            <a:prstGeom prst="bentConnector2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직선 연결선 100"/>
            <p:cNvCxnSpPr>
              <a:stCxn id="54" idx="1"/>
            </p:cNvCxnSpPr>
            <p:nvPr/>
          </p:nvCxnSpPr>
          <p:spPr>
            <a:xfrm flipH="1">
              <a:off x="7164288" y="2028174"/>
              <a:ext cx="212669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직선 연결선 101"/>
            <p:cNvCxnSpPr>
              <a:stCxn id="56" idx="1"/>
            </p:cNvCxnSpPr>
            <p:nvPr/>
          </p:nvCxnSpPr>
          <p:spPr>
            <a:xfrm flipH="1" flipV="1">
              <a:off x="7164288" y="2480572"/>
              <a:ext cx="212669" cy="1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연결선 102"/>
            <p:cNvCxnSpPr>
              <a:stCxn id="55" idx="1"/>
            </p:cNvCxnSpPr>
            <p:nvPr/>
          </p:nvCxnSpPr>
          <p:spPr>
            <a:xfrm flipH="1" flipV="1">
              <a:off x="7164288" y="2932971"/>
              <a:ext cx="212669" cy="1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연결선 103"/>
            <p:cNvCxnSpPr>
              <a:stCxn id="57" idx="1"/>
            </p:cNvCxnSpPr>
            <p:nvPr/>
          </p:nvCxnSpPr>
          <p:spPr>
            <a:xfrm flipH="1" flipV="1">
              <a:off x="7164288" y="3385370"/>
              <a:ext cx="212669" cy="1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연결선 104"/>
            <p:cNvCxnSpPr>
              <a:stCxn id="58" idx="1"/>
            </p:cNvCxnSpPr>
            <p:nvPr/>
          </p:nvCxnSpPr>
          <p:spPr>
            <a:xfrm flipH="1" flipV="1">
              <a:off x="7164288" y="3837769"/>
              <a:ext cx="212669" cy="1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직사각형 105"/>
            <p:cNvSpPr/>
            <p:nvPr/>
          </p:nvSpPr>
          <p:spPr>
            <a:xfrm>
              <a:off x="899596" y="2266890"/>
              <a:ext cx="1262402" cy="22346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 smtClean="0">
                  <a:latin typeface="+mn-ea"/>
                </a:rPr>
                <a:t>자료수집</a:t>
              </a:r>
              <a:endParaRPr lang="ko-KR" altLang="en-US" sz="800" dirty="0">
                <a:latin typeface="+mn-ea"/>
              </a:endParaRPr>
            </a:p>
          </p:txBody>
        </p:sp>
        <p:sp>
          <p:nvSpPr>
            <p:cNvPr id="108" name="직사각형 107"/>
            <p:cNvSpPr/>
            <p:nvPr/>
          </p:nvSpPr>
          <p:spPr>
            <a:xfrm>
              <a:off x="899596" y="2538657"/>
              <a:ext cx="1262402" cy="22346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 smtClean="0">
                  <a:latin typeface="+mn-ea"/>
                </a:rPr>
                <a:t>기능정의</a:t>
              </a:r>
              <a:endParaRPr lang="ko-KR" altLang="en-US" sz="800" dirty="0">
                <a:latin typeface="+mn-ea"/>
              </a:endParaRPr>
            </a:p>
          </p:txBody>
        </p:sp>
        <p:sp>
          <p:nvSpPr>
            <p:cNvPr id="109" name="직사각형 108"/>
            <p:cNvSpPr/>
            <p:nvPr/>
          </p:nvSpPr>
          <p:spPr>
            <a:xfrm>
              <a:off x="899596" y="2810424"/>
              <a:ext cx="1262402" cy="22346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 smtClean="0">
                  <a:latin typeface="+mn-ea"/>
                </a:rPr>
                <a:t>일정계획 수립</a:t>
              </a:r>
              <a:endParaRPr lang="ko-KR" altLang="en-US" sz="800" dirty="0">
                <a:latin typeface="+mn-ea"/>
              </a:endParaRPr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899596" y="3521261"/>
              <a:ext cx="1262401" cy="22346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 smtClean="0">
                  <a:latin typeface="+mn-ea"/>
                </a:rPr>
                <a:t>시장조사</a:t>
              </a:r>
              <a:endParaRPr lang="ko-KR" altLang="en-US" sz="800" dirty="0">
                <a:latin typeface="+mn-ea"/>
              </a:endParaRPr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899596" y="3799060"/>
              <a:ext cx="1262401" cy="22346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 smtClean="0">
                  <a:latin typeface="+mn-ea"/>
                </a:rPr>
                <a:t>설문조사</a:t>
              </a:r>
              <a:endParaRPr lang="ko-KR" altLang="en-US" sz="800" dirty="0">
                <a:latin typeface="+mn-ea"/>
              </a:endParaRPr>
            </a:p>
          </p:txBody>
        </p:sp>
        <p:sp>
          <p:nvSpPr>
            <p:cNvPr id="112" name="직사각형 111"/>
            <p:cNvSpPr/>
            <p:nvPr/>
          </p:nvSpPr>
          <p:spPr>
            <a:xfrm>
              <a:off x="899596" y="4076859"/>
              <a:ext cx="1262401" cy="22346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 smtClean="0">
                  <a:latin typeface="+mn-ea"/>
                </a:rPr>
                <a:t>벤치마킹</a:t>
              </a:r>
              <a:endParaRPr lang="ko-KR" altLang="en-US" sz="800" dirty="0">
                <a:latin typeface="+mn-ea"/>
              </a:endParaRPr>
            </a:p>
          </p:txBody>
        </p:sp>
        <p:sp>
          <p:nvSpPr>
            <p:cNvPr id="113" name="직사각형 112"/>
            <p:cNvSpPr/>
            <p:nvPr/>
          </p:nvSpPr>
          <p:spPr>
            <a:xfrm>
              <a:off x="899595" y="4354657"/>
              <a:ext cx="1262401" cy="22346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 smtClean="0">
                  <a:latin typeface="+mn-ea"/>
                </a:rPr>
                <a:t>기능보안</a:t>
              </a:r>
              <a:endParaRPr lang="ko-KR" altLang="en-US" sz="800" dirty="0">
                <a:latin typeface="+mn-ea"/>
              </a:endParaRPr>
            </a:p>
          </p:txBody>
        </p:sp>
        <p:sp>
          <p:nvSpPr>
            <p:cNvPr id="114" name="직사각형 113"/>
            <p:cNvSpPr/>
            <p:nvPr/>
          </p:nvSpPr>
          <p:spPr>
            <a:xfrm>
              <a:off x="2788141" y="2266890"/>
              <a:ext cx="1764195" cy="22346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 smtClean="0">
                  <a:latin typeface="+mn-ea"/>
                </a:rPr>
                <a:t>카드결제모듈 설계</a:t>
              </a:r>
              <a:endParaRPr lang="ko-KR" altLang="en-US" sz="800" dirty="0">
                <a:latin typeface="+mn-ea"/>
              </a:endParaRPr>
            </a:p>
          </p:txBody>
        </p:sp>
        <p:sp>
          <p:nvSpPr>
            <p:cNvPr id="115" name="직사각형 114"/>
            <p:cNvSpPr/>
            <p:nvPr/>
          </p:nvSpPr>
          <p:spPr>
            <a:xfrm>
              <a:off x="2788142" y="2538657"/>
              <a:ext cx="1764195" cy="22346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 smtClean="0">
                  <a:latin typeface="+mn-ea"/>
                </a:rPr>
                <a:t>날씨 설계</a:t>
              </a:r>
              <a:endParaRPr lang="ko-KR" altLang="en-US" sz="800" dirty="0">
                <a:latin typeface="+mn-ea"/>
              </a:endParaRPr>
            </a:p>
          </p:txBody>
        </p:sp>
        <p:sp>
          <p:nvSpPr>
            <p:cNvPr id="116" name="직사각형 115"/>
            <p:cNvSpPr/>
            <p:nvPr/>
          </p:nvSpPr>
          <p:spPr>
            <a:xfrm>
              <a:off x="2788144" y="2810424"/>
              <a:ext cx="1764194" cy="22346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 smtClean="0">
                  <a:latin typeface="+mn-ea"/>
                </a:rPr>
                <a:t>스케줄 </a:t>
              </a:r>
              <a:r>
                <a:rPr lang="ko-KR" altLang="en-US" sz="800" dirty="0">
                  <a:latin typeface="+mn-ea"/>
                </a:rPr>
                <a:t>설계</a:t>
              </a:r>
            </a:p>
          </p:txBody>
        </p:sp>
        <p:sp>
          <p:nvSpPr>
            <p:cNvPr id="117" name="직사각형 116"/>
            <p:cNvSpPr/>
            <p:nvPr/>
          </p:nvSpPr>
          <p:spPr>
            <a:xfrm>
              <a:off x="2788141" y="3585764"/>
              <a:ext cx="1764195" cy="22346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 smtClean="0">
                  <a:latin typeface="+mn-ea"/>
                </a:rPr>
                <a:t>카드결제</a:t>
              </a:r>
              <a:r>
                <a:rPr lang="en-US" altLang="ko-KR" sz="800" dirty="0" smtClean="0">
                  <a:latin typeface="+mn-ea"/>
                </a:rPr>
                <a:t>UI</a:t>
              </a:r>
              <a:r>
                <a:rPr lang="ko-KR" altLang="en-US" sz="800" dirty="0" smtClean="0">
                  <a:latin typeface="+mn-ea"/>
                </a:rPr>
                <a:t> </a:t>
              </a:r>
              <a:r>
                <a:rPr lang="ko-KR" altLang="en-US" sz="800" dirty="0">
                  <a:latin typeface="+mn-ea"/>
                </a:rPr>
                <a:t>설계</a:t>
              </a:r>
            </a:p>
          </p:txBody>
        </p:sp>
        <p:sp>
          <p:nvSpPr>
            <p:cNvPr id="118" name="직사각형 117"/>
            <p:cNvSpPr/>
            <p:nvPr/>
          </p:nvSpPr>
          <p:spPr>
            <a:xfrm>
              <a:off x="2788142" y="3857531"/>
              <a:ext cx="1764195" cy="22346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 smtClean="0">
                  <a:latin typeface="+mn-ea"/>
                </a:rPr>
                <a:t>날</a:t>
              </a:r>
              <a:r>
                <a:rPr lang="ko-KR" altLang="en-US" sz="800" dirty="0">
                  <a:latin typeface="+mn-ea"/>
                </a:rPr>
                <a:t>씨</a:t>
              </a:r>
              <a:r>
                <a:rPr lang="en-US" altLang="ko-KR" sz="800" dirty="0" smtClean="0">
                  <a:latin typeface="+mn-ea"/>
                </a:rPr>
                <a:t>UI </a:t>
              </a:r>
              <a:r>
                <a:rPr lang="ko-KR" altLang="en-US" sz="800" dirty="0" smtClean="0">
                  <a:latin typeface="+mn-ea"/>
                </a:rPr>
                <a:t>설계</a:t>
              </a:r>
              <a:endParaRPr lang="ko-KR" altLang="en-US" sz="800" dirty="0">
                <a:latin typeface="+mn-ea"/>
              </a:endParaRPr>
            </a:p>
          </p:txBody>
        </p:sp>
        <p:sp>
          <p:nvSpPr>
            <p:cNvPr id="119" name="직사각형 118"/>
            <p:cNvSpPr/>
            <p:nvPr/>
          </p:nvSpPr>
          <p:spPr>
            <a:xfrm>
              <a:off x="2788144" y="4129298"/>
              <a:ext cx="1764194" cy="22346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 smtClean="0">
                  <a:latin typeface="+mn-ea"/>
                </a:rPr>
                <a:t>스케줄</a:t>
              </a:r>
              <a:r>
                <a:rPr lang="en-US" altLang="ko-KR" sz="800" dirty="0" smtClean="0">
                  <a:latin typeface="+mn-ea"/>
                </a:rPr>
                <a:t>UI </a:t>
              </a:r>
              <a:r>
                <a:rPr lang="ko-KR" altLang="en-US" sz="800" dirty="0" smtClean="0">
                  <a:latin typeface="+mn-ea"/>
                </a:rPr>
                <a:t>설계</a:t>
              </a:r>
              <a:endParaRPr lang="ko-KR" altLang="en-US" sz="800" dirty="0">
                <a:latin typeface="+mn-ea"/>
              </a:endParaRPr>
            </a:p>
          </p:txBody>
        </p:sp>
        <p:sp>
          <p:nvSpPr>
            <p:cNvPr id="120" name="직사각형 119"/>
            <p:cNvSpPr/>
            <p:nvPr/>
          </p:nvSpPr>
          <p:spPr>
            <a:xfrm>
              <a:off x="2788144" y="4923724"/>
              <a:ext cx="1764195" cy="22346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 smtClean="0">
                  <a:latin typeface="+mn-ea"/>
                </a:rPr>
                <a:t>회</a:t>
              </a:r>
              <a:r>
                <a:rPr lang="ko-KR" altLang="en-US" sz="800" dirty="0">
                  <a:latin typeface="+mn-ea"/>
                </a:rPr>
                <a:t>원</a:t>
              </a:r>
              <a:r>
                <a:rPr lang="en-US" altLang="ko-KR" sz="800" dirty="0" smtClean="0">
                  <a:latin typeface="+mn-ea"/>
                </a:rPr>
                <a:t>DB</a:t>
              </a:r>
              <a:r>
                <a:rPr lang="ko-KR" altLang="en-US" sz="800" dirty="0" smtClean="0">
                  <a:latin typeface="+mn-ea"/>
                </a:rPr>
                <a:t>설계</a:t>
              </a:r>
              <a:endParaRPr lang="ko-KR" altLang="en-US" sz="800" dirty="0">
                <a:latin typeface="+mn-ea"/>
              </a:endParaRPr>
            </a:p>
          </p:txBody>
        </p:sp>
        <p:sp>
          <p:nvSpPr>
            <p:cNvPr id="121" name="직사각형 120"/>
            <p:cNvSpPr/>
            <p:nvPr/>
          </p:nvSpPr>
          <p:spPr>
            <a:xfrm>
              <a:off x="2788145" y="5195491"/>
              <a:ext cx="1764194" cy="22346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 smtClean="0">
                  <a:latin typeface="+mn-ea"/>
                </a:rPr>
                <a:t>카드내</a:t>
              </a:r>
              <a:r>
                <a:rPr lang="ko-KR" altLang="en-US" sz="800" dirty="0">
                  <a:latin typeface="+mn-ea"/>
                </a:rPr>
                <a:t>역</a:t>
              </a:r>
              <a:r>
                <a:rPr lang="en-US" altLang="ko-KR" sz="800" dirty="0" smtClean="0">
                  <a:latin typeface="+mn-ea"/>
                </a:rPr>
                <a:t>DB</a:t>
              </a:r>
              <a:r>
                <a:rPr lang="ko-KR" altLang="en-US" sz="800" dirty="0" smtClean="0">
                  <a:latin typeface="+mn-ea"/>
                </a:rPr>
                <a:t>설계</a:t>
              </a:r>
              <a:endParaRPr lang="ko-KR" altLang="en-US" sz="800" dirty="0">
                <a:latin typeface="+mn-ea"/>
              </a:endParaRPr>
            </a:p>
          </p:txBody>
        </p:sp>
        <p:sp>
          <p:nvSpPr>
            <p:cNvPr id="122" name="직사각형 121"/>
            <p:cNvSpPr/>
            <p:nvPr/>
          </p:nvSpPr>
          <p:spPr>
            <a:xfrm>
              <a:off x="5258983" y="2538657"/>
              <a:ext cx="1764195" cy="22346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 smtClean="0">
                  <a:latin typeface="+mn-ea"/>
                </a:rPr>
                <a:t>날씨개발</a:t>
              </a:r>
              <a:endParaRPr lang="ko-KR" altLang="en-US" sz="800" dirty="0">
                <a:latin typeface="+mn-ea"/>
              </a:endParaRPr>
            </a:p>
          </p:txBody>
        </p:sp>
        <p:sp>
          <p:nvSpPr>
            <p:cNvPr id="123" name="직사각형 122"/>
            <p:cNvSpPr/>
            <p:nvPr/>
          </p:nvSpPr>
          <p:spPr>
            <a:xfrm>
              <a:off x="5258984" y="2810424"/>
              <a:ext cx="1764194" cy="22346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 smtClean="0">
                  <a:latin typeface="+mn-ea"/>
                </a:rPr>
                <a:t>스케줄 </a:t>
              </a:r>
              <a:r>
                <a:rPr lang="ko-KR" altLang="en-US" sz="800" dirty="0">
                  <a:latin typeface="+mn-ea"/>
                </a:rPr>
                <a:t>개발</a:t>
              </a:r>
            </a:p>
          </p:txBody>
        </p:sp>
        <p:sp>
          <p:nvSpPr>
            <p:cNvPr id="124" name="직사각형 123"/>
            <p:cNvSpPr/>
            <p:nvPr/>
          </p:nvSpPr>
          <p:spPr>
            <a:xfrm>
              <a:off x="5258983" y="3585764"/>
              <a:ext cx="1764195" cy="22346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 smtClean="0">
                  <a:latin typeface="+mn-ea"/>
                </a:rPr>
                <a:t>카드결제</a:t>
              </a:r>
              <a:r>
                <a:rPr lang="en-US" altLang="ko-KR" sz="800" dirty="0" smtClean="0">
                  <a:latin typeface="+mn-ea"/>
                </a:rPr>
                <a:t>UI </a:t>
              </a:r>
              <a:r>
                <a:rPr lang="ko-KR" altLang="en-US" sz="800" dirty="0" smtClean="0">
                  <a:latin typeface="+mn-ea"/>
                </a:rPr>
                <a:t>개발</a:t>
              </a:r>
              <a:endParaRPr lang="ko-KR" altLang="en-US" sz="800" dirty="0">
                <a:latin typeface="+mn-ea"/>
              </a:endParaRPr>
            </a:p>
          </p:txBody>
        </p:sp>
        <p:sp>
          <p:nvSpPr>
            <p:cNvPr id="125" name="직사각형 124"/>
            <p:cNvSpPr/>
            <p:nvPr/>
          </p:nvSpPr>
          <p:spPr>
            <a:xfrm>
              <a:off x="5258983" y="3857531"/>
              <a:ext cx="1764195" cy="22346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 smtClean="0">
                  <a:latin typeface="+mn-ea"/>
                </a:rPr>
                <a:t>날씨 개발</a:t>
              </a:r>
              <a:endParaRPr lang="ko-KR" altLang="en-US" sz="800" dirty="0">
                <a:latin typeface="+mn-ea"/>
              </a:endParaRPr>
            </a:p>
          </p:txBody>
        </p:sp>
        <p:sp>
          <p:nvSpPr>
            <p:cNvPr id="126" name="직사각형 125"/>
            <p:cNvSpPr/>
            <p:nvPr/>
          </p:nvSpPr>
          <p:spPr>
            <a:xfrm>
              <a:off x="5258984" y="4129298"/>
              <a:ext cx="1764194" cy="22346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 smtClean="0">
                  <a:latin typeface="+mn-ea"/>
                </a:rPr>
                <a:t>스케줄</a:t>
              </a:r>
              <a:r>
                <a:rPr lang="en-US" altLang="ko-KR" sz="800" dirty="0" smtClean="0">
                  <a:latin typeface="+mn-ea"/>
                </a:rPr>
                <a:t> </a:t>
              </a:r>
              <a:r>
                <a:rPr lang="ko-KR" altLang="en-US" sz="800" dirty="0" smtClean="0">
                  <a:latin typeface="+mn-ea"/>
                </a:rPr>
                <a:t>개</a:t>
              </a:r>
              <a:r>
                <a:rPr lang="ko-KR" altLang="en-US" sz="800" dirty="0">
                  <a:latin typeface="+mn-ea"/>
                </a:rPr>
                <a:t>발</a:t>
              </a:r>
            </a:p>
          </p:txBody>
        </p:sp>
        <p:sp>
          <p:nvSpPr>
            <p:cNvPr id="127" name="직사각형 126"/>
            <p:cNvSpPr/>
            <p:nvPr/>
          </p:nvSpPr>
          <p:spPr>
            <a:xfrm>
              <a:off x="5258984" y="4923724"/>
              <a:ext cx="1764195" cy="22346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 smtClean="0">
                  <a:latin typeface="+mn-ea"/>
                </a:rPr>
                <a:t>회</a:t>
              </a:r>
              <a:r>
                <a:rPr lang="ko-KR" altLang="en-US" sz="800" dirty="0">
                  <a:latin typeface="+mn-ea"/>
                </a:rPr>
                <a:t>원</a:t>
              </a:r>
              <a:r>
                <a:rPr lang="en-US" altLang="ko-KR" sz="800" dirty="0" smtClean="0">
                  <a:latin typeface="+mn-ea"/>
                </a:rPr>
                <a:t>DB</a:t>
              </a:r>
              <a:r>
                <a:rPr lang="ko-KR" altLang="en-US" sz="800" dirty="0" smtClean="0">
                  <a:latin typeface="+mn-ea"/>
                </a:rPr>
                <a:t>개발</a:t>
              </a:r>
              <a:endParaRPr lang="ko-KR" altLang="en-US" sz="800" dirty="0">
                <a:latin typeface="+mn-ea"/>
              </a:endParaRPr>
            </a:p>
          </p:txBody>
        </p:sp>
        <p:sp>
          <p:nvSpPr>
            <p:cNvPr id="128" name="직사각형 127"/>
            <p:cNvSpPr/>
            <p:nvPr/>
          </p:nvSpPr>
          <p:spPr>
            <a:xfrm>
              <a:off x="5258985" y="5195491"/>
              <a:ext cx="1764194" cy="22346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 smtClean="0">
                  <a:latin typeface="+mn-ea"/>
                </a:rPr>
                <a:t>카드내</a:t>
              </a:r>
              <a:r>
                <a:rPr lang="ko-KR" altLang="en-US" sz="800" dirty="0">
                  <a:latin typeface="+mn-ea"/>
                </a:rPr>
                <a:t>역</a:t>
              </a:r>
              <a:r>
                <a:rPr lang="en-US" altLang="ko-KR" sz="800" dirty="0" smtClean="0">
                  <a:latin typeface="+mn-ea"/>
                </a:rPr>
                <a:t>DB</a:t>
              </a:r>
              <a:r>
                <a:rPr lang="ko-KR" altLang="en-US" sz="800" dirty="0" smtClean="0">
                  <a:latin typeface="+mn-ea"/>
                </a:rPr>
                <a:t>개발</a:t>
              </a:r>
              <a:endParaRPr lang="ko-KR" altLang="en-US" sz="800" dirty="0">
                <a:latin typeface="+mn-ea"/>
              </a:endParaRPr>
            </a:p>
          </p:txBody>
        </p:sp>
      </p:grpSp>
      <p:sp>
        <p:nvSpPr>
          <p:cNvPr id="129" name="오각형 128"/>
          <p:cNvSpPr/>
          <p:nvPr/>
        </p:nvSpPr>
        <p:spPr>
          <a:xfrm>
            <a:off x="173452" y="1979254"/>
            <a:ext cx="1424864" cy="280195"/>
          </a:xfrm>
          <a:prstGeom prst="homePlat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" name="TextBox 129"/>
          <p:cNvSpPr txBox="1"/>
          <p:nvPr/>
        </p:nvSpPr>
        <p:spPr>
          <a:xfrm>
            <a:off x="127674" y="1428736"/>
            <a:ext cx="13724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C</a:t>
            </a:r>
            <a:r>
              <a:rPr lang="en-US" altLang="ko-KR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ontents</a:t>
            </a:r>
            <a:endParaRPr lang="ko-KR" altLang="en-US" sz="1100" dirty="0">
              <a:solidFill>
                <a:schemeClr val="tx2">
                  <a:lumMod val="60000"/>
                  <a:lumOff val="4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131" name="TextBox 130"/>
          <p:cNvSpPr txBox="1"/>
          <p:nvPr/>
        </p:nvSpPr>
        <p:spPr>
          <a:xfrm>
            <a:off x="440299" y="1979254"/>
            <a:ext cx="7938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가을소풍B" pitchFamily="18" charset="-127"/>
                <a:ea typeface="a가을소풍B" pitchFamily="18" charset="-127"/>
              </a:rPr>
              <a:t>개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가을소풍B" pitchFamily="18" charset="-127"/>
                <a:ea typeface="a가을소풍B" pitchFamily="18" charset="-127"/>
              </a:rPr>
              <a:t>　　요</a:t>
            </a:r>
          </a:p>
        </p:txBody>
      </p:sp>
      <p:sp>
        <p:nvSpPr>
          <p:cNvPr id="132" name="TextBox 131"/>
          <p:cNvSpPr txBox="1"/>
          <p:nvPr/>
        </p:nvSpPr>
        <p:spPr>
          <a:xfrm>
            <a:off x="142844" y="2298696"/>
            <a:ext cx="2071702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1.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개요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1-1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주제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1-2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선정이유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1-3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주요대상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latin typeface="a가을소풍B" pitchFamily="18" charset="-127"/>
                <a:ea typeface="a가을소풍B" pitchFamily="18" charset="-127"/>
              </a:rPr>
              <a:t> 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2.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진행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2-1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진행방법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2-2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제작환경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2-3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개발도구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2-4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주요기능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2-5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기대효과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latin typeface="a가을소풍B" pitchFamily="18" charset="-127"/>
                <a:ea typeface="a가을소풍B" pitchFamily="18" charset="-127"/>
              </a:rPr>
              <a:t>3. </a:t>
            </a:r>
            <a:r>
              <a:rPr lang="ko-KR" altLang="en-US" sz="1000" dirty="0" smtClean="0">
                <a:latin typeface="a가을소풍B" pitchFamily="18" charset="-127"/>
                <a:ea typeface="a가을소풍B" pitchFamily="18" charset="-127"/>
              </a:rPr>
              <a:t>구성</a:t>
            </a:r>
            <a:endParaRPr lang="en-US" altLang="ko-KR" sz="1000" dirty="0" smtClean="0"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3-1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팀원 구성 및 역할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latin typeface="a가을소풍B" pitchFamily="18" charset="-127"/>
                <a:ea typeface="a가을소풍B" pitchFamily="18" charset="-127"/>
              </a:rPr>
              <a:t>  3-2 WBS</a:t>
            </a: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3-3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프로젝트 일정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3-4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자원 및 예산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1979712" y="648000"/>
            <a:ext cx="28066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가을소풍B" pitchFamily="18" charset="-127"/>
                <a:ea typeface="a가을소풍B" pitchFamily="18" charset="-127"/>
              </a:rPr>
              <a:t>3-2. WBS</a:t>
            </a:r>
            <a:endParaRPr lang="ko-KR" alt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가을소풍B" pitchFamily="18" charset="-127"/>
              <a:ea typeface="a가을소풍B" pitchFamily="18" charset="-127"/>
            </a:endParaRPr>
          </a:p>
        </p:txBody>
      </p:sp>
      <p:cxnSp>
        <p:nvCxnSpPr>
          <p:cNvPr id="134" name="직선 연결선 133"/>
          <p:cNvCxnSpPr/>
          <p:nvPr/>
        </p:nvCxnSpPr>
        <p:spPr>
          <a:xfrm rot="16200000" flipV="1">
            <a:off x="-1751818" y="3342493"/>
            <a:ext cx="7010400" cy="20613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TextBox 134"/>
          <p:cNvSpPr txBox="1"/>
          <p:nvPr/>
        </p:nvSpPr>
        <p:spPr>
          <a:xfrm>
            <a:off x="8165491" y="45204"/>
            <a:ext cx="93647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>
                <a:latin typeface="a가을소풍B" pitchFamily="18" charset="-127"/>
                <a:ea typeface="a가을소풍B" pitchFamily="18" charset="-127"/>
              </a:rPr>
              <a:t>소프트웨어 설계</a:t>
            </a:r>
          </a:p>
        </p:txBody>
      </p:sp>
    </p:spTree>
    <p:extLst>
      <p:ext uri="{BB962C8B-B14F-4D97-AF65-F5344CB8AC3E}">
        <p14:creationId xmlns:p14="http://schemas.microsoft.com/office/powerpoint/2010/main" val="1389964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KimSH\Desktop\시그니쳐(좌우조합형)_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2119" y="6378633"/>
            <a:ext cx="2076385" cy="434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F103D-9715-4C9B-AD17-22F01DA7B217}" type="slidenum">
              <a:rPr lang="ko-KR" altLang="en-US" smtClean="0"/>
              <a:pPr/>
              <a:t>16</a:t>
            </a:fld>
            <a:endParaRPr lang="ko-KR" altLang="en-US"/>
          </a:p>
        </p:txBody>
      </p:sp>
      <p:sp>
        <p:nvSpPr>
          <p:cNvPr id="52" name="TextBox 51"/>
          <p:cNvSpPr txBox="1"/>
          <p:nvPr/>
        </p:nvSpPr>
        <p:spPr>
          <a:xfrm>
            <a:off x="1928298" y="2643542"/>
            <a:ext cx="8640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</a:rPr>
              <a:t>기</a:t>
            </a:r>
            <a:r>
              <a:rPr lang="ko-KR" altLang="en-US" sz="1400" b="1" dirty="0">
                <a:solidFill>
                  <a:schemeClr val="bg1"/>
                </a:solidFill>
              </a:rPr>
              <a:t>획</a:t>
            </a:r>
          </a:p>
        </p:txBody>
      </p:sp>
      <p:sp>
        <p:nvSpPr>
          <p:cNvPr id="129" name="오각형 128"/>
          <p:cNvSpPr/>
          <p:nvPr/>
        </p:nvSpPr>
        <p:spPr>
          <a:xfrm>
            <a:off x="173452" y="1979254"/>
            <a:ext cx="1424864" cy="280195"/>
          </a:xfrm>
          <a:prstGeom prst="homePlat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" name="TextBox 129"/>
          <p:cNvSpPr txBox="1"/>
          <p:nvPr/>
        </p:nvSpPr>
        <p:spPr>
          <a:xfrm>
            <a:off x="127674" y="1428736"/>
            <a:ext cx="13724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C</a:t>
            </a:r>
            <a:r>
              <a:rPr lang="en-US" altLang="ko-KR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ontents</a:t>
            </a:r>
            <a:endParaRPr lang="ko-KR" altLang="en-US" sz="1100" dirty="0">
              <a:solidFill>
                <a:schemeClr val="tx2">
                  <a:lumMod val="60000"/>
                  <a:lumOff val="4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131" name="TextBox 130"/>
          <p:cNvSpPr txBox="1"/>
          <p:nvPr/>
        </p:nvSpPr>
        <p:spPr>
          <a:xfrm>
            <a:off x="440299" y="1979254"/>
            <a:ext cx="7938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가을소풍B" pitchFamily="18" charset="-127"/>
                <a:ea typeface="a가을소풍B" pitchFamily="18" charset="-127"/>
              </a:rPr>
              <a:t>개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가을소풍B" pitchFamily="18" charset="-127"/>
                <a:ea typeface="a가을소풍B" pitchFamily="18" charset="-127"/>
              </a:rPr>
              <a:t>　　요</a:t>
            </a:r>
          </a:p>
        </p:txBody>
      </p:sp>
      <p:sp>
        <p:nvSpPr>
          <p:cNvPr id="132" name="TextBox 131"/>
          <p:cNvSpPr txBox="1"/>
          <p:nvPr/>
        </p:nvSpPr>
        <p:spPr>
          <a:xfrm>
            <a:off x="142844" y="2298696"/>
            <a:ext cx="2071702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1.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개요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1-1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주제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1-2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선정이유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1-3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주요대상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latin typeface="a가을소풍B" pitchFamily="18" charset="-127"/>
                <a:ea typeface="a가을소풍B" pitchFamily="18" charset="-127"/>
              </a:rPr>
              <a:t> 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2.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진행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2-1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진행방법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2-2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제작환경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2-3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개발도구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2-4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주요기능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2-5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기대효과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latin typeface="a가을소풍B" pitchFamily="18" charset="-127"/>
                <a:ea typeface="a가을소풍B" pitchFamily="18" charset="-127"/>
              </a:rPr>
              <a:t>3. </a:t>
            </a:r>
            <a:r>
              <a:rPr lang="ko-KR" altLang="en-US" sz="1000" dirty="0" smtClean="0">
                <a:latin typeface="a가을소풍B" pitchFamily="18" charset="-127"/>
                <a:ea typeface="a가을소풍B" pitchFamily="18" charset="-127"/>
              </a:rPr>
              <a:t>구성</a:t>
            </a:r>
            <a:endParaRPr lang="en-US" altLang="ko-KR" sz="1000" dirty="0" smtClean="0"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3-1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팀원 구성 및 역할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3-2 WBS</a:t>
            </a:r>
          </a:p>
          <a:p>
            <a:r>
              <a:rPr lang="en-US" altLang="ko-KR" sz="1000" dirty="0" smtClean="0">
                <a:latin typeface="a가을소풍B" pitchFamily="18" charset="-127"/>
                <a:ea typeface="a가을소풍B" pitchFamily="18" charset="-127"/>
              </a:rPr>
              <a:t>  3-3 </a:t>
            </a:r>
            <a:r>
              <a:rPr lang="ko-KR" altLang="en-US" sz="1000" dirty="0" smtClean="0">
                <a:latin typeface="a가을소풍B" pitchFamily="18" charset="-127"/>
                <a:ea typeface="a가을소풍B" pitchFamily="18" charset="-127"/>
              </a:rPr>
              <a:t>프로젝트 일정</a:t>
            </a:r>
            <a:endParaRPr lang="en-US" altLang="ko-KR" sz="1000" dirty="0" smtClean="0"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3-4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자원 및 예산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1979712" y="648000"/>
            <a:ext cx="38781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가을소풍B" pitchFamily="18" charset="-127"/>
                <a:ea typeface="a가을소풍B" pitchFamily="18" charset="-127"/>
              </a:rPr>
              <a:t>3-3. </a:t>
            </a:r>
            <a:r>
              <a:rPr lang="ko-KR" alt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가을소풍B" pitchFamily="18" charset="-127"/>
                <a:ea typeface="a가을소풍B" pitchFamily="18" charset="-127"/>
              </a:rPr>
              <a:t>프로젝트 일정</a:t>
            </a:r>
            <a:endParaRPr lang="ko-KR" alt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가을소풍B" pitchFamily="18" charset="-127"/>
              <a:ea typeface="a가을소풍B" pitchFamily="18" charset="-127"/>
            </a:endParaRPr>
          </a:p>
        </p:txBody>
      </p:sp>
      <p:cxnSp>
        <p:nvCxnSpPr>
          <p:cNvPr id="134" name="직선 연결선 133"/>
          <p:cNvCxnSpPr/>
          <p:nvPr/>
        </p:nvCxnSpPr>
        <p:spPr>
          <a:xfrm rot="16200000" flipV="1">
            <a:off x="-1751818" y="3342493"/>
            <a:ext cx="7010400" cy="20613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8165491" y="45204"/>
            <a:ext cx="93647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>
                <a:latin typeface="a가을소풍B" pitchFamily="18" charset="-127"/>
                <a:ea typeface="a가을소풍B" pitchFamily="18" charset="-127"/>
              </a:rPr>
              <a:t>소프트웨어 설계</a:t>
            </a: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7516520"/>
              </p:ext>
            </p:extLst>
          </p:nvPr>
        </p:nvGraphicFramePr>
        <p:xfrm>
          <a:off x="2051720" y="1835488"/>
          <a:ext cx="6552728" cy="3634850"/>
        </p:xfrm>
        <a:graphic>
          <a:graphicData uri="http://schemas.openxmlformats.org/drawingml/2006/table">
            <a:tbl>
              <a:tblPr firstCol="1">
                <a:tableStyleId>{F5AB1C69-6EDB-4FF4-983F-18BD219EF322}</a:tableStyleId>
              </a:tblPr>
              <a:tblGrid>
                <a:gridCol w="1872208"/>
                <a:gridCol w="360040"/>
                <a:gridCol w="432048"/>
                <a:gridCol w="504056"/>
                <a:gridCol w="576064"/>
                <a:gridCol w="576064"/>
                <a:gridCol w="576064"/>
                <a:gridCol w="576064"/>
                <a:gridCol w="576064"/>
                <a:gridCol w="504056"/>
              </a:tblGrid>
              <a:tr h="32131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개인비서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79124" marR="79124" marT="39562" marB="39562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월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79124" marR="79124" marT="39562" marB="39562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anchor="ctr"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월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79124" marR="79124" marT="39562" marB="39562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5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월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79124" marR="79124" marT="39562" marB="39562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anchor="ctr"/>
                </a:tc>
              </a:tr>
              <a:tr h="321310">
                <a:tc vMerge="1"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주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79124" marR="79124" marT="39562" marB="39562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 marL="79124" marR="79124" marT="39562" marB="39562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주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79124" marR="79124" marT="39562" marB="39562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주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79124" marR="79124" marT="39562" marB="39562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주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79124" marR="79124" marT="39562" marB="39562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주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79124" marR="79124" marT="39562" marB="39562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주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79124" marR="79124" marT="39562" marB="39562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주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79124" marR="79124" marT="39562" marB="39562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주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79124" marR="79124" marT="39562" marB="39562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3324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팀 구성 및 주제선정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79124" marR="79124" marT="39562" marB="39562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79124" marR="79124" marT="39562" marB="39562" anchor="ctr">
                    <a:solidFill>
                      <a:schemeClr val="tx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chemeClr val="tx1"/>
                        </a:solidFill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 marL="79124" marR="79124" marT="39562" marB="39562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79124" marR="79124" marT="39562" marB="39562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79124" marR="79124" marT="39562" marB="39562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79124" marR="79124" marT="39562" marB="39562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79124" marR="79124" marT="39562" marB="39562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79124" marR="79124" marT="39562" marB="39562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79124" marR="79124" marT="39562" marB="39562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79124" marR="79124" marT="39562" marB="39562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  <a:tr h="3324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일정 수립 및 계획서 작성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79124" marR="79124" marT="39562" marB="39562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79124" marR="79124" marT="39562" marB="39562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79124" marR="79124" marT="39562" marB="39562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79124" marR="79124" marT="39562" marB="39562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79124" marR="79124" marT="39562" marB="39562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79124" marR="79124" marT="39562" marB="39562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79124" marR="79124" marT="39562" marB="39562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79124" marR="79124" marT="39562" marB="39562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79124" marR="79124" marT="39562" marB="39562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79124" marR="79124" marT="39562" marB="39562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  <a:tr h="3324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요구사항 분석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79124" marR="79124" marT="39562" marB="39562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79124" marR="79124" marT="39562" marB="39562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79124" marR="79124" marT="39562" marB="39562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79124" marR="79124" marT="39562" marB="39562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79124" marR="79124" marT="39562" marB="39562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79124" marR="79124" marT="39562" marB="39562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79124" marR="79124" marT="39562" marB="39562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79124" marR="79124" marT="39562" marB="39562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79124" marR="79124" marT="39562" marB="39562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79124" marR="79124" marT="39562" marB="39562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  <a:tr h="3324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디자인 설계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79124" marR="79124" marT="39562" marB="39562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79124" marR="79124" marT="39562" marB="39562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79124" marR="79124" marT="39562" marB="39562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79124" marR="79124" marT="39562" marB="39562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6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79124" marR="79124" marT="39562" marB="39562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6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79124" marR="79124" marT="39562" marB="39562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79124" marR="79124" marT="39562" marB="39562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79124" marR="79124" marT="39562" marB="39562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79124" marR="79124" marT="39562" marB="39562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79124" marR="79124" marT="39562" marB="39562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  <a:tr h="3324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DFD, </a:t>
                      </a:r>
                      <a:r>
                        <a:rPr lang="ko-KR" altLang="en-US" sz="110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플로우</a:t>
                      </a:r>
                      <a:r>
                        <a:rPr lang="ko-KR" altLang="en-US" sz="11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차트 작성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79124" marR="79124" marT="39562" marB="39562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79124" marR="79124" marT="39562" marB="39562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79124" marR="79124" marT="39562" marB="39562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79124" marR="79124" marT="39562" marB="39562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79124" marR="79124" marT="39562" marB="39562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79124" marR="79124" marT="39562" marB="39562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79124" marR="79124" marT="39562" marB="39562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79124" marR="79124" marT="39562" marB="39562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79124" marR="79124" marT="39562" marB="39562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79124" marR="79124" marT="39562" marB="39562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  <a:tr h="3324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구현 및 완성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79124" marR="79124" marT="39562" marB="39562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79124" marR="79124" marT="39562" marB="39562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79124" marR="79124" marT="39562" marB="39562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79124" marR="79124" marT="39562" marB="39562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79124" marR="79124" marT="39562" marB="39562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79124" marR="79124" marT="39562" marB="39562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79124" marR="79124" marT="39562" marB="39562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79124" marR="79124" marT="39562" marB="39562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79124" marR="79124" marT="39562" marB="39562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79124" marR="79124" marT="39562" marB="39562" anchor="ctr">
                    <a:solidFill>
                      <a:schemeClr val="tx2"/>
                    </a:solidFill>
                  </a:tcPr>
                </a:tc>
              </a:tr>
              <a:tr h="33247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테스트 및 보수</a:t>
                      </a:r>
                    </a:p>
                  </a:txBody>
                  <a:tcPr marL="79124" marR="79124" marT="39562" marB="39562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79124" marR="79124" marT="39562" marB="39562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79124" marR="79124" marT="39562" marB="39562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79124" marR="79124" marT="39562" marB="39562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79124" marR="79124" marT="39562" marB="39562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79124" marR="79124" marT="39562" marB="39562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79124" marR="79124" marT="39562" marB="39562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79124" marR="79124" marT="39562" marB="39562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79124" marR="79124" marT="39562" marB="39562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79124" marR="79124" marT="39562" marB="39562" anchor="ctr">
                    <a:solidFill>
                      <a:schemeClr val="tx2"/>
                    </a:solidFill>
                  </a:tcPr>
                </a:tc>
              </a:tr>
              <a:tr h="3324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명세서 수정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79124" marR="79124" marT="39562" marB="39562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79124" marR="79124" marT="39562" marB="39562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79124" marR="79124" marT="39562" marB="39562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79124" marR="79124" marT="39562" marB="39562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79124" marR="79124" marT="39562" marB="39562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79124" marR="79124" marT="39562" marB="39562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79124" marR="79124" marT="39562" marB="39562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79124" marR="79124" marT="39562" marB="39562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79124" marR="79124" marT="39562" marB="39562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79124" marR="79124" marT="39562" marB="39562" anchor="ctr">
                    <a:solidFill>
                      <a:schemeClr val="tx2"/>
                    </a:solidFill>
                  </a:tcPr>
                </a:tc>
              </a:tr>
              <a:tr h="3324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시연 및 발표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79124" marR="79124" marT="39562" marB="39562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79124" marR="79124" marT="39562" marB="39562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79124" marR="79124" marT="39562" marB="39562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79124" marR="79124" marT="39562" marB="39562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79124" marR="79124" marT="39562" marB="39562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79124" marR="79124" marT="39562" marB="39562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79124" marR="79124" marT="39562" marB="39562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79124" marR="79124" marT="39562" marB="39562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79124" marR="79124" marT="39562" marB="39562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79124" marR="79124" marT="39562" marB="39562" anchor="ctr">
                    <a:solidFill>
                      <a:schemeClr val="tx2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14802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KimSH\Desktop\시그니쳐(좌우조합형)_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2119" y="6378633"/>
            <a:ext cx="2076385" cy="434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F103D-9715-4C9B-AD17-22F01DA7B217}" type="slidenum">
              <a:rPr lang="ko-KR" altLang="en-US" smtClean="0"/>
              <a:pPr/>
              <a:t>17</a:t>
            </a:fld>
            <a:endParaRPr lang="ko-KR" altLang="en-US"/>
          </a:p>
        </p:txBody>
      </p:sp>
      <p:sp>
        <p:nvSpPr>
          <p:cNvPr id="52" name="TextBox 51"/>
          <p:cNvSpPr txBox="1"/>
          <p:nvPr/>
        </p:nvSpPr>
        <p:spPr>
          <a:xfrm>
            <a:off x="1928298" y="2643542"/>
            <a:ext cx="8640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</a:rPr>
              <a:t>기</a:t>
            </a:r>
            <a:r>
              <a:rPr lang="ko-KR" altLang="en-US" sz="1400" b="1" dirty="0">
                <a:solidFill>
                  <a:schemeClr val="bg1"/>
                </a:solidFill>
              </a:rPr>
              <a:t>획</a:t>
            </a:r>
          </a:p>
        </p:txBody>
      </p:sp>
      <p:sp>
        <p:nvSpPr>
          <p:cNvPr id="129" name="오각형 128"/>
          <p:cNvSpPr/>
          <p:nvPr/>
        </p:nvSpPr>
        <p:spPr>
          <a:xfrm>
            <a:off x="173452" y="1979254"/>
            <a:ext cx="1424864" cy="280195"/>
          </a:xfrm>
          <a:prstGeom prst="homePlat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" name="TextBox 129"/>
          <p:cNvSpPr txBox="1"/>
          <p:nvPr/>
        </p:nvSpPr>
        <p:spPr>
          <a:xfrm>
            <a:off x="127674" y="1428736"/>
            <a:ext cx="13724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C</a:t>
            </a:r>
            <a:r>
              <a:rPr lang="en-US" altLang="ko-KR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ontents</a:t>
            </a:r>
            <a:endParaRPr lang="ko-KR" altLang="en-US" sz="1100" dirty="0">
              <a:solidFill>
                <a:schemeClr val="tx2">
                  <a:lumMod val="60000"/>
                  <a:lumOff val="4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131" name="TextBox 130"/>
          <p:cNvSpPr txBox="1"/>
          <p:nvPr/>
        </p:nvSpPr>
        <p:spPr>
          <a:xfrm>
            <a:off x="440299" y="1979254"/>
            <a:ext cx="7938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가을소풍B" pitchFamily="18" charset="-127"/>
                <a:ea typeface="a가을소풍B" pitchFamily="18" charset="-127"/>
              </a:rPr>
              <a:t>개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가을소풍B" pitchFamily="18" charset="-127"/>
                <a:ea typeface="a가을소풍B" pitchFamily="18" charset="-127"/>
              </a:rPr>
              <a:t>　　요</a:t>
            </a:r>
          </a:p>
        </p:txBody>
      </p:sp>
      <p:sp>
        <p:nvSpPr>
          <p:cNvPr id="132" name="TextBox 131"/>
          <p:cNvSpPr txBox="1"/>
          <p:nvPr/>
        </p:nvSpPr>
        <p:spPr>
          <a:xfrm>
            <a:off x="142844" y="2298696"/>
            <a:ext cx="2071702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1.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개요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1-1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주제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1-2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선정이유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1-3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주요대상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latin typeface="a가을소풍B" pitchFamily="18" charset="-127"/>
                <a:ea typeface="a가을소풍B" pitchFamily="18" charset="-127"/>
              </a:rPr>
              <a:t> 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2.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진행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2-1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진행방법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2-2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제작환경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2-3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개발도구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2-4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주요기능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2-5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기대효과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latin typeface="a가을소풍B" pitchFamily="18" charset="-127"/>
                <a:ea typeface="a가을소풍B" pitchFamily="18" charset="-127"/>
              </a:rPr>
              <a:t>3. </a:t>
            </a:r>
            <a:r>
              <a:rPr lang="ko-KR" altLang="en-US" sz="1000" dirty="0" smtClean="0">
                <a:latin typeface="a가을소풍B" pitchFamily="18" charset="-127"/>
                <a:ea typeface="a가을소풍B" pitchFamily="18" charset="-127"/>
              </a:rPr>
              <a:t>구성</a:t>
            </a:r>
            <a:endParaRPr lang="en-US" altLang="ko-KR" sz="1000" dirty="0" smtClean="0"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3-1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팀원 구성 및 역할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3-2 WBS</a:t>
            </a: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3-3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프로젝트 일정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latin typeface="a가을소풍B" pitchFamily="18" charset="-127"/>
                <a:ea typeface="a가을소풍B" pitchFamily="18" charset="-127"/>
              </a:rPr>
              <a:t>  3-4 </a:t>
            </a:r>
            <a:r>
              <a:rPr lang="ko-KR" altLang="en-US" sz="1000" dirty="0" smtClean="0">
                <a:latin typeface="a가을소풍B" pitchFamily="18" charset="-127"/>
                <a:ea typeface="a가을소풍B" pitchFamily="18" charset="-127"/>
              </a:rPr>
              <a:t>자원 및 예산</a:t>
            </a:r>
            <a:endParaRPr lang="en-US" altLang="ko-KR" sz="1000" dirty="0" smtClean="0"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1979712" y="648000"/>
            <a:ext cx="38781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가을소풍B" pitchFamily="18" charset="-127"/>
                <a:ea typeface="a가을소풍B" pitchFamily="18" charset="-127"/>
              </a:rPr>
              <a:t>3-4. </a:t>
            </a:r>
            <a:r>
              <a:rPr lang="ko-KR" alt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가을소풍B" pitchFamily="18" charset="-127"/>
                <a:ea typeface="a가을소풍B" pitchFamily="18" charset="-127"/>
              </a:rPr>
              <a:t>자원 및 예산</a:t>
            </a:r>
            <a:endParaRPr lang="ko-KR" alt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가을소풍B" pitchFamily="18" charset="-127"/>
              <a:ea typeface="a가을소풍B" pitchFamily="18" charset="-127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4982778"/>
              </p:ext>
            </p:extLst>
          </p:nvPr>
        </p:nvGraphicFramePr>
        <p:xfrm>
          <a:off x="2411760" y="1795776"/>
          <a:ext cx="5874576" cy="4050863"/>
        </p:xfrm>
        <a:graphic>
          <a:graphicData uri="http://schemas.openxmlformats.org/drawingml/2006/table">
            <a:tbl>
              <a:tblPr firstRow="1" bandRow="1">
                <a:tableStyleId>{D113A9D2-9D6B-4929-AA2D-F23B5EE8CBE7}</a:tableStyleId>
              </a:tblPr>
              <a:tblGrid>
                <a:gridCol w="979096"/>
                <a:gridCol w="979096"/>
                <a:gridCol w="979096"/>
                <a:gridCol w="979096"/>
                <a:gridCol w="979096"/>
                <a:gridCol w="979096"/>
              </a:tblGrid>
              <a:tr h="243661">
                <a:tc rowSpan="2">
                  <a:txBody>
                    <a:bodyPr/>
                    <a:lstStyle/>
                    <a:p>
                      <a:pPr algn="ctr" latinLnBrk="1"/>
                      <a:endParaRPr lang="en-US" altLang="ko-KR" sz="900" b="0" dirty="0" smtClean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sz="900" b="0" dirty="0" smtClean="0">
                          <a:latin typeface="+mn-ea"/>
                          <a:ea typeface="+mn-ea"/>
                        </a:rPr>
                        <a:t>구분</a:t>
                      </a:r>
                      <a:endParaRPr lang="ko-KR" altLang="en-US" sz="900" b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 smtClean="0">
                          <a:latin typeface="+mn-ea"/>
                          <a:ea typeface="+mn-ea"/>
                        </a:rPr>
                        <a:t>2015</a:t>
                      </a:r>
                      <a:r>
                        <a:rPr lang="ko-KR" altLang="en-US" sz="900" b="0" dirty="0" smtClean="0">
                          <a:latin typeface="+mn-ea"/>
                          <a:ea typeface="+mn-ea"/>
                        </a:rPr>
                        <a:t>년</a:t>
                      </a:r>
                      <a:endParaRPr lang="en-US" altLang="ko-KR" sz="900" b="0" dirty="0" smtClean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sz="900" b="0" dirty="0" smtClean="0">
                          <a:latin typeface="+mn-ea"/>
                          <a:ea typeface="+mn-ea"/>
                        </a:rPr>
                        <a:t>조사인원</a:t>
                      </a:r>
                      <a:endParaRPr lang="ko-KR" altLang="en-US" sz="900" b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 smtClean="0">
                          <a:latin typeface="+mn-ea"/>
                          <a:ea typeface="+mn-ea"/>
                        </a:rPr>
                        <a:t>평균임금</a:t>
                      </a:r>
                      <a:r>
                        <a:rPr lang="en-US" altLang="ko-KR" sz="900" b="0" dirty="0" smtClean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900" b="0" dirty="0" err="1" smtClean="0">
                          <a:latin typeface="+mn-ea"/>
                          <a:ea typeface="+mn-ea"/>
                        </a:rPr>
                        <a:t>일평균</a:t>
                      </a:r>
                      <a:r>
                        <a:rPr lang="en-US" altLang="ko-KR" sz="900" b="0" dirty="0" smtClean="0">
                          <a:latin typeface="+mn-ea"/>
                          <a:ea typeface="+mn-ea"/>
                        </a:rPr>
                        <a:t>)</a:t>
                      </a:r>
                      <a:endParaRPr lang="ko-KR" altLang="en-US" sz="900" b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 smtClean="0">
                          <a:latin typeface="+mn-ea"/>
                          <a:ea typeface="+mn-ea"/>
                        </a:rPr>
                        <a:t>평균임금</a:t>
                      </a:r>
                      <a:endParaRPr lang="en-US" altLang="ko-KR" sz="900" b="0" dirty="0" smtClean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en-US" altLang="ko-KR" sz="900" b="0" dirty="0" smtClean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900" b="0" dirty="0" smtClean="0">
                          <a:latin typeface="+mn-ea"/>
                          <a:ea typeface="+mn-ea"/>
                        </a:rPr>
                        <a:t>월평균</a:t>
                      </a:r>
                      <a:r>
                        <a:rPr lang="en-US" altLang="ko-KR" sz="900" b="0" dirty="0" smtClean="0">
                          <a:latin typeface="+mn-ea"/>
                          <a:ea typeface="+mn-ea"/>
                        </a:rPr>
                        <a:t>)</a:t>
                      </a:r>
                      <a:endParaRPr lang="ko-KR" altLang="en-US" sz="900" b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 smtClean="0">
                          <a:latin typeface="+mn-ea"/>
                          <a:ea typeface="+mn-ea"/>
                        </a:rPr>
                        <a:t>평균임금</a:t>
                      </a:r>
                      <a:endParaRPr lang="en-US" altLang="ko-KR" sz="900" b="0" dirty="0" smtClean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en-US" altLang="ko-KR" sz="900" b="0" dirty="0" smtClean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900" b="0" dirty="0" smtClean="0">
                          <a:latin typeface="+mn-ea"/>
                          <a:ea typeface="+mn-ea"/>
                        </a:rPr>
                        <a:t>시간평균</a:t>
                      </a:r>
                      <a:r>
                        <a:rPr lang="en-US" altLang="ko-KR" sz="900" b="0" dirty="0" smtClean="0">
                          <a:latin typeface="+mn-ea"/>
                          <a:ea typeface="+mn-ea"/>
                        </a:rPr>
                        <a:t>)</a:t>
                      </a:r>
                      <a:endParaRPr lang="ko-KR" altLang="en-US" sz="900" b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</a:tr>
              <a:tr h="243661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+mn-ea"/>
                          <a:ea typeface="+mn-ea"/>
                        </a:rPr>
                        <a:t>2014</a:t>
                      </a:r>
                      <a:r>
                        <a:rPr lang="ko-KR" altLang="en-US" sz="900" dirty="0" smtClean="0">
                          <a:latin typeface="+mn-ea"/>
                          <a:ea typeface="+mn-ea"/>
                        </a:rPr>
                        <a:t>년</a:t>
                      </a:r>
                      <a:endParaRPr lang="ko-KR" altLang="en-US" sz="9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+mn-ea"/>
                          <a:ea typeface="+mn-ea"/>
                        </a:rPr>
                        <a:t>2015</a:t>
                      </a:r>
                      <a:r>
                        <a:rPr lang="ko-KR" altLang="en-US" sz="900" dirty="0" smtClean="0">
                          <a:latin typeface="+mn-ea"/>
                          <a:ea typeface="+mn-ea"/>
                        </a:rPr>
                        <a:t>년</a:t>
                      </a:r>
                      <a:endParaRPr lang="ko-KR" altLang="en-US" sz="9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9594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latin typeface="+mn-ea"/>
                          <a:ea typeface="+mn-ea"/>
                        </a:rPr>
                        <a:t>기술자</a:t>
                      </a:r>
                      <a:endParaRPr lang="ko-KR" altLang="en-US" sz="9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+mn-ea"/>
                          <a:ea typeface="+mn-ea"/>
                        </a:rPr>
                        <a:t>379</a:t>
                      </a:r>
                      <a:endParaRPr lang="ko-KR" altLang="en-US" sz="9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+mn-ea"/>
                          <a:ea typeface="+mn-ea"/>
                        </a:rPr>
                        <a:t>408,995</a:t>
                      </a:r>
                      <a:endParaRPr lang="ko-KR" altLang="en-US" sz="9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+mn-ea"/>
                          <a:ea typeface="+mn-ea"/>
                        </a:rPr>
                        <a:t>411,642</a:t>
                      </a:r>
                      <a:endParaRPr lang="ko-KR" altLang="en-US" sz="9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latin typeface="+mn-ea"/>
                          <a:ea typeface="+mn-ea"/>
                        </a:rPr>
                        <a:t>8,644,482</a:t>
                      </a:r>
                      <a:endParaRPr lang="ko-KR" altLang="en-US" sz="900" dirty="0" smtClean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endParaRPr lang="ko-KR" altLang="en-US" sz="9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latin typeface="+mn-ea"/>
                          <a:ea typeface="+mn-ea"/>
                        </a:rPr>
                        <a:t>51,455</a:t>
                      </a:r>
                      <a:endParaRPr lang="ko-KR" altLang="en-US" sz="900" dirty="0" smtClean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endParaRPr lang="ko-KR" altLang="en-US" sz="9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</a:tr>
              <a:tr h="39594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latin typeface="+mn-ea"/>
                          <a:ea typeface="+mn-ea"/>
                        </a:rPr>
                        <a:t>특급기술자</a:t>
                      </a:r>
                      <a:endParaRPr lang="ko-KR" altLang="en-US" sz="9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+mn-ea"/>
                          <a:ea typeface="+mn-ea"/>
                        </a:rPr>
                        <a:t>17,276</a:t>
                      </a:r>
                      <a:endParaRPr lang="ko-KR" altLang="en-US" sz="9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+mn-ea"/>
                          <a:ea typeface="+mn-ea"/>
                        </a:rPr>
                        <a:t>376,262</a:t>
                      </a:r>
                      <a:endParaRPr lang="ko-KR" altLang="en-US" sz="9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+mn-ea"/>
                          <a:ea typeface="+mn-ea"/>
                        </a:rPr>
                        <a:t>373,593</a:t>
                      </a:r>
                      <a:endParaRPr lang="ko-KR" altLang="en-US" sz="9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latin typeface="+mn-ea"/>
                          <a:ea typeface="+mn-ea"/>
                        </a:rPr>
                        <a:t>7,845,453</a:t>
                      </a:r>
                      <a:endParaRPr lang="ko-KR" altLang="en-US" sz="900" dirty="0" smtClean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endParaRPr lang="ko-KR" altLang="en-US" sz="9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latin typeface="+mn-ea"/>
                          <a:ea typeface="+mn-ea"/>
                        </a:rPr>
                        <a:t>46,699</a:t>
                      </a:r>
                      <a:endParaRPr lang="ko-KR" altLang="en-US" sz="900" dirty="0" smtClean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endParaRPr lang="ko-KR" altLang="en-US" sz="9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</a:tr>
              <a:tr h="39594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latin typeface="+mn-ea"/>
                          <a:ea typeface="+mn-ea"/>
                        </a:rPr>
                        <a:t>고급기술자</a:t>
                      </a:r>
                      <a:endParaRPr lang="ko-KR" altLang="en-US" sz="9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+mn-ea"/>
                          <a:ea typeface="+mn-ea"/>
                        </a:rPr>
                        <a:t>9,361</a:t>
                      </a:r>
                      <a:endParaRPr lang="ko-KR" altLang="en-US" sz="9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+mn-ea"/>
                          <a:ea typeface="+mn-ea"/>
                        </a:rPr>
                        <a:t>272,075</a:t>
                      </a:r>
                      <a:endParaRPr lang="ko-KR" altLang="en-US" sz="9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+mn-ea"/>
                          <a:ea typeface="+mn-ea"/>
                        </a:rPr>
                        <a:t>276,160</a:t>
                      </a:r>
                      <a:endParaRPr lang="ko-KR" altLang="en-US" sz="9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latin typeface="+mn-ea"/>
                          <a:ea typeface="+mn-ea"/>
                        </a:rPr>
                        <a:t>5,799,360</a:t>
                      </a:r>
                      <a:endParaRPr lang="ko-KR" altLang="en-US" sz="900" dirty="0" smtClean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endParaRPr lang="ko-KR" altLang="en-US" sz="9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latin typeface="+mn-ea"/>
                          <a:ea typeface="+mn-ea"/>
                        </a:rPr>
                        <a:t>34,520</a:t>
                      </a:r>
                      <a:endParaRPr lang="ko-KR" altLang="en-US" sz="900" dirty="0" smtClean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endParaRPr lang="ko-KR" altLang="en-US" sz="9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</a:tr>
              <a:tr h="39594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latin typeface="+mn-ea"/>
                          <a:ea typeface="+mn-ea"/>
                        </a:rPr>
                        <a:t>중급기술자</a:t>
                      </a:r>
                      <a:endParaRPr lang="ko-KR" altLang="en-US" sz="9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+mn-ea"/>
                          <a:ea typeface="+mn-ea"/>
                        </a:rPr>
                        <a:t>10,267</a:t>
                      </a:r>
                      <a:endParaRPr lang="ko-KR" altLang="en-US" sz="9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+mn-ea"/>
                          <a:ea typeface="+mn-ea"/>
                        </a:rPr>
                        <a:t>221,371</a:t>
                      </a:r>
                      <a:endParaRPr lang="ko-KR" altLang="en-US" sz="9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+mn-ea"/>
                          <a:ea typeface="+mn-ea"/>
                        </a:rPr>
                        <a:t>221,375</a:t>
                      </a:r>
                      <a:endParaRPr lang="ko-KR" altLang="en-US" sz="9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latin typeface="+mn-ea"/>
                          <a:ea typeface="+mn-ea"/>
                        </a:rPr>
                        <a:t>4,648,875</a:t>
                      </a:r>
                      <a:endParaRPr lang="ko-KR" altLang="en-US" sz="900" dirty="0" smtClean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endParaRPr lang="ko-KR" altLang="en-US" sz="9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latin typeface="+mn-ea"/>
                          <a:ea typeface="+mn-ea"/>
                        </a:rPr>
                        <a:t>27,672</a:t>
                      </a:r>
                      <a:endParaRPr lang="ko-KR" altLang="en-US" sz="900" dirty="0" smtClean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endParaRPr lang="ko-KR" altLang="en-US" sz="9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</a:tr>
              <a:tr h="39594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latin typeface="+mn-ea"/>
                          <a:ea typeface="+mn-ea"/>
                        </a:rPr>
                        <a:t>초급기술자</a:t>
                      </a:r>
                      <a:endParaRPr lang="ko-KR" altLang="en-US" sz="9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+mn-ea"/>
                          <a:ea typeface="+mn-ea"/>
                        </a:rPr>
                        <a:t>15,385</a:t>
                      </a:r>
                      <a:endParaRPr lang="ko-KR" altLang="en-US" sz="9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+mn-ea"/>
                          <a:ea typeface="+mn-ea"/>
                        </a:rPr>
                        <a:t>189,174</a:t>
                      </a:r>
                      <a:endParaRPr lang="ko-KR" altLang="en-US" sz="9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+mn-ea"/>
                          <a:ea typeface="+mn-ea"/>
                        </a:rPr>
                        <a:t>190,787</a:t>
                      </a:r>
                      <a:endParaRPr lang="ko-KR" altLang="en-US" sz="9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latin typeface="+mn-ea"/>
                          <a:ea typeface="+mn-ea"/>
                        </a:rPr>
                        <a:t>4,006,527</a:t>
                      </a:r>
                      <a:endParaRPr lang="ko-KR" altLang="en-US" sz="900" dirty="0" smtClean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endParaRPr lang="ko-KR" altLang="en-US" sz="9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latin typeface="+mn-ea"/>
                          <a:ea typeface="+mn-ea"/>
                        </a:rPr>
                        <a:t>23,848</a:t>
                      </a:r>
                      <a:endParaRPr lang="ko-KR" altLang="en-US" sz="900" dirty="0" smtClean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endParaRPr lang="ko-KR" altLang="en-US" sz="9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</a:tr>
              <a:tr h="39594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latin typeface="+mn-ea"/>
                          <a:ea typeface="+mn-ea"/>
                        </a:rPr>
                        <a:t>고급기능사</a:t>
                      </a:r>
                      <a:endParaRPr lang="ko-KR" altLang="en-US" sz="9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+mn-ea"/>
                          <a:ea typeface="+mn-ea"/>
                        </a:rPr>
                        <a:t>172</a:t>
                      </a:r>
                      <a:endParaRPr lang="ko-KR" altLang="en-US" sz="9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+mn-ea"/>
                          <a:ea typeface="+mn-ea"/>
                        </a:rPr>
                        <a:t>172,384</a:t>
                      </a:r>
                      <a:endParaRPr lang="ko-KR" altLang="en-US" sz="9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+mn-ea"/>
                          <a:ea typeface="+mn-ea"/>
                        </a:rPr>
                        <a:t>177,337</a:t>
                      </a:r>
                      <a:endParaRPr lang="ko-KR" altLang="en-US" sz="9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latin typeface="+mn-ea"/>
                          <a:ea typeface="+mn-ea"/>
                        </a:rPr>
                        <a:t>3,724,077</a:t>
                      </a:r>
                      <a:endParaRPr lang="ko-KR" altLang="en-US" sz="900" dirty="0" smtClean="0">
                        <a:latin typeface="+mn-ea"/>
                        <a:ea typeface="+mn-ea"/>
                      </a:endParaRPr>
                    </a:p>
                    <a:p>
                      <a:pPr algn="ctr"/>
                      <a:endParaRPr lang="ko-KR" altLang="en-US" sz="9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latin typeface="+mn-ea"/>
                          <a:ea typeface="+mn-ea"/>
                        </a:rPr>
                        <a:t>22,167</a:t>
                      </a:r>
                      <a:endParaRPr lang="ko-KR" altLang="en-US" sz="900" dirty="0" smtClean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endParaRPr lang="en-US" altLang="ko-KR" sz="900" dirty="0" smtClean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</a:tr>
              <a:tr h="39594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latin typeface="+mn-ea"/>
                          <a:ea typeface="+mn-ea"/>
                        </a:rPr>
                        <a:t>중급기능사</a:t>
                      </a:r>
                      <a:endParaRPr lang="ko-KR" altLang="en-US" sz="9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+mn-ea"/>
                          <a:ea typeface="+mn-ea"/>
                        </a:rPr>
                        <a:t>320</a:t>
                      </a:r>
                      <a:endParaRPr lang="ko-KR" altLang="en-US" sz="9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+mn-ea"/>
                          <a:ea typeface="+mn-ea"/>
                        </a:rPr>
                        <a:t>140,531</a:t>
                      </a:r>
                      <a:endParaRPr lang="ko-KR" altLang="en-US" sz="9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+mn-ea"/>
                          <a:ea typeface="+mn-ea"/>
                        </a:rPr>
                        <a:t>141,168</a:t>
                      </a:r>
                      <a:endParaRPr lang="ko-KR" altLang="en-US" sz="9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+mn-ea"/>
                          <a:ea typeface="+mn-ea"/>
                        </a:rPr>
                        <a:t>2,964,528</a:t>
                      </a:r>
                      <a:endParaRPr lang="ko-KR" altLang="en-US" sz="9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latin typeface="+mn-ea"/>
                          <a:ea typeface="+mn-ea"/>
                        </a:rPr>
                        <a:t>17,646</a:t>
                      </a:r>
                    </a:p>
                    <a:p>
                      <a:pPr algn="ctr" latinLnBrk="1"/>
                      <a:endParaRPr lang="en-US" altLang="ko-KR" sz="900" dirty="0" smtClean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</a:tr>
              <a:tr h="39594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latin typeface="+mn-ea"/>
                          <a:ea typeface="+mn-ea"/>
                        </a:rPr>
                        <a:t>초급기능사</a:t>
                      </a:r>
                      <a:endParaRPr lang="ko-KR" altLang="en-US" sz="9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+mn-ea"/>
                          <a:ea typeface="+mn-ea"/>
                        </a:rPr>
                        <a:t>229</a:t>
                      </a:r>
                      <a:endParaRPr lang="ko-KR" altLang="en-US" sz="9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+mn-ea"/>
                          <a:ea typeface="+mn-ea"/>
                        </a:rPr>
                        <a:t>116,756</a:t>
                      </a:r>
                      <a:endParaRPr lang="ko-KR" altLang="en-US" sz="9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+mn-ea"/>
                          <a:ea typeface="+mn-ea"/>
                        </a:rPr>
                        <a:t>118,732</a:t>
                      </a:r>
                      <a:endParaRPr lang="ko-KR" altLang="en-US" sz="9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latin typeface="+mn-ea"/>
                          <a:ea typeface="+mn-ea"/>
                        </a:rPr>
                        <a:t>2,493,372</a:t>
                      </a:r>
                      <a:endParaRPr lang="ko-KR" altLang="en-US" sz="900" dirty="0" smtClean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endParaRPr lang="ko-KR" altLang="en-US" sz="9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latin typeface="+mn-ea"/>
                          <a:ea typeface="+mn-ea"/>
                        </a:rPr>
                        <a:t>14,842</a:t>
                      </a:r>
                    </a:p>
                    <a:p>
                      <a:pPr algn="ctr" latinLnBrk="1"/>
                      <a:endParaRPr lang="en-US" altLang="ko-KR" sz="900" dirty="0" smtClean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</a:tr>
              <a:tr h="39594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 smtClean="0">
                          <a:latin typeface="+mn-ea"/>
                          <a:ea typeface="+mn-ea"/>
                        </a:rPr>
                        <a:t>자료입력원</a:t>
                      </a:r>
                      <a:endParaRPr lang="ko-KR" altLang="en-US" sz="9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+mn-ea"/>
                          <a:ea typeface="+mn-ea"/>
                        </a:rPr>
                        <a:t>146</a:t>
                      </a:r>
                      <a:endParaRPr lang="ko-KR" altLang="en-US" sz="9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+mn-ea"/>
                          <a:ea typeface="+mn-ea"/>
                        </a:rPr>
                        <a:t>111,487</a:t>
                      </a:r>
                      <a:endParaRPr lang="ko-KR" altLang="en-US" sz="9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+mn-ea"/>
                          <a:ea typeface="+mn-ea"/>
                        </a:rPr>
                        <a:t>112,570</a:t>
                      </a:r>
                      <a:endParaRPr lang="ko-KR" altLang="en-US" sz="9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+mn-ea"/>
                          <a:ea typeface="+mn-ea"/>
                        </a:rPr>
                        <a:t>2,363,970</a:t>
                      </a:r>
                      <a:endParaRPr lang="ko-KR" altLang="en-US" sz="9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latin typeface="+mn-ea"/>
                          <a:ea typeface="+mn-ea"/>
                        </a:rPr>
                        <a:t>14,071</a:t>
                      </a:r>
                    </a:p>
                    <a:p>
                      <a:pPr algn="ctr" latinLnBrk="1"/>
                      <a:endParaRPr lang="en-US" altLang="ko-KR" sz="900" dirty="0" smtClean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7286644" y="1500174"/>
            <a:ext cx="102143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latin typeface="+mn-ea"/>
              </a:rPr>
              <a:t>【</a:t>
            </a:r>
            <a:r>
              <a:rPr lang="ko-KR" altLang="en-US" sz="1000" dirty="0">
                <a:latin typeface="+mn-ea"/>
              </a:rPr>
              <a:t>단위 </a:t>
            </a:r>
            <a:r>
              <a:rPr lang="en-US" altLang="ko-KR" sz="1000" dirty="0">
                <a:latin typeface="+mn-ea"/>
              </a:rPr>
              <a:t>: </a:t>
            </a:r>
            <a:r>
              <a:rPr lang="ko-KR" altLang="en-US" sz="1000" dirty="0">
                <a:latin typeface="+mn-ea"/>
              </a:rPr>
              <a:t>명</a:t>
            </a:r>
            <a:r>
              <a:rPr lang="en-US" altLang="ko-KR" sz="1000" dirty="0">
                <a:latin typeface="+mn-ea"/>
              </a:rPr>
              <a:t>, </a:t>
            </a:r>
            <a:r>
              <a:rPr lang="ko-KR" altLang="en-US" sz="1000" dirty="0">
                <a:latin typeface="+mn-ea"/>
              </a:rPr>
              <a:t>원</a:t>
            </a:r>
            <a:r>
              <a:rPr lang="en-US" altLang="ko-KR" sz="1000" dirty="0">
                <a:latin typeface="+mn-ea"/>
              </a:rPr>
              <a:t>】</a:t>
            </a:r>
            <a:endParaRPr lang="ko-KR" altLang="en-US" sz="1000" dirty="0">
              <a:latin typeface="+mn-e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786050" y="5846639"/>
            <a:ext cx="575720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 smtClean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ko-KR" altLang="en-US" sz="1050" b="1" dirty="0" smtClean="0">
                <a:solidFill>
                  <a:schemeClr val="bg1">
                    <a:lumMod val="50000"/>
                  </a:schemeClr>
                </a:solidFill>
              </a:rPr>
              <a:t>출처</a:t>
            </a:r>
            <a:r>
              <a:rPr lang="en-US" altLang="ko-KR" sz="1050" b="1" dirty="0" smtClean="0">
                <a:solidFill>
                  <a:schemeClr val="bg1">
                    <a:lumMod val="50000"/>
                  </a:schemeClr>
                </a:solidFill>
              </a:rPr>
              <a:t>:</a:t>
            </a:r>
            <a:r>
              <a:rPr lang="ko-KR" altLang="en-US" sz="1050" b="1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 sz="1050" dirty="0" smtClean="0">
                <a:solidFill>
                  <a:schemeClr val="bg1">
                    <a:lumMod val="50000"/>
                  </a:schemeClr>
                </a:solidFill>
              </a:rPr>
              <a:t>https</a:t>
            </a:r>
            <a:r>
              <a:rPr lang="en-US" altLang="ko-KR" sz="1050" dirty="0">
                <a:solidFill>
                  <a:schemeClr val="bg1">
                    <a:lumMod val="50000"/>
                  </a:schemeClr>
                </a:solidFill>
              </a:rPr>
              <a:t>://</a:t>
            </a:r>
            <a:r>
              <a:rPr lang="en-US" altLang="ko-KR" sz="1050" dirty="0" smtClean="0">
                <a:solidFill>
                  <a:schemeClr val="bg1">
                    <a:lumMod val="50000"/>
                  </a:schemeClr>
                </a:solidFill>
              </a:rPr>
              <a:t>www.sw.or.kr/biz/b_nos_view.jsp?articleNo=28853&amp;page=1&amp;pageSize=10)</a:t>
            </a:r>
            <a:endParaRPr lang="ko-KR" altLang="en-US" sz="105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2428860" y="5013176"/>
            <a:ext cx="5857916" cy="43809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연결선 15"/>
          <p:cNvCxnSpPr/>
          <p:nvPr/>
        </p:nvCxnSpPr>
        <p:spPr>
          <a:xfrm rot="16200000" flipV="1">
            <a:off x="-1751818" y="3342493"/>
            <a:ext cx="7010400" cy="20613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8165491" y="45204"/>
            <a:ext cx="93647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>
                <a:latin typeface="a가을소풍B" pitchFamily="18" charset="-127"/>
                <a:ea typeface="a가을소풍B" pitchFamily="18" charset="-127"/>
              </a:rPr>
              <a:t>소프트웨어 설계</a:t>
            </a:r>
          </a:p>
        </p:txBody>
      </p:sp>
    </p:spTree>
    <p:extLst>
      <p:ext uri="{BB962C8B-B14F-4D97-AF65-F5344CB8AC3E}">
        <p14:creationId xmlns:p14="http://schemas.microsoft.com/office/powerpoint/2010/main" val="2763657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KimSH\Desktop\시그니쳐(좌우조합형)_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2119" y="6378633"/>
            <a:ext cx="2076385" cy="434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F103D-9715-4C9B-AD17-22F01DA7B217}" type="slidenum">
              <a:rPr lang="ko-KR" altLang="en-US" smtClean="0"/>
              <a:pPr/>
              <a:t>18</a:t>
            </a:fld>
            <a:endParaRPr lang="ko-KR" altLang="en-US"/>
          </a:p>
        </p:txBody>
      </p:sp>
      <p:graphicFrame>
        <p:nvGraphicFramePr>
          <p:cNvPr id="22" name="표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7702423"/>
              </p:ext>
            </p:extLst>
          </p:nvPr>
        </p:nvGraphicFramePr>
        <p:xfrm>
          <a:off x="1907704" y="2393008"/>
          <a:ext cx="3459616" cy="20274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59616"/>
              </a:tblGrid>
              <a:tr h="33199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 smtClean="0">
                          <a:latin typeface="+mn-ea"/>
                          <a:ea typeface="+mn-ea"/>
                        </a:rPr>
                        <a:t>COCOMO Model -&gt; </a:t>
                      </a:r>
                      <a:r>
                        <a:rPr lang="ko-KR" altLang="en-US" sz="1100" b="0" dirty="0" smtClean="0">
                          <a:latin typeface="+mn-ea"/>
                          <a:ea typeface="+mn-ea"/>
                        </a:rPr>
                        <a:t>단순형</a:t>
                      </a:r>
                    </a:p>
                  </a:txBody>
                  <a:tcPr marL="62084" marR="62084" marT="31042" marB="31042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</a:tr>
              <a:tr h="169542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/>
                      </a:pPr>
                      <a:r>
                        <a:rPr lang="ko-KR" altLang="en-US" sz="1100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예상 </a:t>
                      </a:r>
                      <a:r>
                        <a:rPr lang="en-US" altLang="ko-KR" sz="1100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LOC = </a:t>
                      </a:r>
                      <a:r>
                        <a:rPr lang="ko-KR" altLang="en-US" sz="1100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약</a:t>
                      </a:r>
                      <a:r>
                        <a:rPr lang="en-US" altLang="ko-KR" sz="1100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4,000(4KDSl)</a:t>
                      </a:r>
                    </a:p>
                    <a:p>
                      <a:pPr algn="ctr">
                        <a:lnSpc>
                          <a:spcPct val="150000"/>
                        </a:lnSpc>
                        <a:defRPr/>
                      </a:pPr>
                      <a:r>
                        <a:rPr lang="en-US" altLang="ko-KR" sz="1100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PM = 2.4 * (</a:t>
                      </a:r>
                      <a:r>
                        <a:rPr lang="en-US" altLang="ko-KR" sz="1100" dirty="0" err="1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KDSl</a:t>
                      </a:r>
                      <a:r>
                        <a:rPr lang="en-US" altLang="ko-KR" sz="1100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)</a:t>
                      </a:r>
                      <a:r>
                        <a:rPr lang="en-US" altLang="ko-KR" sz="1100" baseline="30000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1.05 </a:t>
                      </a:r>
                      <a:r>
                        <a:rPr lang="en-US" altLang="ko-KR" sz="1100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= 10.2</a:t>
                      </a:r>
                    </a:p>
                    <a:p>
                      <a:pPr algn="ctr">
                        <a:lnSpc>
                          <a:spcPct val="150000"/>
                        </a:lnSpc>
                        <a:defRPr/>
                      </a:pPr>
                      <a:r>
                        <a:rPr lang="en-US" altLang="ko-KR" sz="1100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TDEV = 2.5 * (PM)</a:t>
                      </a:r>
                      <a:r>
                        <a:rPr lang="en-US" altLang="ko-KR" sz="1100" baseline="30000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 0.38</a:t>
                      </a:r>
                      <a:r>
                        <a:rPr lang="en-US" altLang="ko-KR" sz="1100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 = 6.04(</a:t>
                      </a:r>
                      <a:r>
                        <a:rPr lang="ko-KR" altLang="en-US" sz="1100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개월</a:t>
                      </a:r>
                      <a:r>
                        <a:rPr lang="en-US" altLang="ko-KR" sz="1100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algn="ctr">
                        <a:lnSpc>
                          <a:spcPct val="150000"/>
                        </a:lnSpc>
                        <a:defRPr/>
                      </a:pPr>
                      <a:r>
                        <a:rPr lang="en-US" altLang="ko-KR" sz="1100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FSP = 10.2MM / 6.04MO = 1.68(</a:t>
                      </a:r>
                      <a:r>
                        <a:rPr lang="ko-KR" altLang="en-US" sz="1100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명</a:t>
                      </a:r>
                      <a:r>
                        <a:rPr lang="en-US" altLang="ko-KR" sz="1100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algn="ctr">
                        <a:lnSpc>
                          <a:spcPct val="150000"/>
                        </a:lnSpc>
                        <a:defRPr/>
                      </a:pPr>
                      <a:r>
                        <a:rPr lang="en-US" altLang="ko-KR" sz="1100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* </a:t>
                      </a:r>
                      <a:r>
                        <a:rPr lang="ko-KR" altLang="en-US" sz="1100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약 </a:t>
                      </a:r>
                      <a:r>
                        <a:rPr lang="en-US" altLang="ko-KR" sz="1100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sz="1100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명의 개발자가 필요</a:t>
                      </a:r>
                      <a:endParaRPr lang="en-US" altLang="ko-KR" sz="1100" dirty="0" smtClean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62084" marR="62084" marT="31042" marB="31042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3765959"/>
              </p:ext>
            </p:extLst>
          </p:nvPr>
        </p:nvGraphicFramePr>
        <p:xfrm>
          <a:off x="5484951" y="2392966"/>
          <a:ext cx="3479538" cy="20274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79538"/>
              </a:tblGrid>
              <a:tr h="33199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/>
                      </a:pPr>
                      <a:r>
                        <a:rPr lang="ko-KR" altLang="en-US" sz="1100" b="0" dirty="0" smtClean="0">
                          <a:latin typeface="+mn-ea"/>
                          <a:ea typeface="+mn-ea"/>
                        </a:rPr>
                        <a:t>노임단가표 기준 예산 추정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 marL="62084" marR="62084" marT="31042" marB="31042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</a:tr>
              <a:tr h="169550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/>
                      </a:pPr>
                      <a:r>
                        <a:rPr lang="ko-KR" altLang="en-US" sz="1100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예상 예산</a:t>
                      </a:r>
                      <a:endParaRPr lang="en-US" altLang="ko-KR" sz="1100" baseline="30000" dirty="0" smtClean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defRPr/>
                      </a:pPr>
                      <a:r>
                        <a:rPr lang="en-US" altLang="ko-KR" sz="1100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1100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인의 </a:t>
                      </a:r>
                      <a:r>
                        <a:rPr lang="en-US" altLang="ko-KR" sz="1100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6</a:t>
                      </a:r>
                      <a:r>
                        <a:rPr lang="ko-KR" altLang="en-US" sz="1100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개월 동안의 비용</a:t>
                      </a:r>
                      <a:endParaRPr lang="en-US" altLang="ko-KR" sz="1100" dirty="0" smtClean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defRPr/>
                      </a:pPr>
                      <a:r>
                        <a:rPr lang="en-US" altLang="ko-KR" sz="1100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118,732(</a:t>
                      </a:r>
                      <a:r>
                        <a:rPr lang="ko-KR" altLang="en-US" sz="1100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단가</a:t>
                      </a:r>
                      <a:r>
                        <a:rPr lang="en-US" altLang="ko-KR" sz="1100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) * 20(</a:t>
                      </a:r>
                      <a:r>
                        <a:rPr lang="ko-KR" altLang="en-US" sz="1100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일수</a:t>
                      </a:r>
                      <a:r>
                        <a:rPr lang="en-US" altLang="ko-KR" sz="1100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) * 6(</a:t>
                      </a:r>
                      <a:r>
                        <a:rPr lang="ko-KR" altLang="en-US" sz="1100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개월</a:t>
                      </a:r>
                      <a:r>
                        <a:rPr lang="en-US" altLang="ko-KR" sz="1100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algn="ctr">
                        <a:lnSpc>
                          <a:spcPct val="150000"/>
                        </a:lnSpc>
                        <a:defRPr/>
                      </a:pPr>
                      <a:r>
                        <a:rPr lang="en-US" altLang="ko-KR" sz="1100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= 14,247,840(</a:t>
                      </a:r>
                      <a:r>
                        <a:rPr lang="ko-KR" altLang="en-US" sz="1100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원</a:t>
                      </a:r>
                      <a:r>
                        <a:rPr lang="en-US" altLang="ko-KR" sz="1100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algn="ctr">
                        <a:lnSpc>
                          <a:spcPct val="150000"/>
                        </a:lnSpc>
                        <a:defRPr/>
                      </a:pPr>
                      <a:r>
                        <a:rPr lang="ko-KR" altLang="en-US" sz="1100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총 예산</a:t>
                      </a:r>
                      <a:endParaRPr lang="en-US" altLang="ko-KR" sz="1100" dirty="0" smtClean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defRPr/>
                      </a:pPr>
                      <a:r>
                        <a:rPr lang="en-US" altLang="ko-KR" sz="1100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14,247,840(</a:t>
                      </a:r>
                      <a:r>
                        <a:rPr lang="ko-KR" altLang="en-US" sz="1100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원</a:t>
                      </a:r>
                      <a:r>
                        <a:rPr lang="en-US" altLang="ko-KR" sz="1100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) * 2</a:t>
                      </a:r>
                      <a:r>
                        <a:rPr lang="ko-KR" altLang="en-US" sz="1100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명 </a:t>
                      </a:r>
                      <a:r>
                        <a:rPr lang="en-US" altLang="ko-KR" sz="1100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+ </a:t>
                      </a:r>
                      <a:r>
                        <a:rPr lang="ko-KR" altLang="en-US" sz="1100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기타경비 </a:t>
                      </a:r>
                      <a:r>
                        <a:rPr lang="en-US" altLang="ko-KR" sz="1100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= 27,978,240</a:t>
                      </a:r>
                      <a:endParaRPr lang="ko-KR" altLang="en-US" sz="1100" dirty="0" smtClean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62084" marR="62084" marT="31042" marB="31042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1979712" y="648000"/>
            <a:ext cx="38781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가을소풍B" pitchFamily="18" charset="-127"/>
                <a:ea typeface="a가을소풍B" pitchFamily="18" charset="-127"/>
              </a:rPr>
              <a:t>3-4. </a:t>
            </a:r>
            <a:r>
              <a:rPr lang="ko-KR" alt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가을소풍B" pitchFamily="18" charset="-127"/>
                <a:ea typeface="a가을소풍B" pitchFamily="18" charset="-127"/>
              </a:rPr>
              <a:t>자원 및 예산</a:t>
            </a:r>
            <a:endParaRPr lang="ko-KR" alt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13" name="오각형 12"/>
          <p:cNvSpPr/>
          <p:nvPr/>
        </p:nvSpPr>
        <p:spPr>
          <a:xfrm>
            <a:off x="173452" y="1979254"/>
            <a:ext cx="1424864" cy="280195"/>
          </a:xfrm>
          <a:prstGeom prst="homePlat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127674" y="1428736"/>
            <a:ext cx="13724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C</a:t>
            </a:r>
            <a:r>
              <a:rPr lang="en-US" altLang="ko-KR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ontents</a:t>
            </a:r>
            <a:endParaRPr lang="ko-KR" altLang="en-US" sz="1100" dirty="0">
              <a:solidFill>
                <a:schemeClr val="tx2">
                  <a:lumMod val="60000"/>
                  <a:lumOff val="4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40299" y="1979254"/>
            <a:ext cx="7938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가을소풍B" pitchFamily="18" charset="-127"/>
                <a:ea typeface="a가을소풍B" pitchFamily="18" charset="-127"/>
              </a:rPr>
              <a:t>개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가을소풍B" pitchFamily="18" charset="-127"/>
                <a:ea typeface="a가을소풍B" pitchFamily="18" charset="-127"/>
              </a:rPr>
              <a:t>　　요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42844" y="2298696"/>
            <a:ext cx="2071702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1.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개요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1-1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주제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1-2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선정이유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1-3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주요대상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latin typeface="a가을소풍B" pitchFamily="18" charset="-127"/>
                <a:ea typeface="a가을소풍B" pitchFamily="18" charset="-127"/>
              </a:rPr>
              <a:t> 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2.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진행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2-1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진행방법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2-2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제작환경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2-3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개발도구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2-4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주요기능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2-5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기대효과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latin typeface="a가을소풍B" pitchFamily="18" charset="-127"/>
                <a:ea typeface="a가을소풍B" pitchFamily="18" charset="-127"/>
              </a:rPr>
              <a:t>3. </a:t>
            </a:r>
            <a:r>
              <a:rPr lang="ko-KR" altLang="en-US" sz="1000" dirty="0" smtClean="0">
                <a:latin typeface="a가을소풍B" pitchFamily="18" charset="-127"/>
                <a:ea typeface="a가을소풍B" pitchFamily="18" charset="-127"/>
              </a:rPr>
              <a:t>구성</a:t>
            </a:r>
            <a:endParaRPr lang="en-US" altLang="ko-KR" sz="1000" dirty="0" smtClean="0"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3-1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팀원 구성 및 역할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3-2 WBS</a:t>
            </a: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3-3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프로젝트 일정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latin typeface="a가을소풍B" pitchFamily="18" charset="-127"/>
                <a:ea typeface="a가을소풍B" pitchFamily="18" charset="-127"/>
              </a:rPr>
              <a:t>  3-4 </a:t>
            </a:r>
            <a:r>
              <a:rPr lang="ko-KR" altLang="en-US" sz="1000" dirty="0" smtClean="0">
                <a:latin typeface="a가을소풍B" pitchFamily="18" charset="-127"/>
                <a:ea typeface="a가을소풍B" pitchFamily="18" charset="-127"/>
              </a:rPr>
              <a:t>자원 및 예산</a:t>
            </a:r>
            <a:endParaRPr lang="en-US" altLang="ko-KR" sz="1000" dirty="0" smtClean="0">
              <a:latin typeface="a가을소풍B" pitchFamily="18" charset="-127"/>
              <a:ea typeface="a가을소풍B" pitchFamily="18" charset="-127"/>
            </a:endParaRPr>
          </a:p>
        </p:txBody>
      </p:sp>
      <p:cxnSp>
        <p:nvCxnSpPr>
          <p:cNvPr id="17" name="직선 연결선 16"/>
          <p:cNvCxnSpPr/>
          <p:nvPr/>
        </p:nvCxnSpPr>
        <p:spPr>
          <a:xfrm rot="16200000" flipV="1">
            <a:off x="-1751818" y="3342493"/>
            <a:ext cx="7010400" cy="20613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8165491" y="45204"/>
            <a:ext cx="93647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>
                <a:latin typeface="a가을소풍B" pitchFamily="18" charset="-127"/>
                <a:ea typeface="a가을소풍B" pitchFamily="18" charset="-127"/>
              </a:rPr>
              <a:t>소프트웨어 설계</a:t>
            </a:r>
          </a:p>
        </p:txBody>
      </p:sp>
    </p:spTree>
    <p:extLst>
      <p:ext uri="{BB962C8B-B14F-4D97-AF65-F5344CB8AC3E}">
        <p14:creationId xmlns:p14="http://schemas.microsoft.com/office/powerpoint/2010/main" val="3026325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 flipH="1">
            <a:off x="4572000" y="4869160"/>
            <a:ext cx="489654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2" descr="C:\Users\KimSH\Desktop\시그니쳐(좌우조합형)_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2119" y="6378633"/>
            <a:ext cx="2076385" cy="434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3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103" r="11842"/>
          <a:stretch/>
        </p:blipFill>
        <p:spPr bwMode="auto">
          <a:xfrm>
            <a:off x="-32" y="0"/>
            <a:ext cx="452437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직사각형 9"/>
          <p:cNvSpPr/>
          <p:nvPr/>
        </p:nvSpPr>
        <p:spPr>
          <a:xfrm>
            <a:off x="-32" y="0"/>
            <a:ext cx="4524375" cy="6858000"/>
          </a:xfrm>
          <a:prstGeom prst="rect">
            <a:avLst/>
          </a:prstGeom>
          <a:solidFill>
            <a:schemeClr val="accent1">
              <a:lumMod val="40000"/>
              <a:lumOff val="6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6634803" y="4159757"/>
            <a:ext cx="236635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44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가을소풍B" pitchFamily="18" charset="-127"/>
                <a:ea typeface="a가을소풍B" pitchFamily="18" charset="-127"/>
              </a:rPr>
              <a:t>요구분석</a:t>
            </a:r>
            <a:endParaRPr lang="ko-KR" altLang="en-US" sz="4400" dirty="0">
              <a:solidFill>
                <a:schemeClr val="tx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643570" y="3861048"/>
            <a:ext cx="8572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Ⅱ</a:t>
            </a:r>
            <a:endParaRPr lang="ko-KR" altLang="en-US" sz="7200" dirty="0">
              <a:solidFill>
                <a:schemeClr val="tx2">
                  <a:lumMod val="60000"/>
                  <a:lumOff val="4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165491" y="45204"/>
            <a:ext cx="9236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>
                <a:latin typeface="a가을소풍B" pitchFamily="18" charset="-127"/>
                <a:ea typeface="a가을소풍B" pitchFamily="18" charset="-127"/>
              </a:rPr>
              <a:t>소프트웨어 설계</a:t>
            </a:r>
          </a:p>
        </p:txBody>
      </p:sp>
    </p:spTree>
    <p:extLst>
      <p:ext uri="{BB962C8B-B14F-4D97-AF65-F5344CB8AC3E}">
        <p14:creationId xmlns:p14="http://schemas.microsoft.com/office/powerpoint/2010/main" val="2572828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 flipH="1">
            <a:off x="4572000" y="4869160"/>
            <a:ext cx="489654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7286643" y="4159757"/>
            <a:ext cx="126669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44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가을소풍B" pitchFamily="18" charset="-127"/>
                <a:ea typeface="a가을소풍B" pitchFamily="18" charset="-127"/>
              </a:rPr>
              <a:t>기</a:t>
            </a:r>
            <a:r>
              <a:rPr lang="ko-KR" altLang="en-US" sz="4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가을소풍B" pitchFamily="18" charset="-127"/>
                <a:ea typeface="a가을소풍B" pitchFamily="18" charset="-127"/>
              </a:rPr>
              <a:t>획</a:t>
            </a:r>
            <a:endParaRPr lang="ko-KR" altLang="en-US" sz="4400" dirty="0">
              <a:solidFill>
                <a:schemeClr val="tx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F103D-9715-4C9B-AD17-22F01DA7B217}" type="slidenum">
              <a:rPr lang="ko-KR" altLang="en-US" smtClean="0"/>
              <a:pPr/>
              <a:t>2</a:t>
            </a:fld>
            <a:endParaRPr lang="ko-KR" altLang="en-US"/>
          </a:p>
        </p:txBody>
      </p:sp>
      <p:pic>
        <p:nvPicPr>
          <p:cNvPr id="9" name="Picture 2" descr="C:\Users\KimSH\Desktop\시그니쳐(좌우조합형)_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2119" y="6378633"/>
            <a:ext cx="2076385" cy="434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3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103" r="11842"/>
          <a:stretch/>
        </p:blipFill>
        <p:spPr bwMode="auto">
          <a:xfrm>
            <a:off x="-32" y="0"/>
            <a:ext cx="452437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-32" y="0"/>
            <a:ext cx="4524375" cy="6858000"/>
          </a:xfrm>
          <a:prstGeom prst="rect">
            <a:avLst/>
          </a:prstGeom>
          <a:solidFill>
            <a:schemeClr val="accent1">
              <a:lumMod val="40000"/>
              <a:lumOff val="6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6500826" y="3861048"/>
            <a:ext cx="8572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Ⅰ</a:t>
            </a:r>
            <a:endParaRPr lang="ko-KR" altLang="en-US" sz="7200" dirty="0">
              <a:solidFill>
                <a:schemeClr val="tx2">
                  <a:lumMod val="60000"/>
                  <a:lumOff val="4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165491" y="45204"/>
            <a:ext cx="93647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>
                <a:latin typeface="a가을소풍B" pitchFamily="18" charset="-127"/>
                <a:ea typeface="a가을소풍B" pitchFamily="18" charset="-127"/>
              </a:rPr>
              <a:t>소프트웨어 설계</a:t>
            </a:r>
          </a:p>
        </p:txBody>
      </p:sp>
    </p:spTree>
    <p:extLst>
      <p:ext uri="{BB962C8B-B14F-4D97-AF65-F5344CB8AC3E}">
        <p14:creationId xmlns:p14="http://schemas.microsoft.com/office/powerpoint/2010/main" val="1200428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KimSH\Desktop\시그니쳐(좌우조합형)_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2119" y="6378633"/>
            <a:ext cx="2076385" cy="434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F103D-9715-4C9B-AD17-22F01DA7B217}" type="slidenum">
              <a:rPr lang="ko-KR" altLang="en-US" smtClean="0"/>
              <a:pPr/>
              <a:t>20</a:t>
            </a:fld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1979712" y="648000"/>
            <a:ext cx="38781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가을소풍B" pitchFamily="18" charset="-127"/>
                <a:ea typeface="a가을소풍B" pitchFamily="18" charset="-127"/>
              </a:rPr>
              <a:t>1-1. </a:t>
            </a:r>
            <a:r>
              <a:rPr lang="ko-KR" alt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가을소풍B" pitchFamily="18" charset="-127"/>
                <a:ea typeface="a가을소풍B" pitchFamily="18" charset="-127"/>
              </a:rPr>
              <a:t>시장조사</a:t>
            </a:r>
            <a:endParaRPr lang="ko-KR" alt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13" name="오각형 12"/>
          <p:cNvSpPr/>
          <p:nvPr/>
        </p:nvSpPr>
        <p:spPr>
          <a:xfrm>
            <a:off x="173452" y="1979254"/>
            <a:ext cx="1424864" cy="280195"/>
          </a:xfrm>
          <a:prstGeom prst="homePlat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127674" y="1428736"/>
            <a:ext cx="13724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C</a:t>
            </a:r>
            <a:r>
              <a:rPr lang="en-US" altLang="ko-KR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ontents</a:t>
            </a:r>
            <a:endParaRPr lang="ko-KR" altLang="en-US" sz="1100" dirty="0">
              <a:solidFill>
                <a:schemeClr val="tx2">
                  <a:lumMod val="60000"/>
                  <a:lumOff val="4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40299" y="1979254"/>
            <a:ext cx="7938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가을소풍B" pitchFamily="18" charset="-127"/>
                <a:ea typeface="a가을소풍B" pitchFamily="18" charset="-127"/>
              </a:rPr>
              <a:t>개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가을소풍B" pitchFamily="18" charset="-127"/>
                <a:ea typeface="a가을소풍B" pitchFamily="18" charset="-127"/>
              </a:rPr>
              <a:t>　　요</a:t>
            </a:r>
          </a:p>
        </p:txBody>
      </p:sp>
      <p:cxnSp>
        <p:nvCxnSpPr>
          <p:cNvPr id="18" name="직선 연결선 17"/>
          <p:cNvCxnSpPr/>
          <p:nvPr/>
        </p:nvCxnSpPr>
        <p:spPr>
          <a:xfrm rot="16200000" flipV="1">
            <a:off x="-1751818" y="3342493"/>
            <a:ext cx="7010400" cy="20613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123728" y="4797152"/>
            <a:ext cx="6125711" cy="107721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atin typeface="+mn-ea"/>
              </a:rPr>
              <a:t>기상청이 오보를 냄으로써</a:t>
            </a:r>
            <a:r>
              <a:rPr lang="en-US" altLang="ko-KR" sz="1600" dirty="0">
                <a:latin typeface="+mn-ea"/>
              </a:rPr>
              <a:t> </a:t>
            </a:r>
            <a:r>
              <a:rPr lang="ko-KR" altLang="en-US" sz="1600" dirty="0" smtClean="0">
                <a:latin typeface="+mn-ea"/>
              </a:rPr>
              <a:t>많은 재산 피해를 </a:t>
            </a:r>
            <a:r>
              <a:rPr lang="ko-KR" altLang="en-US" sz="1600" dirty="0" smtClean="0">
                <a:latin typeface="+mn-ea"/>
              </a:rPr>
              <a:t>입힘</a:t>
            </a:r>
            <a:r>
              <a:rPr lang="en-US" altLang="ko-KR" sz="1600" dirty="0" smtClean="0">
                <a:latin typeface="+mn-ea"/>
              </a:rPr>
              <a:t>.</a:t>
            </a:r>
            <a:endParaRPr lang="en-US" altLang="ko-KR" sz="1600" dirty="0" smtClean="0">
              <a:latin typeface="+mn-ea"/>
            </a:endParaRPr>
          </a:p>
          <a:p>
            <a:endParaRPr lang="en-US" altLang="ko-KR" sz="1600" dirty="0" smtClean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atin typeface="+mn-ea"/>
              </a:rPr>
              <a:t>잘못된 보도를 바로 잡진 않고 계속해서 초기예보를 유지하여</a:t>
            </a:r>
            <a:r>
              <a:rPr lang="en-US" altLang="ko-KR" sz="1600" dirty="0">
                <a:latin typeface="+mn-ea"/>
              </a:rPr>
              <a:t> </a:t>
            </a:r>
            <a:r>
              <a:rPr lang="ko-KR" altLang="en-US" sz="1600" dirty="0" smtClean="0">
                <a:latin typeface="+mn-ea"/>
              </a:rPr>
              <a:t>시민들에게 불편을 끼침</a:t>
            </a:r>
            <a:r>
              <a:rPr lang="en-US" altLang="ko-KR" sz="1600" dirty="0" smtClean="0">
                <a:latin typeface="+mn-ea"/>
              </a:rPr>
              <a:t>.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165491" y="45204"/>
            <a:ext cx="9236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>
                <a:latin typeface="a가을소풍B" pitchFamily="18" charset="-127"/>
                <a:ea typeface="a가을소풍B" pitchFamily="18" charset="-127"/>
              </a:rPr>
              <a:t>소프트웨어 설계</a:t>
            </a:r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1401904"/>
            <a:ext cx="2492050" cy="3191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8454" y="1615543"/>
            <a:ext cx="2650985" cy="28325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1785485" y="6009301"/>
            <a:ext cx="381296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 smtClean="0">
                <a:solidFill>
                  <a:schemeClr val="bg1">
                    <a:lumMod val="50000"/>
                  </a:schemeClr>
                </a:solidFill>
              </a:rPr>
              <a:t>출처 </a:t>
            </a:r>
            <a:r>
              <a:rPr lang="en-US" altLang="ko-KR" sz="1050" b="1" dirty="0" smtClean="0">
                <a:solidFill>
                  <a:schemeClr val="bg1">
                    <a:lumMod val="50000"/>
                  </a:schemeClr>
                </a:solidFill>
              </a:rPr>
              <a:t>:</a:t>
            </a:r>
          </a:p>
          <a:p>
            <a:r>
              <a:rPr lang="en-US" altLang="ko-KR" sz="1050" b="1" dirty="0" smtClean="0">
                <a:solidFill>
                  <a:schemeClr val="bg1">
                    <a:lumMod val="50000"/>
                  </a:schemeClr>
                </a:solidFill>
              </a:rPr>
              <a:t>(http</a:t>
            </a:r>
            <a:r>
              <a:rPr lang="en-US" altLang="ko-KR" sz="1050" b="1" dirty="0">
                <a:solidFill>
                  <a:schemeClr val="bg1">
                    <a:lumMod val="50000"/>
                  </a:schemeClr>
                </a:solidFill>
              </a:rPr>
              <a:t>://</a:t>
            </a:r>
            <a:r>
              <a:rPr lang="en-US" altLang="ko-KR" sz="1050" b="1" dirty="0" smtClean="0">
                <a:solidFill>
                  <a:schemeClr val="bg1">
                    <a:lumMod val="50000"/>
                  </a:schemeClr>
                </a:solidFill>
              </a:rPr>
              <a:t>www.chosun.com)</a:t>
            </a:r>
          </a:p>
          <a:p>
            <a:r>
              <a:rPr lang="en-US" altLang="ko-KR" sz="1050" b="1" dirty="0" smtClean="0">
                <a:solidFill>
                  <a:schemeClr val="bg1">
                    <a:lumMod val="50000"/>
                  </a:schemeClr>
                </a:solidFill>
              </a:rPr>
              <a:t>(http</a:t>
            </a:r>
            <a:r>
              <a:rPr lang="en-US" altLang="ko-KR" sz="1050" b="1" dirty="0">
                <a:solidFill>
                  <a:schemeClr val="bg1">
                    <a:lumMod val="50000"/>
                  </a:schemeClr>
                </a:solidFill>
              </a:rPr>
              <a:t>://</a:t>
            </a:r>
            <a:r>
              <a:rPr lang="en-US" altLang="ko-KR" sz="1050" b="1" dirty="0" smtClean="0">
                <a:solidFill>
                  <a:schemeClr val="bg1">
                    <a:lumMod val="50000"/>
                  </a:schemeClr>
                </a:solidFill>
              </a:rPr>
              <a:t>www.koreatimes.com)</a:t>
            </a:r>
          </a:p>
          <a:p>
            <a:r>
              <a:rPr lang="en-US" altLang="ko-KR" sz="1050" b="1" dirty="0" smtClean="0">
                <a:solidFill>
                  <a:schemeClr val="bg1">
                    <a:lumMod val="50000"/>
                  </a:schemeClr>
                </a:solidFill>
              </a:rPr>
              <a:t>(http</a:t>
            </a:r>
            <a:r>
              <a:rPr lang="en-US" altLang="ko-KR" sz="1050" b="1" dirty="0">
                <a:solidFill>
                  <a:schemeClr val="bg1">
                    <a:lumMod val="50000"/>
                  </a:schemeClr>
                </a:solidFill>
              </a:rPr>
              <a:t>://</a:t>
            </a:r>
            <a:r>
              <a:rPr lang="en-US" altLang="ko-KR" sz="1050" b="1" dirty="0" smtClean="0">
                <a:solidFill>
                  <a:schemeClr val="bg1">
                    <a:lumMod val="50000"/>
                  </a:schemeClr>
                </a:solidFill>
              </a:rPr>
              <a:t>sports.khan.co.kr)</a:t>
            </a:r>
            <a:endParaRPr lang="ko-KR" altLang="en-US" sz="105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1116" y="2780928"/>
            <a:ext cx="4659893" cy="7481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142844" y="2285992"/>
            <a:ext cx="2448272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latin typeface="a가을소풍B" pitchFamily="18" charset="-127"/>
                <a:ea typeface="a가을소풍B" pitchFamily="18" charset="-127"/>
              </a:rPr>
              <a:t>1. </a:t>
            </a:r>
            <a:r>
              <a:rPr lang="ko-KR" altLang="en-US" sz="1000" dirty="0" smtClean="0">
                <a:latin typeface="a가을소풍B" pitchFamily="18" charset="-127"/>
                <a:ea typeface="a가을소풍B" pitchFamily="18" charset="-127"/>
              </a:rPr>
              <a:t>요구추출</a:t>
            </a:r>
            <a:endParaRPr lang="en-US" altLang="ko-KR" sz="1000" dirty="0" smtClean="0"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1-1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시장조사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1-2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설문조사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1-3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제한요소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1-4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벤치마킹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1-5 </a:t>
            </a:r>
            <a:r>
              <a:rPr lang="ko-KR" altLang="en-US" sz="1000" dirty="0" err="1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멘토자문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latin typeface="a가을소풍B" pitchFamily="18" charset="-127"/>
                <a:ea typeface="a가을소풍B" pitchFamily="18" charset="-127"/>
              </a:rPr>
              <a:t>  1-6 SWOT</a:t>
            </a:r>
          </a:p>
          <a:p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2.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기능적 분석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2-1 DFD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구조도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2-2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소단위 명세서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2-3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데이터베이스관계도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026262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3162" y="1306906"/>
            <a:ext cx="2550368" cy="32902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 descr="C:\Users\KimSH\Desktop\시그니쳐(좌우조합형)_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2119" y="6378633"/>
            <a:ext cx="2076385" cy="434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F103D-9715-4C9B-AD17-22F01DA7B217}" type="slidenum">
              <a:rPr lang="ko-KR" altLang="en-US" smtClean="0"/>
              <a:pPr/>
              <a:t>21</a:t>
            </a:fld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1979712" y="648000"/>
            <a:ext cx="38781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가을소풍B" pitchFamily="18" charset="-127"/>
                <a:ea typeface="a가을소풍B" pitchFamily="18" charset="-127"/>
              </a:rPr>
              <a:t>1-1. </a:t>
            </a:r>
            <a:r>
              <a:rPr lang="ko-KR" alt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가을소풍B" pitchFamily="18" charset="-127"/>
                <a:ea typeface="a가을소풍B" pitchFamily="18" charset="-127"/>
              </a:rPr>
              <a:t>시장조사</a:t>
            </a:r>
            <a:endParaRPr lang="ko-KR" alt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13" name="오각형 12"/>
          <p:cNvSpPr/>
          <p:nvPr/>
        </p:nvSpPr>
        <p:spPr>
          <a:xfrm>
            <a:off x="173452" y="1979254"/>
            <a:ext cx="1424864" cy="280195"/>
          </a:xfrm>
          <a:prstGeom prst="homePlat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127674" y="1428736"/>
            <a:ext cx="13724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C</a:t>
            </a:r>
            <a:r>
              <a:rPr lang="en-US" altLang="ko-KR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ontents</a:t>
            </a:r>
            <a:endParaRPr lang="ko-KR" altLang="en-US" sz="1100" dirty="0">
              <a:solidFill>
                <a:schemeClr val="tx2">
                  <a:lumMod val="60000"/>
                  <a:lumOff val="4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40299" y="1979254"/>
            <a:ext cx="7938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가을소풍B" pitchFamily="18" charset="-127"/>
                <a:ea typeface="a가을소풍B" pitchFamily="18" charset="-127"/>
              </a:rPr>
              <a:t>개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가을소풍B" pitchFamily="18" charset="-127"/>
                <a:ea typeface="a가을소풍B" pitchFamily="18" charset="-127"/>
              </a:rPr>
              <a:t>　　요</a:t>
            </a:r>
          </a:p>
        </p:txBody>
      </p:sp>
      <p:cxnSp>
        <p:nvCxnSpPr>
          <p:cNvPr id="18" name="직선 연결선 17"/>
          <p:cNvCxnSpPr/>
          <p:nvPr/>
        </p:nvCxnSpPr>
        <p:spPr>
          <a:xfrm rot="16200000" flipV="1">
            <a:off x="-1751818" y="3342493"/>
            <a:ext cx="7010400" cy="20613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363162" y="4747692"/>
            <a:ext cx="3529318" cy="132343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atin typeface="+mn-ea"/>
              </a:rPr>
              <a:t>일정을 관리할 수 있게 되어</a:t>
            </a:r>
            <a:endParaRPr lang="en-US" altLang="ko-KR" sz="1600" dirty="0">
              <a:latin typeface="+mn-ea"/>
            </a:endParaRPr>
          </a:p>
          <a:p>
            <a:r>
              <a:rPr lang="ko-KR" altLang="en-US" sz="1600" dirty="0" smtClean="0">
                <a:latin typeface="+mn-ea"/>
              </a:rPr>
              <a:t>    시간을 </a:t>
            </a:r>
            <a:r>
              <a:rPr lang="ko-KR" altLang="en-US" sz="1600" dirty="0" smtClean="0">
                <a:solidFill>
                  <a:srgbClr val="FF0000"/>
                </a:solidFill>
                <a:latin typeface="+mn-ea"/>
              </a:rPr>
              <a:t>효율적</a:t>
            </a:r>
            <a:r>
              <a:rPr lang="ko-KR" altLang="en-US" sz="1600" dirty="0" smtClean="0">
                <a:latin typeface="+mn-ea"/>
              </a:rPr>
              <a:t>으로 </a:t>
            </a:r>
            <a:r>
              <a:rPr lang="ko-KR" altLang="en-US" sz="1600" dirty="0" smtClean="0">
                <a:latin typeface="+mn-ea"/>
              </a:rPr>
              <a:t>관리</a:t>
            </a:r>
            <a:r>
              <a:rPr lang="en-US" altLang="ko-KR" sz="1600" dirty="0" smtClean="0">
                <a:latin typeface="+mn-ea"/>
              </a:rPr>
              <a:t>.</a:t>
            </a:r>
          </a:p>
          <a:p>
            <a:endParaRPr lang="en-US" altLang="ko-KR" sz="1600" dirty="0" smtClean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atin typeface="+mn-ea"/>
              </a:rPr>
              <a:t>바쁜 현대인들과 어린 자녀들에게</a:t>
            </a:r>
            <a:endParaRPr lang="en-US" altLang="ko-KR" sz="1600" dirty="0" smtClean="0">
              <a:latin typeface="+mn-ea"/>
            </a:endParaRPr>
          </a:p>
          <a:p>
            <a:r>
              <a:rPr lang="ko-KR" altLang="en-US" sz="1600" dirty="0" smtClean="0">
                <a:latin typeface="+mn-ea"/>
              </a:rPr>
              <a:t>    도움을</a:t>
            </a:r>
            <a:r>
              <a:rPr lang="en-US" altLang="ko-KR" sz="1600" dirty="0" smtClean="0">
                <a:latin typeface="+mn-ea"/>
              </a:rPr>
              <a:t> </a:t>
            </a:r>
            <a:r>
              <a:rPr lang="ko-KR" altLang="en-US" sz="1600" dirty="0" smtClean="0">
                <a:latin typeface="+mn-ea"/>
              </a:rPr>
              <a:t>줄 수 있음</a:t>
            </a:r>
            <a:r>
              <a:rPr lang="en-US" altLang="ko-KR" sz="1600" dirty="0" smtClean="0">
                <a:latin typeface="+mn-ea"/>
              </a:rPr>
              <a:t>.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855973" y="6071131"/>
            <a:ext cx="227433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 smtClean="0">
                <a:solidFill>
                  <a:schemeClr val="bg1">
                    <a:lumMod val="50000"/>
                  </a:schemeClr>
                </a:solidFill>
              </a:rPr>
              <a:t>(https</a:t>
            </a:r>
            <a:r>
              <a:rPr lang="en-US" altLang="ko-KR" sz="1050" b="1" dirty="0">
                <a:solidFill>
                  <a:schemeClr val="bg1">
                    <a:lumMod val="50000"/>
                  </a:schemeClr>
                </a:solidFill>
              </a:rPr>
              <a:t>://</a:t>
            </a:r>
            <a:r>
              <a:rPr lang="en-US" altLang="ko-KR" sz="1050" b="1" dirty="0" smtClean="0">
                <a:solidFill>
                  <a:schemeClr val="bg1">
                    <a:lumMod val="50000"/>
                  </a:schemeClr>
                </a:solidFill>
              </a:rPr>
              <a:t>www.acrofan.com/ko-kr)</a:t>
            </a:r>
          </a:p>
          <a:p>
            <a:endParaRPr lang="ko-KR" altLang="en-US" sz="105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165491" y="45204"/>
            <a:ext cx="9236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>
                <a:latin typeface="a가을소풍B" pitchFamily="18" charset="-127"/>
                <a:ea typeface="a가을소풍B" pitchFamily="18" charset="-127"/>
              </a:rPr>
              <a:t>소프트웨어 설계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0795" y="1302141"/>
            <a:ext cx="3004706" cy="4692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142844" y="2285992"/>
            <a:ext cx="2448272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latin typeface="a가을소풍B" pitchFamily="18" charset="-127"/>
                <a:ea typeface="a가을소풍B" pitchFamily="18" charset="-127"/>
              </a:rPr>
              <a:t>1. </a:t>
            </a:r>
            <a:r>
              <a:rPr lang="ko-KR" altLang="en-US" sz="1000" dirty="0" smtClean="0">
                <a:latin typeface="a가을소풍B" pitchFamily="18" charset="-127"/>
                <a:ea typeface="a가을소풍B" pitchFamily="18" charset="-127"/>
              </a:rPr>
              <a:t>요구추출</a:t>
            </a:r>
            <a:endParaRPr lang="en-US" altLang="ko-KR" sz="1000" dirty="0" smtClean="0"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1-1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시장조사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1-2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설문조사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1-3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제한요소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1-4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벤치마킹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1-5 </a:t>
            </a:r>
            <a:r>
              <a:rPr lang="ko-KR" altLang="en-US" sz="1000" dirty="0" err="1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멘토자문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latin typeface="a가을소풍B" pitchFamily="18" charset="-127"/>
                <a:ea typeface="a가을소풍B" pitchFamily="18" charset="-127"/>
              </a:rPr>
              <a:t>  1-6 SWOT</a:t>
            </a:r>
          </a:p>
          <a:p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2.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기능적 분석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2-1 DFD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구조도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2-2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소단위 명세서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2-3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데이터베이스관계도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037700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KimSH\Desktop\시그니쳐(좌우조합형)_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2119" y="6378633"/>
            <a:ext cx="2076385" cy="434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F103D-9715-4C9B-AD17-22F01DA7B217}" type="slidenum">
              <a:rPr lang="ko-KR" altLang="en-US" smtClean="0"/>
              <a:pPr/>
              <a:t>22</a:t>
            </a:fld>
            <a:endParaRPr lang="ko-KR" altLang="en-US"/>
          </a:p>
        </p:txBody>
      </p:sp>
      <p:sp>
        <p:nvSpPr>
          <p:cNvPr id="13" name="오각형 12"/>
          <p:cNvSpPr/>
          <p:nvPr/>
        </p:nvSpPr>
        <p:spPr>
          <a:xfrm>
            <a:off x="173452" y="1979254"/>
            <a:ext cx="1424864" cy="280195"/>
          </a:xfrm>
          <a:prstGeom prst="homePlat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127674" y="1428736"/>
            <a:ext cx="13724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C</a:t>
            </a:r>
            <a:r>
              <a:rPr lang="en-US" altLang="ko-KR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ontents</a:t>
            </a:r>
            <a:endParaRPr lang="ko-KR" altLang="en-US" sz="1100" dirty="0">
              <a:solidFill>
                <a:schemeClr val="tx2">
                  <a:lumMod val="60000"/>
                  <a:lumOff val="4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40299" y="1979254"/>
            <a:ext cx="7938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가을소풍B" pitchFamily="18" charset="-127"/>
                <a:ea typeface="a가을소풍B" pitchFamily="18" charset="-127"/>
              </a:rPr>
              <a:t>개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가을소풍B" pitchFamily="18" charset="-127"/>
                <a:ea typeface="a가을소풍B" pitchFamily="18" charset="-127"/>
              </a:rPr>
              <a:t>　　요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979712" y="648000"/>
            <a:ext cx="38781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가을소풍B" pitchFamily="18" charset="-127"/>
                <a:ea typeface="a가을소풍B" pitchFamily="18" charset="-127"/>
              </a:rPr>
              <a:t>1-2. </a:t>
            </a:r>
            <a:r>
              <a:rPr lang="ko-KR" alt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가을소풍B" pitchFamily="18" charset="-127"/>
                <a:ea typeface="a가을소풍B" pitchFamily="18" charset="-127"/>
              </a:rPr>
              <a:t>설문조사</a:t>
            </a:r>
            <a:endParaRPr lang="ko-KR" alt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가을소풍B" pitchFamily="18" charset="-127"/>
              <a:ea typeface="a가을소풍B" pitchFamily="18" charset="-127"/>
            </a:endParaRPr>
          </a:p>
        </p:txBody>
      </p:sp>
      <p:cxnSp>
        <p:nvCxnSpPr>
          <p:cNvPr id="16" name="직선 연결선 15"/>
          <p:cNvCxnSpPr/>
          <p:nvPr/>
        </p:nvCxnSpPr>
        <p:spPr>
          <a:xfrm rot="16200000" flipV="1">
            <a:off x="-1751818" y="3342493"/>
            <a:ext cx="7010400" cy="20613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8165491" y="45204"/>
            <a:ext cx="9236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>
                <a:latin typeface="a가을소풍B" pitchFamily="18" charset="-127"/>
                <a:ea typeface="a가을소풍B" pitchFamily="18" charset="-127"/>
              </a:rPr>
              <a:t>소프트웨어 설계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779912" y="1721123"/>
            <a:ext cx="1903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latin typeface="+mn-ea"/>
              </a:rPr>
              <a:t>설문 조사 항목</a:t>
            </a:r>
            <a:endParaRPr lang="ko-KR" altLang="en-US" sz="2000" b="1" dirty="0">
              <a:latin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410701" y="2420887"/>
            <a:ext cx="4113627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ko-KR" altLang="en-US" dirty="0" smtClean="0"/>
              <a:t>본인의 직업은</a:t>
            </a:r>
            <a:r>
              <a:rPr lang="en-US" altLang="ko-KR" dirty="0" smtClean="0"/>
              <a:t>?</a:t>
            </a:r>
          </a:p>
          <a:p>
            <a:pPr marL="342900" indent="-342900">
              <a:buFont typeface="+mj-lt"/>
              <a:buAutoNum type="arabicPeriod"/>
            </a:pPr>
            <a:endParaRPr lang="en-US" altLang="ko-KR" dirty="0" smtClean="0"/>
          </a:p>
          <a:p>
            <a:pPr marL="342900" indent="-342900">
              <a:buFont typeface="+mj-lt"/>
              <a:buAutoNum type="arabicPeriod"/>
            </a:pPr>
            <a:r>
              <a:rPr lang="ko-KR" altLang="en-US" dirty="0" smtClean="0"/>
              <a:t>비서의 필요성에 대한 생각은</a:t>
            </a:r>
            <a:r>
              <a:rPr lang="en-US" altLang="ko-KR" dirty="0" smtClean="0"/>
              <a:t>?</a:t>
            </a:r>
          </a:p>
          <a:p>
            <a:pPr marL="342900" indent="-342900">
              <a:buFont typeface="+mj-lt"/>
              <a:buAutoNum type="arabicPeriod"/>
            </a:pPr>
            <a:endParaRPr lang="en-US" altLang="ko-KR" dirty="0"/>
          </a:p>
          <a:p>
            <a:pPr marL="342900" indent="-342900">
              <a:buFont typeface="+mj-lt"/>
              <a:buAutoNum type="arabicPeriod"/>
            </a:pPr>
            <a:r>
              <a:rPr lang="ko-KR" altLang="en-US" dirty="0" smtClean="0"/>
              <a:t>가장 많이 사용하는 어플은</a:t>
            </a:r>
            <a:r>
              <a:rPr lang="en-US" altLang="ko-KR" dirty="0" smtClean="0"/>
              <a:t>?</a:t>
            </a:r>
          </a:p>
          <a:p>
            <a:pPr marL="342900" indent="-342900">
              <a:buFont typeface="+mj-lt"/>
              <a:buAutoNum type="arabicPeriod"/>
            </a:pPr>
            <a:endParaRPr lang="en-US" altLang="ko-KR" dirty="0"/>
          </a:p>
          <a:p>
            <a:pPr marL="342900" indent="-342900">
              <a:buFont typeface="+mj-lt"/>
              <a:buAutoNum type="arabicPeriod"/>
            </a:pPr>
            <a:r>
              <a:rPr lang="ko-KR" altLang="en-US" dirty="0" smtClean="0"/>
              <a:t>어플 사용할때 불편한 점은</a:t>
            </a:r>
            <a:r>
              <a:rPr lang="en-US" altLang="ko-KR" dirty="0" smtClean="0"/>
              <a:t>?</a:t>
            </a:r>
          </a:p>
          <a:p>
            <a:pPr marL="342900" indent="-342900">
              <a:buFont typeface="+mj-lt"/>
              <a:buAutoNum type="arabicPeriod"/>
            </a:pPr>
            <a:endParaRPr lang="en-US" altLang="ko-KR" dirty="0"/>
          </a:p>
          <a:p>
            <a:pPr marL="342900" indent="-342900">
              <a:buFont typeface="+mj-lt"/>
              <a:buAutoNum type="arabicPeriod"/>
            </a:pPr>
            <a:r>
              <a:rPr lang="ko-KR" altLang="en-US" dirty="0" smtClean="0"/>
              <a:t>나만의 비서 어플을 사용하겠는가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4" name="왼쪽 중괄호 3"/>
          <p:cNvSpPr/>
          <p:nvPr/>
        </p:nvSpPr>
        <p:spPr>
          <a:xfrm>
            <a:off x="3059832" y="2636912"/>
            <a:ext cx="216024" cy="223224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3447952" y="5378732"/>
            <a:ext cx="38603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구글 폼를 이용하여 </a:t>
            </a:r>
            <a:r>
              <a:rPr lang="en-US" altLang="ko-KR" sz="1200" dirty="0" smtClean="0"/>
              <a:t>4</a:t>
            </a:r>
            <a:r>
              <a:rPr lang="ko-KR" altLang="en-US" sz="1200" dirty="0" smtClean="0"/>
              <a:t>월 </a:t>
            </a:r>
            <a:r>
              <a:rPr lang="en-US" altLang="ko-KR" sz="1200" dirty="0" smtClean="0"/>
              <a:t>10</a:t>
            </a:r>
            <a:r>
              <a:rPr lang="ko-KR" altLang="en-US" sz="1200" dirty="0" smtClean="0"/>
              <a:t>일부터 </a:t>
            </a:r>
            <a:r>
              <a:rPr lang="en-US" altLang="ko-KR" sz="1200" dirty="0" smtClean="0"/>
              <a:t>13</a:t>
            </a:r>
            <a:r>
              <a:rPr lang="ko-KR" altLang="en-US" sz="1200" dirty="0" smtClean="0"/>
              <a:t>일까지 진행하여</a:t>
            </a:r>
            <a:endParaRPr lang="en-US" altLang="ko-KR" sz="1200" dirty="0" smtClean="0"/>
          </a:p>
          <a:p>
            <a:r>
              <a:rPr lang="ko-KR" altLang="en-US" sz="1200" dirty="0" smtClean="0"/>
              <a:t>총 </a:t>
            </a:r>
            <a:r>
              <a:rPr lang="en-US" altLang="ko-KR" sz="1200" dirty="0" smtClean="0"/>
              <a:t>50</a:t>
            </a:r>
            <a:r>
              <a:rPr lang="ko-KR" altLang="en-US" sz="1200" dirty="0" smtClean="0"/>
              <a:t>명의 사용자들이 조사에 응답하였습니다</a:t>
            </a:r>
            <a:r>
              <a:rPr lang="en-US" altLang="ko-KR" sz="1200" dirty="0" smtClean="0"/>
              <a:t>.</a:t>
            </a:r>
            <a:endParaRPr lang="ko-KR" altLang="en-US" sz="1200" dirty="0"/>
          </a:p>
        </p:txBody>
      </p:sp>
      <p:pic>
        <p:nvPicPr>
          <p:cNvPr id="5122" name="Picture 2" descr="C:\Users\309\Desktop\Chrome-icon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1208" y="5383653"/>
            <a:ext cx="456744" cy="456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396173" y="3460648"/>
            <a:ext cx="5950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smtClean="0"/>
              <a:t>조사</a:t>
            </a:r>
            <a:endParaRPr lang="en-US" altLang="ko-KR" sz="1600" b="1" dirty="0"/>
          </a:p>
          <a:p>
            <a:r>
              <a:rPr lang="ko-KR" altLang="en-US" sz="1600" b="1" dirty="0" smtClean="0"/>
              <a:t>내용</a:t>
            </a:r>
            <a:endParaRPr lang="ko-KR" altLang="en-US" sz="1600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142844" y="2285992"/>
            <a:ext cx="2448272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latin typeface="a가을소풍B" pitchFamily="18" charset="-127"/>
                <a:ea typeface="a가을소풍B" pitchFamily="18" charset="-127"/>
              </a:rPr>
              <a:t>1. </a:t>
            </a:r>
            <a:r>
              <a:rPr lang="ko-KR" altLang="en-US" sz="1000" dirty="0" smtClean="0">
                <a:latin typeface="a가을소풍B" pitchFamily="18" charset="-127"/>
                <a:ea typeface="a가을소풍B" pitchFamily="18" charset="-127"/>
              </a:rPr>
              <a:t>요구추출</a:t>
            </a:r>
            <a:endParaRPr lang="en-US" altLang="ko-KR" sz="1000" dirty="0" smtClean="0"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1-1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시장조사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1-2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설문조사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1-3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제한요소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1-4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벤치마킹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1-5 </a:t>
            </a:r>
            <a:r>
              <a:rPr lang="ko-KR" altLang="en-US" sz="1000" dirty="0" err="1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멘토자문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latin typeface="a가을소풍B" pitchFamily="18" charset="-127"/>
                <a:ea typeface="a가을소풍B" pitchFamily="18" charset="-127"/>
              </a:rPr>
              <a:t>  1-6 SWOT</a:t>
            </a:r>
          </a:p>
          <a:p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2.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기능적 분석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2-1 DFD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구조도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2-2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소단위 명세서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2-3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데이터베이스관계도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47683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KimSH\Desktop\시그니쳐(좌우조합형)_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2119" y="6378633"/>
            <a:ext cx="2076385" cy="434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F103D-9715-4C9B-AD17-22F01DA7B217}" type="slidenum">
              <a:rPr lang="ko-KR" altLang="en-US" smtClean="0"/>
              <a:pPr/>
              <a:t>23</a:t>
            </a:fld>
            <a:endParaRPr lang="ko-KR" altLang="en-US"/>
          </a:p>
        </p:txBody>
      </p:sp>
      <p:sp>
        <p:nvSpPr>
          <p:cNvPr id="13" name="오각형 12"/>
          <p:cNvSpPr/>
          <p:nvPr/>
        </p:nvSpPr>
        <p:spPr>
          <a:xfrm>
            <a:off x="173452" y="1979254"/>
            <a:ext cx="1424864" cy="280195"/>
          </a:xfrm>
          <a:prstGeom prst="homePlat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127674" y="1428736"/>
            <a:ext cx="13724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C</a:t>
            </a:r>
            <a:r>
              <a:rPr lang="en-US" altLang="ko-KR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ontents</a:t>
            </a:r>
            <a:endParaRPr lang="ko-KR" altLang="en-US" sz="1100" dirty="0">
              <a:solidFill>
                <a:schemeClr val="tx2">
                  <a:lumMod val="60000"/>
                  <a:lumOff val="4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40299" y="1979254"/>
            <a:ext cx="7938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가을소풍B" pitchFamily="18" charset="-127"/>
                <a:ea typeface="a가을소풍B" pitchFamily="18" charset="-127"/>
              </a:rPr>
              <a:t>개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가을소풍B" pitchFamily="18" charset="-127"/>
                <a:ea typeface="a가을소풍B" pitchFamily="18" charset="-127"/>
              </a:rPr>
              <a:t>　　요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979712" y="648000"/>
            <a:ext cx="38781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가을소풍B" pitchFamily="18" charset="-127"/>
                <a:ea typeface="a가을소풍B" pitchFamily="18" charset="-127"/>
              </a:rPr>
              <a:t>1-2. </a:t>
            </a:r>
            <a:r>
              <a:rPr lang="ko-KR" alt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가을소풍B" pitchFamily="18" charset="-127"/>
                <a:ea typeface="a가을소풍B" pitchFamily="18" charset="-127"/>
              </a:rPr>
              <a:t>설문조사</a:t>
            </a:r>
            <a:endParaRPr lang="ko-KR" alt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가을소풍B" pitchFamily="18" charset="-127"/>
              <a:ea typeface="a가을소풍B" pitchFamily="18" charset="-127"/>
            </a:endParaRPr>
          </a:p>
        </p:txBody>
      </p:sp>
      <p:cxnSp>
        <p:nvCxnSpPr>
          <p:cNvPr id="16" name="직선 연결선 15"/>
          <p:cNvCxnSpPr/>
          <p:nvPr/>
        </p:nvCxnSpPr>
        <p:spPr>
          <a:xfrm rot="16200000" flipV="1">
            <a:off x="-1751818" y="3342493"/>
            <a:ext cx="7010400" cy="20613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179488" y="5664420"/>
            <a:ext cx="42530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+mn-ea"/>
              </a:rPr>
              <a:t>주요 대상을 </a:t>
            </a:r>
            <a:r>
              <a:rPr lang="ko-KR" altLang="en-US" dirty="0" smtClean="0">
                <a:solidFill>
                  <a:srgbClr val="FF0000"/>
                </a:solidFill>
                <a:latin typeface="+mn-ea"/>
              </a:rPr>
              <a:t>대학생</a:t>
            </a:r>
            <a:r>
              <a:rPr lang="ko-KR" altLang="en-US" dirty="0" smtClean="0">
                <a:latin typeface="+mn-ea"/>
              </a:rPr>
              <a:t>으로 설정할 것이다</a:t>
            </a:r>
            <a:r>
              <a:rPr lang="en-US" altLang="ko-KR" dirty="0" smtClean="0">
                <a:latin typeface="+mn-ea"/>
              </a:rPr>
              <a:t>.</a:t>
            </a:r>
            <a:endParaRPr lang="ko-KR" altLang="en-US" dirty="0">
              <a:latin typeface="+mn-ea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195736" y="378904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8165491" y="45204"/>
            <a:ext cx="9236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>
                <a:latin typeface="a가을소풍B" pitchFamily="18" charset="-127"/>
                <a:ea typeface="a가을소풍B" pitchFamily="18" charset="-127"/>
              </a:rPr>
              <a:t>소프트웨어 설계</a:t>
            </a:r>
          </a:p>
        </p:txBody>
      </p:sp>
      <p:graphicFrame>
        <p:nvGraphicFramePr>
          <p:cNvPr id="21" name="차트 20"/>
          <p:cNvGraphicFramePr/>
          <p:nvPr>
            <p:extLst>
              <p:ext uri="{D42A27DB-BD31-4B8C-83A1-F6EECF244321}">
                <p14:modId xmlns:p14="http://schemas.microsoft.com/office/powerpoint/2010/main" val="888975754"/>
              </p:ext>
            </p:extLst>
          </p:nvPr>
        </p:nvGraphicFramePr>
        <p:xfrm>
          <a:off x="2339752" y="1424882"/>
          <a:ext cx="60960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142844" y="2285992"/>
            <a:ext cx="2448272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latin typeface="a가을소풍B" pitchFamily="18" charset="-127"/>
                <a:ea typeface="a가을소풍B" pitchFamily="18" charset="-127"/>
              </a:rPr>
              <a:t>1. </a:t>
            </a:r>
            <a:r>
              <a:rPr lang="ko-KR" altLang="en-US" sz="1000" dirty="0" smtClean="0">
                <a:latin typeface="a가을소풍B" pitchFamily="18" charset="-127"/>
                <a:ea typeface="a가을소풍B" pitchFamily="18" charset="-127"/>
              </a:rPr>
              <a:t>요구추출</a:t>
            </a:r>
            <a:endParaRPr lang="en-US" altLang="ko-KR" sz="1000" dirty="0" smtClean="0"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1-1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시장조사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1-2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설문조사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1-3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제한요소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1-4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벤치마킹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1-5 </a:t>
            </a:r>
            <a:r>
              <a:rPr lang="ko-KR" altLang="en-US" sz="1000" dirty="0" err="1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멘토자문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latin typeface="a가을소풍B" pitchFamily="18" charset="-127"/>
                <a:ea typeface="a가을소풍B" pitchFamily="18" charset="-127"/>
              </a:rPr>
              <a:t>  1-6 SWOT</a:t>
            </a:r>
          </a:p>
          <a:p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2.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기능적 분석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2-1 DFD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구조도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2-2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소단위 명세서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2-3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데이터베이스관계도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624197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KimSH\Desktop\시그니쳐(좌우조합형)_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2119" y="6378633"/>
            <a:ext cx="2076385" cy="434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F103D-9715-4C9B-AD17-22F01DA7B217}" type="slidenum">
              <a:rPr lang="ko-KR" altLang="en-US" smtClean="0"/>
              <a:pPr/>
              <a:t>24</a:t>
            </a:fld>
            <a:endParaRPr lang="ko-KR" altLang="en-US"/>
          </a:p>
        </p:txBody>
      </p:sp>
      <p:sp>
        <p:nvSpPr>
          <p:cNvPr id="13" name="오각형 12"/>
          <p:cNvSpPr/>
          <p:nvPr/>
        </p:nvSpPr>
        <p:spPr>
          <a:xfrm>
            <a:off x="173452" y="1979254"/>
            <a:ext cx="1424864" cy="280195"/>
          </a:xfrm>
          <a:prstGeom prst="homePlat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127674" y="1428736"/>
            <a:ext cx="13724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C</a:t>
            </a:r>
            <a:r>
              <a:rPr lang="en-US" altLang="ko-KR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ontents</a:t>
            </a:r>
            <a:endParaRPr lang="ko-KR" altLang="en-US" sz="1100" dirty="0">
              <a:solidFill>
                <a:schemeClr val="tx2">
                  <a:lumMod val="60000"/>
                  <a:lumOff val="4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40299" y="1979254"/>
            <a:ext cx="7938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가을소풍B" pitchFamily="18" charset="-127"/>
                <a:ea typeface="a가을소풍B" pitchFamily="18" charset="-127"/>
              </a:rPr>
              <a:t>개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가을소풍B" pitchFamily="18" charset="-127"/>
                <a:ea typeface="a가을소풍B" pitchFamily="18" charset="-127"/>
              </a:rPr>
              <a:t>　　요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979712" y="648000"/>
            <a:ext cx="38781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가을소풍B" pitchFamily="18" charset="-127"/>
                <a:ea typeface="a가을소풍B" pitchFamily="18" charset="-127"/>
              </a:rPr>
              <a:t>1-2. </a:t>
            </a:r>
            <a:r>
              <a:rPr lang="ko-KR" alt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가을소풍B" pitchFamily="18" charset="-127"/>
                <a:ea typeface="a가을소풍B" pitchFamily="18" charset="-127"/>
              </a:rPr>
              <a:t>설문조사</a:t>
            </a:r>
            <a:endParaRPr lang="ko-KR" alt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가을소풍B" pitchFamily="18" charset="-127"/>
              <a:ea typeface="a가을소풍B" pitchFamily="18" charset="-127"/>
            </a:endParaRPr>
          </a:p>
        </p:txBody>
      </p:sp>
      <p:cxnSp>
        <p:nvCxnSpPr>
          <p:cNvPr id="16" name="직선 연결선 15"/>
          <p:cNvCxnSpPr/>
          <p:nvPr/>
        </p:nvCxnSpPr>
        <p:spPr>
          <a:xfrm rot="16200000" flipV="1">
            <a:off x="-1751818" y="3342493"/>
            <a:ext cx="7010400" cy="20613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190248" y="5661248"/>
            <a:ext cx="4334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+mn-ea"/>
              </a:rPr>
              <a:t>주요 대상을 </a:t>
            </a:r>
            <a:r>
              <a:rPr lang="ko-KR" altLang="en-US" dirty="0" smtClean="0">
                <a:solidFill>
                  <a:srgbClr val="FF0000"/>
                </a:solidFill>
                <a:latin typeface="+mn-ea"/>
              </a:rPr>
              <a:t>여성</a:t>
            </a:r>
            <a:r>
              <a:rPr lang="ko-KR" altLang="en-US" dirty="0" smtClean="0">
                <a:latin typeface="+mn-ea"/>
              </a:rPr>
              <a:t>으로 잡을 것이다</a:t>
            </a:r>
            <a:r>
              <a:rPr lang="en-US" altLang="ko-KR" dirty="0" smtClean="0">
                <a:latin typeface="+mn-ea"/>
              </a:rPr>
              <a:t>.</a:t>
            </a:r>
            <a:endParaRPr lang="ko-KR" altLang="en-US" dirty="0"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165491" y="45204"/>
            <a:ext cx="9236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>
                <a:latin typeface="a가을소풍B" pitchFamily="18" charset="-127"/>
                <a:ea typeface="a가을소풍B" pitchFamily="18" charset="-127"/>
              </a:rPr>
              <a:t>소프트웨어 설계</a:t>
            </a:r>
          </a:p>
        </p:txBody>
      </p:sp>
      <p:graphicFrame>
        <p:nvGraphicFramePr>
          <p:cNvPr id="31" name="차트 30"/>
          <p:cNvGraphicFramePr/>
          <p:nvPr>
            <p:extLst>
              <p:ext uri="{D42A27DB-BD31-4B8C-83A1-F6EECF244321}">
                <p14:modId xmlns:p14="http://schemas.microsoft.com/office/powerpoint/2010/main" val="3375388768"/>
              </p:ext>
            </p:extLst>
          </p:nvPr>
        </p:nvGraphicFramePr>
        <p:xfrm>
          <a:off x="2339752" y="1424882"/>
          <a:ext cx="60960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142844" y="2285992"/>
            <a:ext cx="2448272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latin typeface="a가을소풍B" pitchFamily="18" charset="-127"/>
                <a:ea typeface="a가을소풍B" pitchFamily="18" charset="-127"/>
              </a:rPr>
              <a:t>1. </a:t>
            </a:r>
            <a:r>
              <a:rPr lang="ko-KR" altLang="en-US" sz="1000" dirty="0" smtClean="0">
                <a:latin typeface="a가을소풍B" pitchFamily="18" charset="-127"/>
                <a:ea typeface="a가을소풍B" pitchFamily="18" charset="-127"/>
              </a:rPr>
              <a:t>요구추출</a:t>
            </a:r>
            <a:endParaRPr lang="en-US" altLang="ko-KR" sz="1000" dirty="0" smtClean="0"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1-1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시장조사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1-2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설문조사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1-3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제한요소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1-4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벤치마킹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1-5 </a:t>
            </a:r>
            <a:r>
              <a:rPr lang="ko-KR" altLang="en-US" sz="1000" dirty="0" err="1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멘토자문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latin typeface="a가을소풍B" pitchFamily="18" charset="-127"/>
                <a:ea typeface="a가을소풍B" pitchFamily="18" charset="-127"/>
              </a:rPr>
              <a:t>  1-6 SWOT</a:t>
            </a:r>
          </a:p>
          <a:p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2.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기능적 분석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2-1 DFD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구조도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2-2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소단위 명세서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2-3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데이터베이스관계도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4167819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KimSH\Desktop\시그니쳐(좌우조합형)_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2119" y="6378633"/>
            <a:ext cx="2076385" cy="434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F103D-9715-4C9B-AD17-22F01DA7B217}" type="slidenum">
              <a:rPr lang="ko-KR" altLang="en-US" smtClean="0"/>
              <a:pPr/>
              <a:t>25</a:t>
            </a:fld>
            <a:endParaRPr lang="ko-KR" altLang="en-US"/>
          </a:p>
        </p:txBody>
      </p:sp>
      <p:sp>
        <p:nvSpPr>
          <p:cNvPr id="13" name="오각형 12"/>
          <p:cNvSpPr/>
          <p:nvPr/>
        </p:nvSpPr>
        <p:spPr>
          <a:xfrm>
            <a:off x="173452" y="1979254"/>
            <a:ext cx="1424864" cy="280195"/>
          </a:xfrm>
          <a:prstGeom prst="homePlat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127674" y="1428736"/>
            <a:ext cx="13724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C</a:t>
            </a:r>
            <a:r>
              <a:rPr lang="en-US" altLang="ko-KR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ontents</a:t>
            </a:r>
            <a:endParaRPr lang="ko-KR" altLang="en-US" sz="1100" dirty="0">
              <a:solidFill>
                <a:schemeClr val="tx2">
                  <a:lumMod val="60000"/>
                  <a:lumOff val="4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40299" y="1979254"/>
            <a:ext cx="7938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가을소풍B" pitchFamily="18" charset="-127"/>
                <a:ea typeface="a가을소풍B" pitchFamily="18" charset="-127"/>
              </a:rPr>
              <a:t>개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가을소풍B" pitchFamily="18" charset="-127"/>
                <a:ea typeface="a가을소풍B" pitchFamily="18" charset="-127"/>
              </a:rPr>
              <a:t>　　요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979712" y="648000"/>
            <a:ext cx="38781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가을소풍B" pitchFamily="18" charset="-127"/>
                <a:ea typeface="a가을소풍B" pitchFamily="18" charset="-127"/>
              </a:rPr>
              <a:t>1-2. </a:t>
            </a:r>
            <a:r>
              <a:rPr lang="ko-KR" alt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가을소풍B" pitchFamily="18" charset="-127"/>
                <a:ea typeface="a가을소풍B" pitchFamily="18" charset="-127"/>
              </a:rPr>
              <a:t>설문조사</a:t>
            </a:r>
            <a:endParaRPr lang="ko-KR" alt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가을소풍B" pitchFamily="18" charset="-127"/>
              <a:ea typeface="a가을소풍B" pitchFamily="18" charset="-127"/>
            </a:endParaRPr>
          </a:p>
        </p:txBody>
      </p:sp>
      <p:cxnSp>
        <p:nvCxnSpPr>
          <p:cNvPr id="16" name="직선 연결선 15"/>
          <p:cNvCxnSpPr/>
          <p:nvPr/>
        </p:nvCxnSpPr>
        <p:spPr>
          <a:xfrm rot="16200000" flipV="1">
            <a:off x="-1751818" y="3342493"/>
            <a:ext cx="7010400" cy="20613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352797" y="5661248"/>
            <a:ext cx="64459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  <a:latin typeface="+mn-ea"/>
              </a:rPr>
              <a:t>날씨</a:t>
            </a:r>
            <a:r>
              <a:rPr lang="en-US" altLang="ko-KR" dirty="0" smtClean="0">
                <a:solidFill>
                  <a:srgbClr val="FF0000"/>
                </a:solidFill>
                <a:latin typeface="+mn-ea"/>
              </a:rPr>
              <a:t>,</a:t>
            </a:r>
            <a:r>
              <a:rPr lang="ko-KR" altLang="en-US" dirty="0" smtClean="0">
                <a:solidFill>
                  <a:srgbClr val="FF0000"/>
                </a:solidFill>
                <a:latin typeface="+mn-ea"/>
              </a:rPr>
              <a:t>일정관리</a:t>
            </a:r>
            <a:r>
              <a:rPr lang="en-US" altLang="ko-KR" dirty="0" smtClean="0">
                <a:solidFill>
                  <a:srgbClr val="FF0000"/>
                </a:solidFill>
                <a:latin typeface="+mn-ea"/>
              </a:rPr>
              <a:t>=</a:t>
            </a:r>
            <a:r>
              <a:rPr lang="ko-KR" altLang="en-US" dirty="0" smtClean="0">
                <a:solidFill>
                  <a:srgbClr val="FF0000"/>
                </a:solidFill>
                <a:latin typeface="+mn-ea"/>
              </a:rPr>
              <a:t>알림</a:t>
            </a:r>
            <a:r>
              <a:rPr lang="en-US" altLang="ko-KR" dirty="0" smtClean="0">
                <a:solidFill>
                  <a:srgbClr val="FF0000"/>
                </a:solidFill>
                <a:latin typeface="+mn-ea"/>
              </a:rPr>
              <a:t>,</a:t>
            </a:r>
            <a:r>
              <a:rPr lang="ko-KR" altLang="en-US" dirty="0" smtClean="0">
                <a:solidFill>
                  <a:srgbClr val="FF0000"/>
                </a:solidFill>
                <a:latin typeface="+mn-ea"/>
              </a:rPr>
              <a:t>달력</a:t>
            </a:r>
            <a:r>
              <a:rPr lang="en-US" altLang="ko-KR" dirty="0" smtClean="0">
                <a:solidFill>
                  <a:srgbClr val="FF0000"/>
                </a:solidFill>
                <a:latin typeface="+mn-ea"/>
              </a:rPr>
              <a:t>,</a:t>
            </a:r>
            <a:r>
              <a:rPr lang="ko-KR" altLang="en-US" dirty="0" smtClean="0">
                <a:solidFill>
                  <a:srgbClr val="FF0000"/>
                </a:solidFill>
                <a:latin typeface="+mn-ea"/>
              </a:rPr>
              <a:t>가계부</a:t>
            </a:r>
            <a:r>
              <a:rPr lang="ko-KR" altLang="en-US" dirty="0" smtClean="0">
                <a:latin typeface="+mn-ea"/>
              </a:rPr>
              <a:t> 순으로 주 사용처가 나왔다</a:t>
            </a:r>
            <a:r>
              <a:rPr lang="en-US" altLang="ko-KR" dirty="0" smtClean="0">
                <a:latin typeface="+mn-ea"/>
              </a:rPr>
              <a:t>.</a:t>
            </a:r>
            <a:endParaRPr lang="ko-KR" altLang="en-US" dirty="0">
              <a:latin typeface="+mn-ea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195736" y="378904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8165491" y="45204"/>
            <a:ext cx="9236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>
                <a:latin typeface="a가을소풍B" pitchFamily="18" charset="-127"/>
                <a:ea typeface="a가을소풍B" pitchFamily="18" charset="-127"/>
              </a:rPr>
              <a:t>소프트웨어 설계</a:t>
            </a:r>
          </a:p>
        </p:txBody>
      </p:sp>
      <p:graphicFrame>
        <p:nvGraphicFramePr>
          <p:cNvPr id="21" name="차트 20"/>
          <p:cNvGraphicFramePr/>
          <p:nvPr>
            <p:extLst>
              <p:ext uri="{D42A27DB-BD31-4B8C-83A1-F6EECF244321}">
                <p14:modId xmlns:p14="http://schemas.microsoft.com/office/powerpoint/2010/main" val="889882073"/>
              </p:ext>
            </p:extLst>
          </p:nvPr>
        </p:nvGraphicFramePr>
        <p:xfrm>
          <a:off x="2339752" y="1424882"/>
          <a:ext cx="60960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4360467" y="4360241"/>
            <a:ext cx="11801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solidFill>
                  <a:schemeClr val="bg1"/>
                </a:solidFill>
              </a:rPr>
              <a:t>20</a:t>
            </a:r>
            <a:r>
              <a:rPr lang="en-US" altLang="ko-KR" sz="1600" dirty="0" smtClean="0">
                <a:solidFill>
                  <a:schemeClr val="bg1"/>
                </a:solidFill>
              </a:rPr>
              <a:t> % </a:t>
            </a:r>
            <a:r>
              <a:rPr lang="en-US" altLang="ko-KR" sz="1600" b="1" dirty="0" smtClean="0">
                <a:solidFill>
                  <a:schemeClr val="bg1"/>
                </a:solidFill>
              </a:rPr>
              <a:t>10</a:t>
            </a:r>
            <a:r>
              <a:rPr lang="ko-KR" altLang="en-US" sz="1600" dirty="0" smtClean="0">
                <a:solidFill>
                  <a:schemeClr val="bg1"/>
                </a:solidFill>
              </a:rPr>
              <a:t>명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635837" y="3619763"/>
            <a:ext cx="11801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solidFill>
                  <a:schemeClr val="bg1"/>
                </a:solidFill>
              </a:rPr>
              <a:t>20</a:t>
            </a:r>
            <a:r>
              <a:rPr lang="en-US" altLang="ko-KR" sz="1600" dirty="0" smtClean="0">
                <a:solidFill>
                  <a:schemeClr val="bg1"/>
                </a:solidFill>
              </a:rPr>
              <a:t> % </a:t>
            </a:r>
            <a:r>
              <a:rPr lang="en-US" altLang="ko-KR" sz="1600" b="1" dirty="0" smtClean="0">
                <a:solidFill>
                  <a:schemeClr val="bg1"/>
                </a:solidFill>
              </a:rPr>
              <a:t>10</a:t>
            </a:r>
            <a:r>
              <a:rPr lang="ko-KR" altLang="en-US" sz="1600" dirty="0" smtClean="0">
                <a:solidFill>
                  <a:schemeClr val="bg1"/>
                </a:solidFill>
              </a:rPr>
              <a:t>명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 rot="21013715">
            <a:off x="4615130" y="2240228"/>
            <a:ext cx="423449" cy="1394465"/>
          </a:xfrm>
          <a:prstGeom prst="rect">
            <a:avLst/>
          </a:prstGeom>
          <a:noFill/>
        </p:spPr>
        <p:txBody>
          <a:bodyPr vert="wordArtVertRtl" wrap="square" rtlCol="0">
            <a:spAutoFit/>
          </a:bodyPr>
          <a:lstStyle/>
          <a:p>
            <a:r>
              <a:rPr lang="en-US" altLang="ko-KR" sz="1200" b="1" dirty="0" smtClean="0">
                <a:solidFill>
                  <a:schemeClr val="bg1"/>
                </a:solidFill>
              </a:rPr>
              <a:t>5</a:t>
            </a:r>
            <a:r>
              <a:rPr lang="en-US" altLang="ko-KR" sz="1200" dirty="0" smtClean="0">
                <a:solidFill>
                  <a:schemeClr val="bg1"/>
                </a:solidFill>
              </a:rPr>
              <a:t>%</a:t>
            </a:r>
            <a:r>
              <a:rPr lang="en-US" altLang="ko-KR" sz="1200" b="1" dirty="0" smtClean="0">
                <a:solidFill>
                  <a:schemeClr val="bg1"/>
                </a:solidFill>
              </a:rPr>
              <a:t>3</a:t>
            </a:r>
            <a:r>
              <a:rPr lang="ko-KR" altLang="en-US" sz="1200" dirty="0" smtClean="0">
                <a:solidFill>
                  <a:schemeClr val="bg1"/>
                </a:solidFill>
              </a:rPr>
              <a:t>명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42844" y="2285992"/>
            <a:ext cx="2448272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latin typeface="a가을소풍B" pitchFamily="18" charset="-127"/>
                <a:ea typeface="a가을소풍B" pitchFamily="18" charset="-127"/>
              </a:rPr>
              <a:t>1. </a:t>
            </a:r>
            <a:r>
              <a:rPr lang="ko-KR" altLang="en-US" sz="1000" dirty="0" smtClean="0">
                <a:latin typeface="a가을소풍B" pitchFamily="18" charset="-127"/>
                <a:ea typeface="a가을소풍B" pitchFamily="18" charset="-127"/>
              </a:rPr>
              <a:t>요구추출</a:t>
            </a:r>
            <a:endParaRPr lang="en-US" altLang="ko-KR" sz="1000" dirty="0" smtClean="0"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1-1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시장조사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1-2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설문조사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1-3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제한요소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1-4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벤치마킹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1-5 </a:t>
            </a:r>
            <a:r>
              <a:rPr lang="ko-KR" altLang="en-US" sz="1000" dirty="0" err="1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멘토자문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latin typeface="a가을소풍B" pitchFamily="18" charset="-127"/>
                <a:ea typeface="a가을소풍B" pitchFamily="18" charset="-127"/>
              </a:rPr>
              <a:t>  1-6 SWOT</a:t>
            </a:r>
          </a:p>
          <a:p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2.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기능적 분석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2-1 DFD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구조도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2-2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소단위 명세서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2-3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데이터베이스관계도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3504315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KimSH\Desktop\시그니쳐(좌우조합형)_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2119" y="6378633"/>
            <a:ext cx="2076385" cy="434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F103D-9715-4C9B-AD17-22F01DA7B217}" type="slidenum">
              <a:rPr lang="ko-KR" altLang="en-US" smtClean="0"/>
              <a:pPr/>
              <a:t>26</a:t>
            </a:fld>
            <a:endParaRPr lang="ko-KR" altLang="en-US"/>
          </a:p>
        </p:txBody>
      </p:sp>
      <p:sp>
        <p:nvSpPr>
          <p:cNvPr id="13" name="오각형 12"/>
          <p:cNvSpPr/>
          <p:nvPr/>
        </p:nvSpPr>
        <p:spPr>
          <a:xfrm>
            <a:off x="173452" y="1979254"/>
            <a:ext cx="1424864" cy="280195"/>
          </a:xfrm>
          <a:prstGeom prst="homePlat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127674" y="1428736"/>
            <a:ext cx="13724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C</a:t>
            </a:r>
            <a:r>
              <a:rPr lang="en-US" altLang="ko-KR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ontents</a:t>
            </a:r>
            <a:endParaRPr lang="ko-KR" altLang="en-US" sz="1100" dirty="0">
              <a:solidFill>
                <a:schemeClr val="tx2">
                  <a:lumMod val="60000"/>
                  <a:lumOff val="4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40299" y="1979254"/>
            <a:ext cx="7938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가을소풍B" pitchFamily="18" charset="-127"/>
                <a:ea typeface="a가을소풍B" pitchFamily="18" charset="-127"/>
              </a:rPr>
              <a:t>개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가을소풍B" pitchFamily="18" charset="-127"/>
                <a:ea typeface="a가을소풍B" pitchFamily="18" charset="-127"/>
              </a:rPr>
              <a:t>　　요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979712" y="648000"/>
            <a:ext cx="38781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가을소풍B" pitchFamily="18" charset="-127"/>
                <a:ea typeface="a가을소풍B" pitchFamily="18" charset="-127"/>
              </a:rPr>
              <a:t>1-2. </a:t>
            </a:r>
            <a:r>
              <a:rPr lang="ko-KR" alt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가을소풍B" pitchFamily="18" charset="-127"/>
                <a:ea typeface="a가을소풍B" pitchFamily="18" charset="-127"/>
              </a:rPr>
              <a:t>설문조사</a:t>
            </a:r>
            <a:endParaRPr lang="ko-KR" alt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가을소풍B" pitchFamily="18" charset="-127"/>
              <a:ea typeface="a가을소풍B" pitchFamily="18" charset="-127"/>
            </a:endParaRPr>
          </a:p>
        </p:txBody>
      </p:sp>
      <p:cxnSp>
        <p:nvCxnSpPr>
          <p:cNvPr id="16" name="직선 연결선 15"/>
          <p:cNvCxnSpPr/>
          <p:nvPr/>
        </p:nvCxnSpPr>
        <p:spPr>
          <a:xfrm rot="16200000" flipV="1">
            <a:off x="-1751818" y="3342493"/>
            <a:ext cx="7010400" cy="20613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228730" y="5661248"/>
            <a:ext cx="62632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  <a:latin typeface="+mn-ea"/>
              </a:rPr>
              <a:t>나만이 필요한 기능들을</a:t>
            </a:r>
            <a:r>
              <a:rPr lang="en-US" altLang="ko-KR" dirty="0">
                <a:solidFill>
                  <a:srgbClr val="FF0000"/>
                </a:solidFill>
                <a:latin typeface="+mn-ea"/>
              </a:rPr>
              <a:t> </a:t>
            </a:r>
            <a:r>
              <a:rPr lang="ko-KR" altLang="en-US" dirty="0" smtClean="0">
                <a:solidFill>
                  <a:srgbClr val="FF0000"/>
                </a:solidFill>
                <a:latin typeface="+mn-ea"/>
              </a:rPr>
              <a:t>한눈에 모아둔 어플이 없다</a:t>
            </a:r>
            <a:r>
              <a:rPr lang="ko-KR" altLang="en-US" dirty="0" smtClean="0">
                <a:latin typeface="+mn-ea"/>
              </a:rPr>
              <a:t>는 점이</a:t>
            </a:r>
            <a:endParaRPr lang="en-US" altLang="ko-KR" dirty="0" smtClean="0">
              <a:latin typeface="+mn-ea"/>
            </a:endParaRPr>
          </a:p>
          <a:p>
            <a:r>
              <a:rPr lang="ko-KR" altLang="en-US" dirty="0" smtClean="0">
                <a:latin typeface="+mn-ea"/>
              </a:rPr>
              <a:t>불편하다는 답변이 가장 높았다</a:t>
            </a:r>
            <a:r>
              <a:rPr lang="en-US" altLang="ko-KR" dirty="0" smtClean="0">
                <a:latin typeface="+mn-ea"/>
              </a:rPr>
              <a:t>.</a:t>
            </a:r>
            <a:endParaRPr lang="ko-KR" altLang="en-US" dirty="0">
              <a:latin typeface="+mn-ea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195736" y="378904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8165491" y="45204"/>
            <a:ext cx="9236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>
                <a:latin typeface="a가을소풍B" pitchFamily="18" charset="-127"/>
                <a:ea typeface="a가을소풍B" pitchFamily="18" charset="-127"/>
              </a:rPr>
              <a:t>소프트웨어 설계</a:t>
            </a:r>
          </a:p>
        </p:txBody>
      </p:sp>
      <p:graphicFrame>
        <p:nvGraphicFramePr>
          <p:cNvPr id="25" name="차트 24"/>
          <p:cNvGraphicFramePr/>
          <p:nvPr>
            <p:extLst>
              <p:ext uri="{D42A27DB-BD31-4B8C-83A1-F6EECF244321}">
                <p14:modId xmlns:p14="http://schemas.microsoft.com/office/powerpoint/2010/main" val="3325505536"/>
              </p:ext>
            </p:extLst>
          </p:nvPr>
        </p:nvGraphicFramePr>
        <p:xfrm>
          <a:off x="2350735" y="1428736"/>
          <a:ext cx="60960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8" name="TextBox 1"/>
          <p:cNvSpPr txBox="1"/>
          <p:nvPr/>
        </p:nvSpPr>
        <p:spPr>
          <a:xfrm>
            <a:off x="4981184" y="3352799"/>
            <a:ext cx="1290367" cy="360040"/>
          </a:xfrm>
          <a:prstGeom prst="rect">
            <a:avLst/>
          </a:prstGeom>
        </p:spPr>
        <p:txBody>
          <a:bodyPr wrap="squar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b="1" dirty="0" smtClean="0">
                <a:solidFill>
                  <a:schemeClr val="bg1"/>
                </a:solidFill>
              </a:rPr>
              <a:t>40</a:t>
            </a:r>
            <a:r>
              <a:rPr lang="en-US" altLang="ko-KR" sz="1600" dirty="0" smtClean="0">
                <a:solidFill>
                  <a:schemeClr val="bg1"/>
                </a:solidFill>
              </a:rPr>
              <a:t> % </a:t>
            </a:r>
            <a:r>
              <a:rPr lang="en-US" altLang="ko-KR" sz="1600" b="1" dirty="0" smtClean="0">
                <a:solidFill>
                  <a:schemeClr val="bg1"/>
                </a:solidFill>
              </a:rPr>
              <a:t>20</a:t>
            </a:r>
            <a:r>
              <a:rPr lang="ko-KR" altLang="en-US" sz="1600" dirty="0" smtClean="0">
                <a:solidFill>
                  <a:schemeClr val="bg1"/>
                </a:solidFill>
              </a:rPr>
              <a:t>명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30" name="TextBox 1"/>
          <p:cNvSpPr txBox="1"/>
          <p:nvPr/>
        </p:nvSpPr>
        <p:spPr>
          <a:xfrm>
            <a:off x="4028545" y="4158372"/>
            <a:ext cx="1290367" cy="360040"/>
          </a:xfrm>
          <a:prstGeom prst="rect">
            <a:avLst/>
          </a:prstGeom>
        </p:spPr>
        <p:txBody>
          <a:bodyPr wrap="squar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b="1" dirty="0">
                <a:solidFill>
                  <a:schemeClr val="bg1"/>
                </a:solidFill>
              </a:rPr>
              <a:t>3</a:t>
            </a:r>
            <a:r>
              <a:rPr lang="en-US" altLang="ko-KR" sz="1600" b="1" dirty="0" smtClean="0">
                <a:solidFill>
                  <a:schemeClr val="bg1"/>
                </a:solidFill>
              </a:rPr>
              <a:t>0</a:t>
            </a:r>
            <a:r>
              <a:rPr lang="en-US" altLang="ko-KR" sz="1600" dirty="0" smtClean="0">
                <a:solidFill>
                  <a:schemeClr val="bg1"/>
                </a:solidFill>
              </a:rPr>
              <a:t> % </a:t>
            </a:r>
            <a:r>
              <a:rPr lang="en-US" altLang="ko-KR" sz="1600" b="1" dirty="0" smtClean="0">
                <a:solidFill>
                  <a:schemeClr val="bg1"/>
                </a:solidFill>
              </a:rPr>
              <a:t>15</a:t>
            </a:r>
            <a:r>
              <a:rPr lang="ko-KR" altLang="en-US" sz="1600" dirty="0" smtClean="0">
                <a:solidFill>
                  <a:schemeClr val="bg1"/>
                </a:solidFill>
              </a:rPr>
              <a:t>명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31" name="TextBox 1"/>
          <p:cNvSpPr txBox="1"/>
          <p:nvPr/>
        </p:nvSpPr>
        <p:spPr>
          <a:xfrm>
            <a:off x="4301314" y="2411861"/>
            <a:ext cx="1290367" cy="360040"/>
          </a:xfrm>
          <a:prstGeom prst="rect">
            <a:avLst/>
          </a:prstGeom>
        </p:spPr>
        <p:txBody>
          <a:bodyPr wrap="squar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b="1" dirty="0">
                <a:solidFill>
                  <a:schemeClr val="bg1"/>
                </a:solidFill>
              </a:rPr>
              <a:t>1</a:t>
            </a:r>
            <a:r>
              <a:rPr lang="en-US" altLang="ko-KR" sz="1600" b="1" dirty="0" smtClean="0">
                <a:solidFill>
                  <a:schemeClr val="bg1"/>
                </a:solidFill>
              </a:rPr>
              <a:t>0</a:t>
            </a:r>
            <a:r>
              <a:rPr lang="en-US" altLang="ko-KR" sz="1600" dirty="0" smtClean="0">
                <a:solidFill>
                  <a:schemeClr val="bg1"/>
                </a:solidFill>
              </a:rPr>
              <a:t> % </a:t>
            </a:r>
          </a:p>
          <a:p>
            <a:r>
              <a:rPr lang="en-US" altLang="ko-KR" sz="1600" b="1" dirty="0">
                <a:solidFill>
                  <a:schemeClr val="bg1"/>
                </a:solidFill>
              </a:rPr>
              <a:t>5</a:t>
            </a:r>
            <a:r>
              <a:rPr lang="ko-KR" altLang="en-US" sz="1600" dirty="0" smtClean="0">
                <a:solidFill>
                  <a:schemeClr val="bg1"/>
                </a:solidFill>
              </a:rPr>
              <a:t>명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32" name="TextBox 1"/>
          <p:cNvSpPr txBox="1"/>
          <p:nvPr/>
        </p:nvSpPr>
        <p:spPr>
          <a:xfrm>
            <a:off x="3535761" y="3352799"/>
            <a:ext cx="1290367" cy="360040"/>
          </a:xfrm>
          <a:prstGeom prst="rect">
            <a:avLst/>
          </a:prstGeom>
        </p:spPr>
        <p:txBody>
          <a:bodyPr wrap="squar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b="1" dirty="0">
                <a:solidFill>
                  <a:schemeClr val="bg1"/>
                </a:solidFill>
              </a:rPr>
              <a:t>2</a:t>
            </a:r>
            <a:r>
              <a:rPr lang="en-US" altLang="ko-KR" sz="1600" b="1" dirty="0" smtClean="0">
                <a:solidFill>
                  <a:schemeClr val="bg1"/>
                </a:solidFill>
              </a:rPr>
              <a:t>0</a:t>
            </a:r>
            <a:r>
              <a:rPr lang="en-US" altLang="ko-KR" sz="1600" dirty="0" smtClean="0">
                <a:solidFill>
                  <a:schemeClr val="bg1"/>
                </a:solidFill>
              </a:rPr>
              <a:t> % </a:t>
            </a:r>
            <a:r>
              <a:rPr lang="en-US" altLang="ko-KR" sz="1600" b="1" dirty="0">
                <a:solidFill>
                  <a:schemeClr val="bg1"/>
                </a:solidFill>
              </a:rPr>
              <a:t>1</a:t>
            </a:r>
            <a:r>
              <a:rPr lang="en-US" altLang="ko-KR" sz="1600" b="1" dirty="0" smtClean="0">
                <a:solidFill>
                  <a:schemeClr val="bg1"/>
                </a:solidFill>
              </a:rPr>
              <a:t>0</a:t>
            </a:r>
            <a:r>
              <a:rPr lang="ko-KR" altLang="en-US" sz="1600" dirty="0" smtClean="0">
                <a:solidFill>
                  <a:schemeClr val="bg1"/>
                </a:solidFill>
              </a:rPr>
              <a:t>명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42844" y="2285992"/>
            <a:ext cx="2448272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latin typeface="a가을소풍B" pitchFamily="18" charset="-127"/>
                <a:ea typeface="a가을소풍B" pitchFamily="18" charset="-127"/>
              </a:rPr>
              <a:t>1. </a:t>
            </a:r>
            <a:r>
              <a:rPr lang="ko-KR" altLang="en-US" sz="1000" dirty="0" smtClean="0">
                <a:latin typeface="a가을소풍B" pitchFamily="18" charset="-127"/>
                <a:ea typeface="a가을소풍B" pitchFamily="18" charset="-127"/>
              </a:rPr>
              <a:t>요구추출</a:t>
            </a:r>
            <a:endParaRPr lang="en-US" altLang="ko-KR" sz="1000" dirty="0" smtClean="0"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1-1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시장조사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1-2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설문조사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1-3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제한요소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1-4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벤치마킹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1-5 </a:t>
            </a:r>
            <a:r>
              <a:rPr lang="ko-KR" altLang="en-US" sz="1000" dirty="0" err="1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멘토자문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latin typeface="a가을소풍B" pitchFamily="18" charset="-127"/>
                <a:ea typeface="a가을소풍B" pitchFamily="18" charset="-127"/>
              </a:rPr>
              <a:t>  1-6 SWOT</a:t>
            </a:r>
          </a:p>
          <a:p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2.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기능적 분석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2-1 DFD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구조도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2-2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소단위 명세서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2-3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데이터베이스관계도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992455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KimSH\Desktop\시그니쳐(좌우조합형)_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2119" y="6378633"/>
            <a:ext cx="2076385" cy="434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오각형 12"/>
          <p:cNvSpPr/>
          <p:nvPr/>
        </p:nvSpPr>
        <p:spPr>
          <a:xfrm>
            <a:off x="173452" y="1979254"/>
            <a:ext cx="1424864" cy="280195"/>
          </a:xfrm>
          <a:prstGeom prst="homePlat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127674" y="1428736"/>
            <a:ext cx="13724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C</a:t>
            </a:r>
            <a:r>
              <a:rPr lang="en-US" altLang="ko-KR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ontents</a:t>
            </a:r>
            <a:endParaRPr lang="ko-KR" altLang="en-US" sz="1100" dirty="0">
              <a:solidFill>
                <a:schemeClr val="tx2">
                  <a:lumMod val="60000"/>
                  <a:lumOff val="4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40299" y="1979254"/>
            <a:ext cx="7938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가을소풍B" pitchFamily="18" charset="-127"/>
                <a:ea typeface="a가을소풍B" pitchFamily="18" charset="-127"/>
              </a:rPr>
              <a:t>개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가을소풍B" pitchFamily="18" charset="-127"/>
                <a:ea typeface="a가을소풍B" pitchFamily="18" charset="-127"/>
              </a:rPr>
              <a:t>　　요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979712" y="648000"/>
            <a:ext cx="38781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가을소풍B" pitchFamily="18" charset="-127"/>
                <a:ea typeface="a가을소풍B" pitchFamily="18" charset="-127"/>
              </a:rPr>
              <a:t>1-2. </a:t>
            </a:r>
            <a:r>
              <a:rPr lang="ko-KR" alt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가을소풍B" pitchFamily="18" charset="-127"/>
                <a:ea typeface="a가을소풍B" pitchFamily="18" charset="-127"/>
              </a:rPr>
              <a:t>설문조사</a:t>
            </a:r>
            <a:endParaRPr lang="ko-KR" alt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가을소풍B" pitchFamily="18" charset="-127"/>
              <a:ea typeface="a가을소풍B" pitchFamily="18" charset="-127"/>
            </a:endParaRPr>
          </a:p>
        </p:txBody>
      </p:sp>
      <p:cxnSp>
        <p:nvCxnSpPr>
          <p:cNvPr id="16" name="직선 연결선 15"/>
          <p:cNvCxnSpPr/>
          <p:nvPr/>
        </p:nvCxnSpPr>
        <p:spPr>
          <a:xfrm rot="16200000" flipV="1">
            <a:off x="-1751818" y="3342493"/>
            <a:ext cx="7010400" cy="20613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483768" y="5661248"/>
            <a:ext cx="540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+mn-ea"/>
              </a:rPr>
              <a:t>대다수가 사용여부에 </a:t>
            </a:r>
            <a:r>
              <a:rPr lang="ko-KR" altLang="en-US" dirty="0" smtClean="0">
                <a:solidFill>
                  <a:srgbClr val="FF0000"/>
                </a:solidFill>
                <a:latin typeface="+mn-ea"/>
              </a:rPr>
              <a:t>긍정적인 답변</a:t>
            </a:r>
            <a:r>
              <a:rPr lang="ko-KR" altLang="en-US" dirty="0" smtClean="0">
                <a:latin typeface="+mn-ea"/>
              </a:rPr>
              <a:t>이 나왔다</a:t>
            </a:r>
            <a:r>
              <a:rPr lang="en-US" altLang="ko-KR" dirty="0" smtClean="0">
                <a:latin typeface="+mn-ea"/>
              </a:rPr>
              <a:t>.</a:t>
            </a:r>
            <a:endParaRPr lang="ko-KR" altLang="en-US" dirty="0">
              <a:latin typeface="+mn-ea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165491" y="45204"/>
            <a:ext cx="9236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>
                <a:latin typeface="a가을소풍B" pitchFamily="18" charset="-127"/>
                <a:ea typeface="a가을소풍B" pitchFamily="18" charset="-127"/>
              </a:rPr>
              <a:t>소프트웨어 설계</a:t>
            </a:r>
          </a:p>
        </p:txBody>
      </p:sp>
      <p:graphicFrame>
        <p:nvGraphicFramePr>
          <p:cNvPr id="31" name="차트 30"/>
          <p:cNvGraphicFramePr/>
          <p:nvPr>
            <p:extLst>
              <p:ext uri="{D42A27DB-BD31-4B8C-83A1-F6EECF244321}">
                <p14:modId xmlns:p14="http://schemas.microsoft.com/office/powerpoint/2010/main" val="3513222726"/>
              </p:ext>
            </p:extLst>
          </p:nvPr>
        </p:nvGraphicFramePr>
        <p:xfrm>
          <a:off x="2339752" y="1424882"/>
          <a:ext cx="60960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5153841" y="6453336"/>
            <a:ext cx="29687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solidFill>
                  <a:schemeClr val="bg1">
                    <a:lumMod val="50000"/>
                  </a:schemeClr>
                </a:solidFill>
              </a:rPr>
              <a:t>27</a:t>
            </a:r>
            <a:endParaRPr lang="ko-KR" alt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0" name="TextBox 1"/>
          <p:cNvSpPr txBox="1"/>
          <p:nvPr/>
        </p:nvSpPr>
        <p:spPr>
          <a:xfrm>
            <a:off x="4969477" y="3501343"/>
            <a:ext cx="1290367" cy="360040"/>
          </a:xfrm>
          <a:prstGeom prst="rect">
            <a:avLst/>
          </a:prstGeom>
        </p:spPr>
        <p:txBody>
          <a:bodyPr wrap="squar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b="1" dirty="0" smtClean="0">
                <a:solidFill>
                  <a:schemeClr val="bg1"/>
                </a:solidFill>
              </a:rPr>
              <a:t>60</a:t>
            </a:r>
            <a:r>
              <a:rPr lang="en-US" altLang="ko-KR" sz="1600" dirty="0" smtClean="0">
                <a:solidFill>
                  <a:schemeClr val="bg1"/>
                </a:solidFill>
              </a:rPr>
              <a:t> % </a:t>
            </a:r>
            <a:r>
              <a:rPr lang="en-US" altLang="ko-KR" sz="1600" b="1" dirty="0" smtClean="0">
                <a:solidFill>
                  <a:schemeClr val="bg1"/>
                </a:solidFill>
              </a:rPr>
              <a:t>30</a:t>
            </a:r>
            <a:r>
              <a:rPr lang="ko-KR" altLang="en-US" sz="1600" dirty="0" smtClean="0">
                <a:solidFill>
                  <a:schemeClr val="bg1"/>
                </a:solidFill>
              </a:rPr>
              <a:t>명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21" name="TextBox 1"/>
          <p:cNvSpPr txBox="1"/>
          <p:nvPr/>
        </p:nvSpPr>
        <p:spPr>
          <a:xfrm>
            <a:off x="3683978" y="3321323"/>
            <a:ext cx="1290367" cy="360040"/>
          </a:xfrm>
          <a:prstGeom prst="rect">
            <a:avLst/>
          </a:prstGeom>
        </p:spPr>
        <p:txBody>
          <a:bodyPr wrap="squar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b="1" dirty="0" smtClean="0">
                <a:solidFill>
                  <a:schemeClr val="bg1"/>
                </a:solidFill>
              </a:rPr>
              <a:t>4</a:t>
            </a:r>
            <a:r>
              <a:rPr lang="en-US" altLang="ko-KR" sz="1600" b="1" dirty="0">
                <a:solidFill>
                  <a:schemeClr val="bg1"/>
                </a:solidFill>
              </a:rPr>
              <a:t>0</a:t>
            </a:r>
            <a:r>
              <a:rPr lang="en-US" altLang="ko-KR" sz="1600" dirty="0" smtClean="0">
                <a:solidFill>
                  <a:schemeClr val="bg1"/>
                </a:solidFill>
              </a:rPr>
              <a:t> % </a:t>
            </a:r>
            <a:r>
              <a:rPr lang="en-US" altLang="ko-KR" sz="1600" b="1" dirty="0" smtClean="0">
                <a:solidFill>
                  <a:schemeClr val="bg1"/>
                </a:solidFill>
              </a:rPr>
              <a:t>20</a:t>
            </a:r>
            <a:r>
              <a:rPr lang="ko-KR" altLang="en-US" sz="1600" dirty="0" smtClean="0">
                <a:solidFill>
                  <a:schemeClr val="bg1"/>
                </a:solidFill>
              </a:rPr>
              <a:t>명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42844" y="2285992"/>
            <a:ext cx="2448272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latin typeface="a가을소풍B" pitchFamily="18" charset="-127"/>
                <a:ea typeface="a가을소풍B" pitchFamily="18" charset="-127"/>
              </a:rPr>
              <a:t>1. </a:t>
            </a:r>
            <a:r>
              <a:rPr lang="ko-KR" altLang="en-US" sz="1000" dirty="0" smtClean="0">
                <a:latin typeface="a가을소풍B" pitchFamily="18" charset="-127"/>
                <a:ea typeface="a가을소풍B" pitchFamily="18" charset="-127"/>
              </a:rPr>
              <a:t>요구추출</a:t>
            </a:r>
            <a:endParaRPr lang="en-US" altLang="ko-KR" sz="1000" dirty="0" smtClean="0"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1-1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시장조사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1-2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설문조사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1-3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제한요소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1-4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벤치마킹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1-5 </a:t>
            </a:r>
            <a:r>
              <a:rPr lang="ko-KR" altLang="en-US" sz="1000" dirty="0" err="1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멘토자문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latin typeface="a가을소풍B" pitchFamily="18" charset="-127"/>
                <a:ea typeface="a가을소풍B" pitchFamily="18" charset="-127"/>
              </a:rPr>
              <a:t>  1-6 SWOT</a:t>
            </a:r>
          </a:p>
          <a:p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2.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기능적 분석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2-1 DFD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구조도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2-2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소단위 명세서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2-3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데이터베이스관계도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117154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KimSH\Desktop\시그니쳐(좌우조합형)_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2119" y="6378633"/>
            <a:ext cx="2076385" cy="434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오각형 12"/>
          <p:cNvSpPr/>
          <p:nvPr/>
        </p:nvSpPr>
        <p:spPr>
          <a:xfrm>
            <a:off x="173452" y="1979254"/>
            <a:ext cx="1424864" cy="280195"/>
          </a:xfrm>
          <a:prstGeom prst="homePlat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127674" y="1428736"/>
            <a:ext cx="13724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C</a:t>
            </a:r>
            <a:r>
              <a:rPr lang="en-US" altLang="ko-KR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ontents</a:t>
            </a:r>
            <a:endParaRPr lang="ko-KR" altLang="en-US" sz="1100" dirty="0">
              <a:solidFill>
                <a:schemeClr val="tx2">
                  <a:lumMod val="60000"/>
                  <a:lumOff val="4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40299" y="1979254"/>
            <a:ext cx="7938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가을소풍B" pitchFamily="18" charset="-127"/>
                <a:ea typeface="a가을소풍B" pitchFamily="18" charset="-127"/>
              </a:rPr>
              <a:t>개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가을소풍B" pitchFamily="18" charset="-127"/>
                <a:ea typeface="a가을소풍B" pitchFamily="18" charset="-127"/>
              </a:rPr>
              <a:t>　　요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979712" y="648000"/>
            <a:ext cx="38781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가을소풍B" pitchFamily="18" charset="-127"/>
                <a:ea typeface="a가을소풍B" pitchFamily="18" charset="-127"/>
              </a:rPr>
              <a:t>1-3. </a:t>
            </a:r>
            <a:r>
              <a:rPr lang="ko-KR" alt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가을소풍B" pitchFamily="18" charset="-127"/>
                <a:ea typeface="a가을소풍B" pitchFamily="18" charset="-127"/>
              </a:rPr>
              <a:t>제한요소</a:t>
            </a:r>
            <a:endParaRPr lang="ko-KR" alt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가을소풍B" pitchFamily="18" charset="-127"/>
              <a:ea typeface="a가을소풍B" pitchFamily="18" charset="-127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 rot="16200000" flipV="1">
            <a:off x="-1751818" y="3342493"/>
            <a:ext cx="7010400" cy="20613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0874138"/>
              </p:ext>
            </p:extLst>
          </p:nvPr>
        </p:nvGraphicFramePr>
        <p:xfrm>
          <a:off x="2105841" y="1678760"/>
          <a:ext cx="6096000" cy="4261132"/>
        </p:xfrm>
        <a:graphic>
          <a:graphicData uri="http://schemas.openxmlformats.org/drawingml/2006/table">
            <a:tbl>
              <a:tblPr firstCol="1" bandRow="1">
                <a:tableStyleId>{7DF18680-E054-41AD-8BC1-D1AEF772440D}</a:tableStyleId>
              </a:tblPr>
              <a:tblGrid>
                <a:gridCol w="1190612"/>
                <a:gridCol w="1309718"/>
                <a:gridCol w="3595670"/>
              </a:tblGrid>
              <a:tr h="447556">
                <a:tc rowSpan="2">
                  <a:txBody>
                    <a:bodyPr/>
                    <a:lstStyle/>
                    <a:p>
                      <a:pPr algn="ctr" latinLnBrk="1"/>
                      <a:endParaRPr lang="en-US" altLang="ko-KR" sz="1600" dirty="0" smtClean="0"/>
                    </a:p>
                    <a:p>
                      <a:pPr algn="ctr" latinLnBrk="1"/>
                      <a:endParaRPr lang="en-US" altLang="ko-KR" sz="1000" dirty="0" smtClean="0"/>
                    </a:p>
                    <a:p>
                      <a:pPr algn="ctr" latinLnBrk="1"/>
                      <a:r>
                        <a:rPr lang="ko-KR" altLang="en-US" sz="1600" dirty="0" smtClean="0"/>
                        <a:t>주체측면</a:t>
                      </a:r>
                      <a:endParaRPr lang="ko-KR" altLang="en-US" sz="1600" b="1" dirty="0">
                        <a:solidFill>
                          <a:schemeClr val="bg1"/>
                        </a:solidFill>
                        <a:latin typeface="+mn-lt"/>
                        <a:ea typeface="a가을소풍B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/>
                        <a:t>경제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+mn-lt"/>
                        <a:ea typeface="a가을소풍B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-</a:t>
                      </a:r>
                      <a:r>
                        <a:rPr lang="ko-KR" altLang="en-US" sz="1200" dirty="0" smtClean="0"/>
                        <a:t>비서를 고용하는 것보다 저렴</a:t>
                      </a:r>
                      <a:endParaRPr lang="en-US" altLang="ko-KR" sz="1200" dirty="0" smtClean="0"/>
                    </a:p>
                    <a:p>
                      <a:pPr latinLnBrk="1"/>
                      <a:endParaRPr lang="en-US" altLang="ko-KR" sz="100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-</a:t>
                      </a:r>
                      <a:r>
                        <a:rPr lang="ko-KR" altLang="en-US" sz="1200" dirty="0" smtClean="0"/>
                        <a:t>자신의 소비 정도를 알려줘 효율적인 소비 </a:t>
                      </a:r>
                      <a:r>
                        <a:rPr lang="ko-KR" altLang="en-US" sz="1200" dirty="0" smtClean="0"/>
                        <a:t>가능</a:t>
                      </a:r>
                      <a:endParaRPr lang="en-US" altLang="ko-KR" sz="120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500" b="0" dirty="0" smtClean="0">
                        <a:solidFill>
                          <a:schemeClr val="tx1"/>
                        </a:solidFill>
                        <a:latin typeface="+mn-lt"/>
                        <a:ea typeface="a가을소풍B" pitchFamily="18" charset="-127"/>
                      </a:endParaRPr>
                    </a:p>
                  </a:txBody>
                  <a:tcPr/>
                </a:tc>
              </a:tr>
              <a:tr h="44755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/>
                        <a:t>사회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+mn-lt"/>
                        <a:ea typeface="a가을소풍B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효율적인 시간관리로 생활 가능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lt"/>
                        <a:ea typeface="a가을소풍B" pitchFamily="18" charset="-127"/>
                      </a:endParaRPr>
                    </a:p>
                  </a:txBody>
                  <a:tcPr/>
                </a:tc>
              </a:tr>
              <a:tr h="447556">
                <a:tc rowSpan="3">
                  <a:txBody>
                    <a:bodyPr/>
                    <a:lstStyle/>
                    <a:p>
                      <a:pPr algn="ctr" latinLnBrk="1"/>
                      <a:endParaRPr lang="en-US" altLang="ko-KR" sz="1600" dirty="0" smtClean="0"/>
                    </a:p>
                    <a:p>
                      <a:pPr algn="ctr" latinLnBrk="1"/>
                      <a:endParaRPr lang="en-US" altLang="ko-KR" sz="1600" dirty="0" smtClean="0"/>
                    </a:p>
                    <a:p>
                      <a:pPr algn="ctr" latinLnBrk="1"/>
                      <a:r>
                        <a:rPr lang="ko-KR" altLang="en-US" sz="1600" dirty="0" smtClean="0"/>
                        <a:t>외부측면</a:t>
                      </a:r>
                      <a:endParaRPr lang="ko-KR" altLang="en-US" sz="1600" b="1" dirty="0">
                        <a:solidFill>
                          <a:schemeClr val="bg1"/>
                        </a:solidFill>
                        <a:latin typeface="+mn-lt"/>
                        <a:ea typeface="a가을소풍B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/>
                        <a:t>윤리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+mn-lt"/>
                        <a:ea typeface="a가을소풍B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날씨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baseline="0" dirty="0" err="1" smtClean="0"/>
                        <a:t>네비게이션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옷차림 등</a:t>
                      </a:r>
                      <a:r>
                        <a:rPr lang="ko-KR" altLang="en-US" sz="1200" dirty="0" smtClean="0"/>
                        <a:t> 꾸준한 </a:t>
                      </a:r>
                      <a:r>
                        <a:rPr lang="ko-KR" altLang="en-US" sz="1200" dirty="0" smtClean="0"/>
                        <a:t>관리 필요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n-lt"/>
                        <a:ea typeface="a가을소풍B" pitchFamily="18" charset="-127"/>
                      </a:endParaRPr>
                    </a:p>
                  </a:txBody>
                  <a:tcPr/>
                </a:tc>
              </a:tr>
              <a:tr h="44755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/>
                        <a:t>미학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+mn-lt"/>
                        <a:ea typeface="a가을소풍B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깔끔한 디자인으로 쉽게 사용 가능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n-lt"/>
                        <a:ea typeface="a가을소풍B" pitchFamily="18" charset="-127"/>
                      </a:endParaRPr>
                    </a:p>
                  </a:txBody>
                  <a:tcPr/>
                </a:tc>
              </a:tr>
              <a:tr h="44755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chemeClr val="bg1"/>
                        </a:solidFill>
                        <a:latin typeface="+mn-lt"/>
                        <a:ea typeface="a가을소풍B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안전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사용자의 정보가 보장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</a:tr>
              <a:tr h="681548">
                <a:tc rowSpan="3">
                  <a:txBody>
                    <a:bodyPr/>
                    <a:lstStyle/>
                    <a:p>
                      <a:pPr algn="ctr" latinLnBrk="1"/>
                      <a:endParaRPr lang="en-US" altLang="ko-KR" sz="1600" dirty="0" smtClean="0"/>
                    </a:p>
                    <a:p>
                      <a:pPr algn="ctr" latinLnBrk="1"/>
                      <a:endParaRPr lang="en-US" altLang="ko-KR" sz="1600" dirty="0" smtClean="0"/>
                    </a:p>
                    <a:p>
                      <a:pPr algn="ctr" latinLnBrk="1"/>
                      <a:endParaRPr lang="en-US" altLang="ko-KR" sz="1000" dirty="0" smtClean="0"/>
                    </a:p>
                    <a:p>
                      <a:pPr algn="ctr" latinLnBrk="1"/>
                      <a:r>
                        <a:rPr lang="ko-KR" altLang="en-US" sz="1400" dirty="0" smtClean="0"/>
                        <a:t>소프트웨어</a:t>
                      </a:r>
                      <a:endParaRPr lang="en-US" altLang="ko-KR" sz="1400" dirty="0" smtClean="0"/>
                    </a:p>
                    <a:p>
                      <a:pPr algn="ctr" latinLnBrk="1"/>
                      <a:r>
                        <a:rPr lang="ko-KR" altLang="en-US" sz="1400" dirty="0" smtClean="0"/>
                        <a:t>측면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+mn-lt"/>
                        <a:ea typeface="a가을소풍B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/>
                        <a:t>생산성</a:t>
                      </a:r>
                      <a:r>
                        <a:rPr lang="en-US" altLang="ko-KR" sz="1400" baseline="0" dirty="0" smtClean="0"/>
                        <a:t> </a:t>
                      </a:r>
                      <a:r>
                        <a:rPr lang="ko-KR" altLang="en-US" sz="1400" dirty="0" smtClean="0"/>
                        <a:t>및</a:t>
                      </a:r>
                      <a:endParaRPr lang="en-US" altLang="ko-KR" sz="1400" dirty="0" smtClean="0"/>
                    </a:p>
                    <a:p>
                      <a:pPr algn="ctr"/>
                      <a:r>
                        <a:rPr lang="ko-KR" altLang="en-US" sz="1400" dirty="0" smtClean="0"/>
                        <a:t>내구성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+mn-lt"/>
                        <a:ea typeface="a가을소풍B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많은 </a:t>
                      </a:r>
                      <a:r>
                        <a:rPr lang="en-US" altLang="ko-KR" sz="1200" dirty="0" smtClean="0"/>
                        <a:t>APP</a:t>
                      </a:r>
                      <a:r>
                        <a:rPr lang="ko-KR" altLang="en-US" sz="1200" dirty="0" smtClean="0"/>
                        <a:t>들을 비교 분석하여</a:t>
                      </a:r>
                      <a:r>
                        <a:rPr lang="ko-KR" altLang="en-US" sz="1200" baseline="0" dirty="0" smtClean="0"/>
                        <a:t> </a:t>
                      </a:r>
                      <a:r>
                        <a:rPr lang="ko-KR" altLang="en-US" sz="1200" dirty="0" smtClean="0"/>
                        <a:t>사용자들에게 맞는 </a:t>
                      </a:r>
                      <a:r>
                        <a:rPr lang="ko-KR" altLang="en-US" sz="1200" dirty="0" err="1" smtClean="0"/>
                        <a:t>컨텐츠</a:t>
                      </a:r>
                      <a:r>
                        <a:rPr lang="ko-KR" altLang="en-US" sz="1200" dirty="0" smtClean="0"/>
                        <a:t> 형성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n-lt"/>
                        <a:ea typeface="a가을소풍B" pitchFamily="18" charset="-127"/>
                      </a:endParaRPr>
                    </a:p>
                  </a:txBody>
                  <a:tcPr/>
                </a:tc>
              </a:tr>
              <a:tr h="55178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/>
                        <a:t>산업표준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+mn-lt"/>
                        <a:ea typeface="a가을소풍B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smtClean="0"/>
                        <a:t>현재 많은</a:t>
                      </a:r>
                      <a:r>
                        <a:rPr lang="ko-KR" altLang="en-US" sz="1200" baseline="0" dirty="0" smtClean="0"/>
                        <a:t> 사람들이 사용하는 </a:t>
                      </a:r>
                      <a:r>
                        <a:rPr lang="ko-KR" altLang="en-US" sz="1200" baseline="0" dirty="0" err="1" smtClean="0"/>
                        <a:t>안드로이드</a:t>
                      </a:r>
                      <a:r>
                        <a:rPr lang="ko-KR" altLang="en-US" sz="1200" baseline="0" dirty="0" smtClean="0"/>
                        <a:t> 플랫폼을 기준으로 개발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n-lt"/>
                        <a:ea typeface="a가을소풍B" pitchFamily="18" charset="-127"/>
                      </a:endParaRPr>
                    </a:p>
                  </a:txBody>
                  <a:tcPr/>
                </a:tc>
              </a:tr>
              <a:tr h="55178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chemeClr val="bg1"/>
                        </a:solidFill>
                        <a:latin typeface="+mn-lt"/>
                        <a:ea typeface="a가을소풍B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환경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안드로이드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뿐만 아니라 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IOS</a:t>
                      </a:r>
                      <a:r>
                        <a:rPr lang="en-US" altLang="ko-KR" sz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운영체제에서도 호환이 가능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8165491" y="45204"/>
            <a:ext cx="9236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>
                <a:latin typeface="a가을소풍B" pitchFamily="18" charset="-127"/>
                <a:ea typeface="a가을소풍B" pitchFamily="18" charset="-127"/>
              </a:rPr>
              <a:t>소프트웨어 설계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42844" y="2285992"/>
            <a:ext cx="2448272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latin typeface="a가을소풍B" pitchFamily="18" charset="-127"/>
                <a:ea typeface="a가을소풍B" pitchFamily="18" charset="-127"/>
              </a:rPr>
              <a:t>1. </a:t>
            </a:r>
            <a:r>
              <a:rPr lang="ko-KR" altLang="en-US" sz="1000" dirty="0" smtClean="0">
                <a:latin typeface="a가을소풍B" pitchFamily="18" charset="-127"/>
                <a:ea typeface="a가을소풍B" pitchFamily="18" charset="-127"/>
              </a:rPr>
              <a:t>요구추출</a:t>
            </a:r>
            <a:endParaRPr lang="en-US" altLang="ko-KR" sz="1000" dirty="0" smtClean="0"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1-1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시장조사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1-2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설문조사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1-3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제한요소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1-4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벤치마킹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1-5 </a:t>
            </a:r>
            <a:r>
              <a:rPr lang="ko-KR" altLang="en-US" sz="1000" dirty="0" err="1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멘토자문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latin typeface="a가을소풍B" pitchFamily="18" charset="-127"/>
                <a:ea typeface="a가을소풍B" pitchFamily="18" charset="-127"/>
              </a:rPr>
              <a:t>  1-6 SWOT</a:t>
            </a:r>
          </a:p>
          <a:p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2.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기능적 분석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2-1 DFD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구조도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2-2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소단위 명세서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2-3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데이터베이스관계도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330223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KimSH\Desktop\시그니쳐(좌우조합형)_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2119" y="6378633"/>
            <a:ext cx="2076385" cy="434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F103D-9715-4C9B-AD17-22F01DA7B217}" type="slidenum">
              <a:rPr lang="ko-KR" altLang="en-US" smtClean="0"/>
              <a:pPr/>
              <a:t>29</a:t>
            </a:fld>
            <a:endParaRPr lang="ko-KR" altLang="en-US" dirty="0"/>
          </a:p>
        </p:txBody>
      </p:sp>
      <p:sp>
        <p:nvSpPr>
          <p:cNvPr id="13" name="오각형 12"/>
          <p:cNvSpPr/>
          <p:nvPr/>
        </p:nvSpPr>
        <p:spPr>
          <a:xfrm>
            <a:off x="173452" y="1979254"/>
            <a:ext cx="1424864" cy="280195"/>
          </a:xfrm>
          <a:prstGeom prst="homePlat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127674" y="1428736"/>
            <a:ext cx="13724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C</a:t>
            </a:r>
            <a:r>
              <a:rPr lang="en-US" altLang="ko-KR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ontents</a:t>
            </a:r>
            <a:endParaRPr lang="ko-KR" altLang="en-US" sz="1100" dirty="0">
              <a:solidFill>
                <a:schemeClr val="tx2">
                  <a:lumMod val="60000"/>
                  <a:lumOff val="4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40299" y="1979254"/>
            <a:ext cx="7938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가을소풍B" pitchFamily="18" charset="-127"/>
                <a:ea typeface="a가을소풍B" pitchFamily="18" charset="-127"/>
              </a:rPr>
              <a:t>개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가을소풍B" pitchFamily="18" charset="-127"/>
                <a:ea typeface="a가을소풍B" pitchFamily="18" charset="-127"/>
              </a:rPr>
              <a:t>　　요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979712" y="648000"/>
            <a:ext cx="38781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가을소풍B" pitchFamily="18" charset="-127"/>
                <a:ea typeface="a가을소풍B" pitchFamily="18" charset="-127"/>
              </a:rPr>
              <a:t>1-4. </a:t>
            </a:r>
            <a:r>
              <a:rPr lang="ko-KR" alt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가을소풍B" pitchFamily="18" charset="-127"/>
                <a:ea typeface="a가을소풍B" pitchFamily="18" charset="-127"/>
              </a:rPr>
              <a:t>벤치마킹</a:t>
            </a:r>
            <a:endParaRPr lang="ko-KR" alt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가을소풍B" pitchFamily="18" charset="-127"/>
              <a:ea typeface="a가을소풍B" pitchFamily="18" charset="-127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 rot="16200000" flipV="1">
            <a:off x="-1751818" y="3342493"/>
            <a:ext cx="7010400" cy="20613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458851" y="3982099"/>
            <a:ext cx="167725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 err="1" smtClean="0">
                <a:latin typeface="+mn-ea"/>
              </a:rPr>
              <a:t>서비서</a:t>
            </a:r>
            <a:r>
              <a:rPr lang="ko-KR" altLang="en-US" sz="2200" dirty="0" smtClean="0">
                <a:latin typeface="+mn-ea"/>
              </a:rPr>
              <a:t> </a:t>
            </a:r>
            <a:r>
              <a:rPr lang="en-US" altLang="ko-KR" sz="2200" dirty="0" smtClean="0">
                <a:latin typeface="+mn-ea"/>
              </a:rPr>
              <a:t>PRO</a:t>
            </a:r>
            <a:endParaRPr lang="ko-KR" altLang="en-US" sz="2200" dirty="0">
              <a:latin typeface="+mn-ea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755278" y="3982099"/>
            <a:ext cx="141256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 smtClean="0">
                <a:latin typeface="+mn-ea"/>
              </a:rPr>
              <a:t>개인 비서</a:t>
            </a:r>
            <a:endParaRPr lang="ko-KR" altLang="en-US" sz="2200" dirty="0">
              <a:latin typeface="+mn-ea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058916" y="3982099"/>
            <a:ext cx="103105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 err="1" smtClean="0">
                <a:latin typeface="+mn-ea"/>
              </a:rPr>
              <a:t>자비스</a:t>
            </a:r>
            <a:endParaRPr lang="ko-KR" altLang="en-US" sz="2200" dirty="0">
              <a:latin typeface="+mn-ea"/>
            </a:endParaRPr>
          </a:p>
        </p:txBody>
      </p:sp>
      <p:pic>
        <p:nvPicPr>
          <p:cNvPr id="1029" name="Picture 5" descr="C:\Users\309\Desktop\123454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6729" y="2285991"/>
            <a:ext cx="1495425" cy="144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6" descr="C:\Users\309\Desktop\캡처123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4053" y="2285991"/>
            <a:ext cx="1466850" cy="144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8165491" y="45204"/>
            <a:ext cx="9236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>
                <a:latin typeface="a가을소풍B" pitchFamily="18" charset="-127"/>
                <a:ea typeface="a가을소풍B" pitchFamily="18" charset="-127"/>
              </a:rPr>
              <a:t>소프트웨어 설계</a:t>
            </a:r>
          </a:p>
        </p:txBody>
      </p:sp>
      <p:pic>
        <p:nvPicPr>
          <p:cNvPr id="4" name="Picture 7" descr="C:\Users\309\Desktop\5467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555" y="2240162"/>
            <a:ext cx="1556012" cy="1539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142844" y="2276872"/>
            <a:ext cx="2448272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latin typeface="a가을소풍B" pitchFamily="18" charset="-127"/>
                <a:ea typeface="a가을소풍B" pitchFamily="18" charset="-127"/>
              </a:rPr>
              <a:t>1. </a:t>
            </a:r>
            <a:r>
              <a:rPr lang="ko-KR" altLang="en-US" sz="1000" dirty="0" smtClean="0">
                <a:latin typeface="a가을소풍B" pitchFamily="18" charset="-127"/>
                <a:ea typeface="a가을소풍B" pitchFamily="18" charset="-127"/>
              </a:rPr>
              <a:t>요구추출</a:t>
            </a:r>
            <a:endParaRPr lang="en-US" altLang="ko-KR" sz="1000" dirty="0" smtClean="0"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1-1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시장조사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1-2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설문조사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1-3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제한요소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1-4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벤치마킹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1-5 </a:t>
            </a:r>
            <a:r>
              <a:rPr lang="ko-KR" altLang="en-US" sz="1000" dirty="0" err="1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멘토자문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latin typeface="a가을소풍B" pitchFamily="18" charset="-127"/>
                <a:ea typeface="a가을소풍B" pitchFamily="18" charset="-127"/>
              </a:rPr>
              <a:t>  1-6 SWOT</a:t>
            </a:r>
          </a:p>
          <a:p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2.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기능적 분석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2-1 DFD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구조도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2-2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소단위 명세서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2-3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데이터베이스관계도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3002475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F103D-9715-4C9B-AD17-22F01DA7B217}" type="slidenum">
              <a:rPr lang="ko-KR" altLang="en-US" smtClean="0"/>
              <a:pPr/>
              <a:t>3</a:t>
            </a:fld>
            <a:endParaRPr lang="ko-KR" altLang="en-US" dirty="0"/>
          </a:p>
        </p:txBody>
      </p:sp>
      <p:grpSp>
        <p:nvGrpSpPr>
          <p:cNvPr id="9" name="그룹 8"/>
          <p:cNvGrpSpPr/>
          <p:nvPr/>
        </p:nvGrpSpPr>
        <p:grpSpPr>
          <a:xfrm>
            <a:off x="71406" y="1428736"/>
            <a:ext cx="2734024" cy="4347273"/>
            <a:chOff x="3851920" y="2204864"/>
            <a:chExt cx="2734024" cy="4347273"/>
          </a:xfrm>
        </p:grpSpPr>
        <p:sp>
          <p:nvSpPr>
            <p:cNvPr id="17" name="TextBox 16"/>
            <p:cNvSpPr txBox="1"/>
            <p:nvPr/>
          </p:nvSpPr>
          <p:spPr>
            <a:xfrm>
              <a:off x="3851920" y="2204864"/>
              <a:ext cx="123944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a가을소풍B" pitchFamily="18" charset="-127"/>
                  <a:ea typeface="a가을소풍B" pitchFamily="18" charset="-127"/>
                </a:rPr>
                <a:t>Ⅰ </a:t>
              </a:r>
              <a:r>
                <a:rPr lang="ko-KR" altLang="en-US" sz="2400" b="1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a가을소풍B" pitchFamily="18" charset="-127"/>
                  <a:ea typeface="a가을소풍B" pitchFamily="18" charset="-127"/>
                </a:rPr>
                <a:t>기획</a:t>
              </a:r>
              <a:endParaRPr lang="ko-KR" altLang="en-US" sz="2400" b="1" dirty="0">
                <a:latin typeface="a가을소풍B" pitchFamily="18" charset="-127"/>
                <a:ea typeface="a가을소풍B" pitchFamily="18" charset="-127"/>
              </a:endParaRPr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4137672" y="2704930"/>
              <a:ext cx="2448272" cy="38472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>
                  <a:latin typeface="a가을소풍B" pitchFamily="18" charset="-127"/>
                  <a:ea typeface="a가을소풍B" pitchFamily="18" charset="-127"/>
                </a:rPr>
                <a:t>1. </a:t>
              </a:r>
              <a:r>
                <a:rPr lang="ko-KR" altLang="en-US" sz="1600" dirty="0" smtClean="0">
                  <a:latin typeface="a가을소풍B" pitchFamily="18" charset="-127"/>
                  <a:ea typeface="a가을소풍B" pitchFamily="18" charset="-127"/>
                </a:rPr>
                <a:t>개요</a:t>
              </a:r>
              <a:endParaRPr lang="en-US" altLang="ko-KR" sz="1600" dirty="0" smtClean="0">
                <a:latin typeface="a가을소풍B" pitchFamily="18" charset="-127"/>
                <a:ea typeface="a가을소풍B" pitchFamily="18" charset="-127"/>
              </a:endParaRPr>
            </a:p>
            <a:p>
              <a:r>
                <a:rPr lang="en-US" altLang="ko-KR" sz="1400" dirty="0" smtClean="0">
                  <a:latin typeface="a가을소풍B" pitchFamily="18" charset="-127"/>
                  <a:ea typeface="a가을소풍B" pitchFamily="18" charset="-127"/>
                </a:rPr>
                <a:t>  1-1 </a:t>
              </a:r>
              <a:r>
                <a:rPr lang="ko-KR" altLang="en-US" sz="1400" dirty="0" smtClean="0">
                  <a:latin typeface="a가을소풍B" pitchFamily="18" charset="-127"/>
                  <a:ea typeface="a가을소풍B" pitchFamily="18" charset="-127"/>
                </a:rPr>
                <a:t>주제</a:t>
              </a:r>
              <a:endParaRPr lang="en-US" altLang="ko-KR" sz="1400" dirty="0" smtClean="0">
                <a:latin typeface="a가을소풍B" pitchFamily="18" charset="-127"/>
                <a:ea typeface="a가을소풍B" pitchFamily="18" charset="-127"/>
              </a:endParaRPr>
            </a:p>
            <a:p>
              <a:r>
                <a:rPr lang="en-US" altLang="ko-KR" sz="1400" dirty="0" smtClean="0">
                  <a:latin typeface="a가을소풍B" pitchFamily="18" charset="-127"/>
                  <a:ea typeface="a가을소풍B" pitchFamily="18" charset="-127"/>
                </a:rPr>
                <a:t>  1-2 </a:t>
              </a:r>
              <a:r>
                <a:rPr lang="ko-KR" altLang="en-US" sz="1400" dirty="0" smtClean="0">
                  <a:latin typeface="a가을소풍B" pitchFamily="18" charset="-127"/>
                  <a:ea typeface="a가을소풍B" pitchFamily="18" charset="-127"/>
                </a:rPr>
                <a:t>선정이유</a:t>
              </a:r>
              <a:endParaRPr lang="en-US" altLang="ko-KR" sz="1400" dirty="0" smtClean="0">
                <a:latin typeface="a가을소풍B" pitchFamily="18" charset="-127"/>
                <a:ea typeface="a가을소풍B" pitchFamily="18" charset="-127"/>
              </a:endParaRPr>
            </a:p>
            <a:p>
              <a:r>
                <a:rPr lang="en-US" altLang="ko-KR" sz="1400" dirty="0" smtClean="0">
                  <a:latin typeface="a가을소풍B" pitchFamily="18" charset="-127"/>
                  <a:ea typeface="a가을소풍B" pitchFamily="18" charset="-127"/>
                </a:rPr>
                <a:t>  1-3 </a:t>
              </a:r>
              <a:r>
                <a:rPr lang="ko-KR" altLang="en-US" sz="1400" dirty="0" smtClean="0">
                  <a:latin typeface="a가을소풍B" pitchFamily="18" charset="-127"/>
                  <a:ea typeface="a가을소풍B" pitchFamily="18" charset="-127"/>
                </a:rPr>
                <a:t>주요대상</a:t>
              </a:r>
              <a:endParaRPr lang="en-US" altLang="ko-KR" sz="1400" dirty="0" smtClean="0">
                <a:latin typeface="a가을소풍B" pitchFamily="18" charset="-127"/>
                <a:ea typeface="a가을소풍B" pitchFamily="18" charset="-127"/>
              </a:endParaRPr>
            </a:p>
            <a:p>
              <a:endParaRPr lang="en-US" altLang="ko-KR" sz="1400" dirty="0" smtClean="0">
                <a:latin typeface="a가을소풍B" pitchFamily="18" charset="-127"/>
                <a:ea typeface="a가을소풍B" pitchFamily="18" charset="-127"/>
              </a:endParaRPr>
            </a:p>
            <a:p>
              <a:r>
                <a:rPr lang="en-US" altLang="ko-KR" sz="1600" dirty="0" smtClean="0">
                  <a:latin typeface="a가을소풍B" pitchFamily="18" charset="-127"/>
                  <a:ea typeface="a가을소풍B" pitchFamily="18" charset="-127"/>
                </a:rPr>
                <a:t>2. </a:t>
              </a:r>
              <a:r>
                <a:rPr lang="ko-KR" altLang="en-US" sz="1600" dirty="0" smtClean="0">
                  <a:latin typeface="a가을소풍B" pitchFamily="18" charset="-127"/>
                  <a:ea typeface="a가을소풍B" pitchFamily="18" charset="-127"/>
                </a:rPr>
                <a:t>진행</a:t>
              </a:r>
              <a:endParaRPr lang="en-US" altLang="ko-KR" sz="1600" dirty="0" smtClean="0">
                <a:latin typeface="a가을소풍B" pitchFamily="18" charset="-127"/>
                <a:ea typeface="a가을소풍B" pitchFamily="18" charset="-127"/>
              </a:endParaRPr>
            </a:p>
            <a:p>
              <a:r>
                <a:rPr lang="en-US" altLang="ko-KR" sz="1400" dirty="0" smtClean="0">
                  <a:latin typeface="a가을소풍B" pitchFamily="18" charset="-127"/>
                  <a:ea typeface="a가을소풍B" pitchFamily="18" charset="-127"/>
                </a:rPr>
                <a:t>  2-1 </a:t>
              </a:r>
              <a:r>
                <a:rPr lang="ko-KR" altLang="en-US" sz="1400" dirty="0" smtClean="0">
                  <a:latin typeface="a가을소풍B" pitchFamily="18" charset="-127"/>
                  <a:ea typeface="a가을소풍B" pitchFamily="18" charset="-127"/>
                </a:rPr>
                <a:t>진행방법</a:t>
              </a:r>
              <a:endParaRPr lang="en-US" altLang="ko-KR" sz="1400" dirty="0" smtClean="0">
                <a:latin typeface="a가을소풍B" pitchFamily="18" charset="-127"/>
                <a:ea typeface="a가을소풍B" pitchFamily="18" charset="-127"/>
              </a:endParaRPr>
            </a:p>
            <a:p>
              <a:r>
                <a:rPr lang="en-US" altLang="ko-KR" sz="1400" dirty="0" smtClean="0">
                  <a:latin typeface="a가을소풍B" pitchFamily="18" charset="-127"/>
                  <a:ea typeface="a가을소풍B" pitchFamily="18" charset="-127"/>
                </a:rPr>
                <a:t>  2-2 </a:t>
              </a:r>
              <a:r>
                <a:rPr lang="ko-KR" altLang="en-US" sz="1400" dirty="0" smtClean="0">
                  <a:latin typeface="a가을소풍B" pitchFamily="18" charset="-127"/>
                  <a:ea typeface="a가을소풍B" pitchFamily="18" charset="-127"/>
                </a:rPr>
                <a:t>제작환경</a:t>
              </a:r>
              <a:endParaRPr lang="en-US" altLang="ko-KR" sz="1400" dirty="0" smtClean="0">
                <a:latin typeface="a가을소풍B" pitchFamily="18" charset="-127"/>
                <a:ea typeface="a가을소풍B" pitchFamily="18" charset="-127"/>
              </a:endParaRPr>
            </a:p>
            <a:p>
              <a:r>
                <a:rPr lang="en-US" altLang="ko-KR" sz="1400" dirty="0" smtClean="0">
                  <a:latin typeface="a가을소풍B" pitchFamily="18" charset="-127"/>
                  <a:ea typeface="a가을소풍B" pitchFamily="18" charset="-127"/>
                </a:rPr>
                <a:t>  2-3 </a:t>
              </a:r>
              <a:r>
                <a:rPr lang="ko-KR" altLang="en-US" sz="1400" dirty="0" smtClean="0">
                  <a:latin typeface="a가을소풍B" pitchFamily="18" charset="-127"/>
                  <a:ea typeface="a가을소풍B" pitchFamily="18" charset="-127"/>
                </a:rPr>
                <a:t>개발도구</a:t>
              </a:r>
              <a:endParaRPr lang="en-US" altLang="ko-KR" sz="1400" dirty="0" smtClean="0">
                <a:latin typeface="a가을소풍B" pitchFamily="18" charset="-127"/>
                <a:ea typeface="a가을소풍B" pitchFamily="18" charset="-127"/>
              </a:endParaRPr>
            </a:p>
            <a:p>
              <a:r>
                <a:rPr lang="en-US" altLang="ko-KR" sz="1400" dirty="0" smtClean="0">
                  <a:latin typeface="a가을소풍B" pitchFamily="18" charset="-127"/>
                  <a:ea typeface="a가을소풍B" pitchFamily="18" charset="-127"/>
                </a:rPr>
                <a:t>  2-4 </a:t>
              </a:r>
              <a:r>
                <a:rPr lang="ko-KR" altLang="en-US" sz="1400" dirty="0" smtClean="0">
                  <a:latin typeface="a가을소풍B" pitchFamily="18" charset="-127"/>
                  <a:ea typeface="a가을소풍B" pitchFamily="18" charset="-127"/>
                </a:rPr>
                <a:t>주요기능</a:t>
              </a:r>
              <a:endParaRPr lang="en-US" altLang="ko-KR" sz="1400" dirty="0" smtClean="0">
                <a:latin typeface="a가을소풍B" pitchFamily="18" charset="-127"/>
                <a:ea typeface="a가을소풍B" pitchFamily="18" charset="-127"/>
              </a:endParaRPr>
            </a:p>
            <a:p>
              <a:r>
                <a:rPr lang="en-US" altLang="ko-KR" sz="1400" dirty="0" smtClean="0">
                  <a:latin typeface="a가을소풍B" pitchFamily="18" charset="-127"/>
                  <a:ea typeface="a가을소풍B" pitchFamily="18" charset="-127"/>
                </a:rPr>
                <a:t>  2-5 </a:t>
              </a:r>
              <a:r>
                <a:rPr lang="ko-KR" altLang="en-US" sz="1400" dirty="0" smtClean="0">
                  <a:latin typeface="a가을소풍B" pitchFamily="18" charset="-127"/>
                  <a:ea typeface="a가을소풍B" pitchFamily="18" charset="-127"/>
                </a:rPr>
                <a:t>기대효과</a:t>
              </a:r>
              <a:endParaRPr lang="en-US" altLang="ko-KR" sz="1400" dirty="0" smtClean="0">
                <a:latin typeface="a가을소풍B" pitchFamily="18" charset="-127"/>
                <a:ea typeface="a가을소풍B" pitchFamily="18" charset="-127"/>
              </a:endParaRPr>
            </a:p>
            <a:p>
              <a:endParaRPr lang="en-US" altLang="ko-KR" sz="1400" dirty="0" smtClean="0">
                <a:latin typeface="a가을소풍B" pitchFamily="18" charset="-127"/>
                <a:ea typeface="a가을소풍B" pitchFamily="18" charset="-127"/>
              </a:endParaRPr>
            </a:p>
            <a:p>
              <a:r>
                <a:rPr lang="en-US" altLang="ko-KR" sz="1600" dirty="0" smtClean="0">
                  <a:latin typeface="a가을소풍B" pitchFamily="18" charset="-127"/>
                  <a:ea typeface="a가을소풍B" pitchFamily="18" charset="-127"/>
                </a:rPr>
                <a:t>3. </a:t>
              </a:r>
              <a:r>
                <a:rPr lang="ko-KR" altLang="en-US" sz="1600" dirty="0" smtClean="0">
                  <a:latin typeface="a가을소풍B" pitchFamily="18" charset="-127"/>
                  <a:ea typeface="a가을소풍B" pitchFamily="18" charset="-127"/>
                </a:rPr>
                <a:t>구성</a:t>
              </a:r>
              <a:endParaRPr lang="en-US" altLang="ko-KR" sz="1600" dirty="0" smtClean="0">
                <a:latin typeface="a가을소풍B" pitchFamily="18" charset="-127"/>
                <a:ea typeface="a가을소풍B" pitchFamily="18" charset="-127"/>
              </a:endParaRPr>
            </a:p>
            <a:p>
              <a:r>
                <a:rPr lang="en-US" altLang="ko-KR" sz="1400" dirty="0" smtClean="0">
                  <a:latin typeface="a가을소풍B" pitchFamily="18" charset="-127"/>
                  <a:ea typeface="a가을소풍B" pitchFamily="18" charset="-127"/>
                </a:rPr>
                <a:t>  3-1 </a:t>
              </a:r>
              <a:r>
                <a:rPr lang="ko-KR" altLang="en-US" sz="1400" dirty="0" smtClean="0">
                  <a:latin typeface="a가을소풍B" pitchFamily="18" charset="-127"/>
                  <a:ea typeface="a가을소풍B" pitchFamily="18" charset="-127"/>
                </a:rPr>
                <a:t>팀원 구성 및 역할</a:t>
              </a:r>
              <a:endParaRPr lang="en-US" altLang="ko-KR" sz="1400" dirty="0" smtClean="0">
                <a:latin typeface="a가을소풍B" pitchFamily="18" charset="-127"/>
                <a:ea typeface="a가을소풍B" pitchFamily="18" charset="-127"/>
              </a:endParaRPr>
            </a:p>
            <a:p>
              <a:r>
                <a:rPr lang="en-US" altLang="ko-KR" sz="1400" dirty="0" smtClean="0">
                  <a:latin typeface="a가을소풍B" pitchFamily="18" charset="-127"/>
                  <a:ea typeface="a가을소풍B" pitchFamily="18" charset="-127"/>
                </a:rPr>
                <a:t>  3-2 WBS</a:t>
              </a:r>
            </a:p>
            <a:p>
              <a:r>
                <a:rPr lang="en-US" altLang="ko-KR" sz="1400" dirty="0" smtClean="0">
                  <a:latin typeface="a가을소풍B" pitchFamily="18" charset="-127"/>
                  <a:ea typeface="a가을소풍B" pitchFamily="18" charset="-127"/>
                </a:rPr>
                <a:t>  3-3 </a:t>
              </a:r>
              <a:r>
                <a:rPr lang="ko-KR" altLang="en-US" sz="1400" dirty="0" smtClean="0">
                  <a:latin typeface="a가을소풍B" pitchFamily="18" charset="-127"/>
                  <a:ea typeface="a가을소풍B" pitchFamily="18" charset="-127"/>
                </a:rPr>
                <a:t>프로젝트 일정</a:t>
              </a:r>
              <a:endParaRPr lang="en-US" altLang="ko-KR" sz="1400" dirty="0" smtClean="0">
                <a:latin typeface="a가을소풍B" pitchFamily="18" charset="-127"/>
                <a:ea typeface="a가을소풍B" pitchFamily="18" charset="-127"/>
              </a:endParaRPr>
            </a:p>
            <a:p>
              <a:r>
                <a:rPr lang="en-US" altLang="ko-KR" sz="1400" dirty="0" smtClean="0">
                  <a:latin typeface="a가을소풍B" pitchFamily="18" charset="-127"/>
                  <a:ea typeface="a가을소풍B" pitchFamily="18" charset="-127"/>
                </a:rPr>
                <a:t>  3-4 </a:t>
              </a:r>
              <a:r>
                <a:rPr lang="ko-KR" altLang="en-US" sz="1400" dirty="0" smtClean="0">
                  <a:latin typeface="a가을소풍B" pitchFamily="18" charset="-127"/>
                  <a:ea typeface="a가을소풍B" pitchFamily="18" charset="-127"/>
                </a:rPr>
                <a:t>자원 및 예산</a:t>
              </a:r>
              <a:endParaRPr lang="en-US" altLang="ko-KR" sz="1400" dirty="0" smtClean="0">
                <a:latin typeface="a가을소풍B" pitchFamily="18" charset="-127"/>
                <a:ea typeface="a가을소풍B" pitchFamily="18" charset="-127"/>
              </a:endParaRPr>
            </a:p>
          </p:txBody>
        </p:sp>
      </p:grpSp>
      <p:pic>
        <p:nvPicPr>
          <p:cNvPr id="27" name="Picture 2" descr="C:\Users\KimSH\Desktop\시그니쳐(좌우조합형)_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2119" y="6378633"/>
            <a:ext cx="2076385" cy="434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직사각형 32"/>
          <p:cNvSpPr/>
          <p:nvPr/>
        </p:nvSpPr>
        <p:spPr>
          <a:xfrm>
            <a:off x="0" y="1071546"/>
            <a:ext cx="9144000" cy="45719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214282" y="198759"/>
            <a:ext cx="25003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Index</a:t>
            </a:r>
            <a:endParaRPr lang="ko-KR" altLang="en-US" sz="6000" dirty="0">
              <a:solidFill>
                <a:schemeClr val="tx2">
                  <a:lumMod val="60000"/>
                  <a:lumOff val="4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266604" y="1428736"/>
            <a:ext cx="2734024" cy="3454721"/>
            <a:chOff x="3851920" y="2204864"/>
            <a:chExt cx="2734024" cy="3454721"/>
          </a:xfrm>
        </p:grpSpPr>
        <p:sp>
          <p:nvSpPr>
            <p:cNvPr id="26" name="TextBox 25"/>
            <p:cNvSpPr txBox="1"/>
            <p:nvPr/>
          </p:nvSpPr>
          <p:spPr>
            <a:xfrm>
              <a:off x="3851920" y="2204864"/>
              <a:ext cx="185499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a가을소풍B" pitchFamily="18" charset="-127"/>
                  <a:ea typeface="a가을소풍B" pitchFamily="18" charset="-127"/>
                </a:rPr>
                <a:t>Ⅱ </a:t>
              </a:r>
              <a:r>
                <a:rPr lang="ko-KR" altLang="en-US" sz="2400" b="1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a가을소풍B" pitchFamily="18" charset="-127"/>
                  <a:ea typeface="a가을소풍B" pitchFamily="18" charset="-127"/>
                </a:rPr>
                <a:t>요구분석</a:t>
              </a:r>
              <a:endParaRPr lang="ko-KR" altLang="en-US" sz="2400" b="1" dirty="0">
                <a:latin typeface="a가을소풍B" pitchFamily="18" charset="-127"/>
                <a:ea typeface="a가을소풍B" pitchFamily="18" charset="-127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4137672" y="2704930"/>
              <a:ext cx="2448272" cy="29546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>
                  <a:latin typeface="a가을소풍B" pitchFamily="18" charset="-127"/>
                  <a:ea typeface="a가을소풍B" pitchFamily="18" charset="-127"/>
                </a:rPr>
                <a:t>1. </a:t>
              </a:r>
              <a:r>
                <a:rPr lang="ko-KR" altLang="en-US" sz="1600" dirty="0" smtClean="0">
                  <a:latin typeface="a가을소풍B" pitchFamily="18" charset="-127"/>
                  <a:ea typeface="a가을소풍B" pitchFamily="18" charset="-127"/>
                </a:rPr>
                <a:t>요구추출</a:t>
              </a:r>
              <a:endParaRPr lang="en-US" altLang="ko-KR" sz="1600" dirty="0" smtClean="0">
                <a:latin typeface="a가을소풍B" pitchFamily="18" charset="-127"/>
                <a:ea typeface="a가을소풍B" pitchFamily="18" charset="-127"/>
              </a:endParaRPr>
            </a:p>
            <a:p>
              <a:r>
                <a:rPr lang="en-US" altLang="ko-KR" sz="1400" dirty="0" smtClean="0">
                  <a:latin typeface="a가을소풍B" pitchFamily="18" charset="-127"/>
                  <a:ea typeface="a가을소풍B" pitchFamily="18" charset="-127"/>
                </a:rPr>
                <a:t>  1-1 </a:t>
              </a:r>
              <a:r>
                <a:rPr lang="ko-KR" altLang="en-US" sz="1400" dirty="0" smtClean="0">
                  <a:latin typeface="a가을소풍B" pitchFamily="18" charset="-127"/>
                  <a:ea typeface="a가을소풍B" pitchFamily="18" charset="-127"/>
                </a:rPr>
                <a:t>시장조사</a:t>
              </a:r>
              <a:endParaRPr lang="en-US" altLang="ko-KR" sz="1400" dirty="0" smtClean="0">
                <a:latin typeface="a가을소풍B" pitchFamily="18" charset="-127"/>
                <a:ea typeface="a가을소풍B" pitchFamily="18" charset="-127"/>
              </a:endParaRPr>
            </a:p>
            <a:p>
              <a:r>
                <a:rPr lang="en-US" altLang="ko-KR" sz="1400" dirty="0" smtClean="0">
                  <a:latin typeface="a가을소풍B" pitchFamily="18" charset="-127"/>
                  <a:ea typeface="a가을소풍B" pitchFamily="18" charset="-127"/>
                </a:rPr>
                <a:t>  1-2 </a:t>
              </a:r>
              <a:r>
                <a:rPr lang="ko-KR" altLang="en-US" sz="1400" dirty="0" smtClean="0">
                  <a:latin typeface="a가을소풍B" pitchFamily="18" charset="-127"/>
                  <a:ea typeface="a가을소풍B" pitchFamily="18" charset="-127"/>
                </a:rPr>
                <a:t>설문조사</a:t>
              </a:r>
              <a:endParaRPr lang="en-US" altLang="ko-KR" sz="1400" dirty="0" smtClean="0">
                <a:latin typeface="a가을소풍B" pitchFamily="18" charset="-127"/>
                <a:ea typeface="a가을소풍B" pitchFamily="18" charset="-127"/>
              </a:endParaRPr>
            </a:p>
            <a:p>
              <a:r>
                <a:rPr lang="en-US" altLang="ko-KR" sz="1400" dirty="0" smtClean="0">
                  <a:latin typeface="a가을소풍B" pitchFamily="18" charset="-127"/>
                  <a:ea typeface="a가을소풍B" pitchFamily="18" charset="-127"/>
                </a:rPr>
                <a:t>  1-3 </a:t>
              </a:r>
              <a:r>
                <a:rPr lang="ko-KR" altLang="en-US" sz="1400" dirty="0" smtClean="0">
                  <a:latin typeface="a가을소풍B" pitchFamily="18" charset="-127"/>
                  <a:ea typeface="a가을소풍B" pitchFamily="18" charset="-127"/>
                </a:rPr>
                <a:t>제한요소</a:t>
              </a:r>
              <a:endParaRPr lang="en-US" altLang="ko-KR" sz="1400" dirty="0" smtClean="0">
                <a:latin typeface="a가을소풍B" pitchFamily="18" charset="-127"/>
                <a:ea typeface="a가을소풍B" pitchFamily="18" charset="-127"/>
              </a:endParaRPr>
            </a:p>
            <a:p>
              <a:r>
                <a:rPr lang="en-US" altLang="ko-KR" sz="1400" dirty="0" smtClean="0">
                  <a:latin typeface="a가을소풍B" pitchFamily="18" charset="-127"/>
                  <a:ea typeface="a가을소풍B" pitchFamily="18" charset="-127"/>
                </a:rPr>
                <a:t>  1-4 </a:t>
              </a:r>
              <a:r>
                <a:rPr lang="ko-KR" altLang="en-US" sz="1400" dirty="0" smtClean="0">
                  <a:latin typeface="a가을소풍B" pitchFamily="18" charset="-127"/>
                  <a:ea typeface="a가을소풍B" pitchFamily="18" charset="-127"/>
                </a:rPr>
                <a:t>벤치마킹</a:t>
              </a:r>
              <a:endParaRPr lang="en-US" altLang="ko-KR" sz="1400" dirty="0" smtClean="0">
                <a:latin typeface="a가을소풍B" pitchFamily="18" charset="-127"/>
                <a:ea typeface="a가을소풍B" pitchFamily="18" charset="-127"/>
              </a:endParaRPr>
            </a:p>
            <a:p>
              <a:r>
                <a:rPr lang="en-US" altLang="ko-KR" sz="1400" dirty="0" smtClean="0">
                  <a:latin typeface="a가을소풍B" pitchFamily="18" charset="-127"/>
                  <a:ea typeface="a가을소풍B" pitchFamily="18" charset="-127"/>
                </a:rPr>
                <a:t>  1-5 </a:t>
              </a:r>
              <a:r>
                <a:rPr lang="ko-KR" altLang="en-US" sz="1400" dirty="0" err="1" smtClean="0">
                  <a:latin typeface="a가을소풍B" pitchFamily="18" charset="-127"/>
                  <a:ea typeface="a가을소풍B" pitchFamily="18" charset="-127"/>
                </a:rPr>
                <a:t>멘토자문</a:t>
              </a:r>
              <a:endParaRPr lang="en-US" altLang="ko-KR" sz="1400" dirty="0" smtClean="0">
                <a:latin typeface="a가을소풍B" pitchFamily="18" charset="-127"/>
                <a:ea typeface="a가을소풍B" pitchFamily="18" charset="-127"/>
              </a:endParaRPr>
            </a:p>
            <a:p>
              <a:r>
                <a:rPr lang="en-US" altLang="ko-KR" sz="1400" dirty="0" smtClean="0">
                  <a:latin typeface="a가을소풍B" pitchFamily="18" charset="-127"/>
                  <a:ea typeface="a가을소풍B" pitchFamily="18" charset="-127"/>
                </a:rPr>
                <a:t>  1-6 SWOT</a:t>
              </a:r>
              <a:r>
                <a:rPr lang="ko-KR" altLang="en-US" sz="1400" dirty="0" smtClean="0">
                  <a:latin typeface="a가을소풍B" pitchFamily="18" charset="-127"/>
                  <a:ea typeface="a가을소풍B" pitchFamily="18" charset="-127"/>
                </a:rPr>
                <a:t>분석</a:t>
              </a:r>
              <a:endParaRPr lang="en-US" altLang="ko-KR" sz="1400" dirty="0" smtClean="0">
                <a:latin typeface="a가을소풍B" pitchFamily="18" charset="-127"/>
                <a:ea typeface="a가을소풍B" pitchFamily="18" charset="-127"/>
              </a:endParaRPr>
            </a:p>
            <a:p>
              <a:endParaRPr lang="en-US" altLang="ko-KR" sz="1400" dirty="0" smtClean="0">
                <a:latin typeface="a가을소풍B" pitchFamily="18" charset="-127"/>
                <a:ea typeface="a가을소풍B" pitchFamily="18" charset="-127"/>
              </a:endParaRPr>
            </a:p>
            <a:p>
              <a:r>
                <a:rPr lang="en-US" altLang="ko-KR" sz="1600" dirty="0" smtClean="0">
                  <a:latin typeface="a가을소풍B" pitchFamily="18" charset="-127"/>
                  <a:ea typeface="a가을소풍B" pitchFamily="18" charset="-127"/>
                </a:rPr>
                <a:t>2. </a:t>
              </a:r>
              <a:r>
                <a:rPr lang="ko-KR" altLang="en-US" sz="1600" dirty="0" smtClean="0">
                  <a:latin typeface="a가을소풍B" pitchFamily="18" charset="-127"/>
                  <a:ea typeface="a가을소풍B" pitchFamily="18" charset="-127"/>
                </a:rPr>
                <a:t>기능적 분석</a:t>
              </a:r>
              <a:endParaRPr lang="en-US" altLang="ko-KR" sz="1600" dirty="0" smtClean="0">
                <a:latin typeface="a가을소풍B" pitchFamily="18" charset="-127"/>
                <a:ea typeface="a가을소풍B" pitchFamily="18" charset="-127"/>
              </a:endParaRPr>
            </a:p>
            <a:p>
              <a:r>
                <a:rPr lang="en-US" altLang="ko-KR" sz="1400" dirty="0" smtClean="0">
                  <a:latin typeface="a가을소풍B" pitchFamily="18" charset="-127"/>
                  <a:ea typeface="a가을소풍B" pitchFamily="18" charset="-127"/>
                </a:rPr>
                <a:t>  2-1 DFD </a:t>
              </a:r>
              <a:r>
                <a:rPr lang="ko-KR" altLang="en-US" sz="1400" dirty="0" smtClean="0">
                  <a:latin typeface="a가을소풍B" pitchFamily="18" charset="-127"/>
                  <a:ea typeface="a가을소풍B" pitchFamily="18" charset="-127"/>
                </a:rPr>
                <a:t>구조도</a:t>
              </a:r>
              <a:endParaRPr lang="en-US" altLang="ko-KR" sz="1400" dirty="0" smtClean="0">
                <a:latin typeface="a가을소풍B" pitchFamily="18" charset="-127"/>
                <a:ea typeface="a가을소풍B" pitchFamily="18" charset="-127"/>
              </a:endParaRPr>
            </a:p>
            <a:p>
              <a:r>
                <a:rPr lang="en-US" altLang="ko-KR" sz="1400" dirty="0" smtClean="0">
                  <a:latin typeface="a가을소풍B" pitchFamily="18" charset="-127"/>
                  <a:ea typeface="a가을소풍B" pitchFamily="18" charset="-127"/>
                </a:rPr>
                <a:t>  2-2 </a:t>
              </a:r>
              <a:r>
                <a:rPr lang="ko-KR" altLang="en-US" sz="1400" dirty="0" smtClean="0">
                  <a:latin typeface="a가을소풍B" pitchFamily="18" charset="-127"/>
                  <a:ea typeface="a가을소풍B" pitchFamily="18" charset="-127"/>
                </a:rPr>
                <a:t>소단위 명세서</a:t>
              </a:r>
              <a:endParaRPr lang="en-US" altLang="ko-KR" sz="1400" dirty="0" smtClean="0">
                <a:latin typeface="a가을소풍B" pitchFamily="18" charset="-127"/>
                <a:ea typeface="a가을소풍B" pitchFamily="18" charset="-127"/>
              </a:endParaRPr>
            </a:p>
            <a:p>
              <a:r>
                <a:rPr lang="en-US" altLang="ko-KR" sz="1400" dirty="0" smtClean="0">
                  <a:latin typeface="a가을소풍B" pitchFamily="18" charset="-127"/>
                  <a:ea typeface="a가을소풍B" pitchFamily="18" charset="-127"/>
                </a:rPr>
                <a:t>  2-3 </a:t>
              </a:r>
              <a:r>
                <a:rPr lang="ko-KR" altLang="en-US" sz="1400" dirty="0" smtClean="0">
                  <a:latin typeface="a가을소풍B" pitchFamily="18" charset="-127"/>
                  <a:ea typeface="a가을소풍B" pitchFamily="18" charset="-127"/>
                </a:rPr>
                <a:t>데이터베이스관계도</a:t>
              </a:r>
              <a:endParaRPr lang="en-US" altLang="ko-KR" sz="1400" dirty="0" smtClean="0">
                <a:latin typeface="a가을소풍B" pitchFamily="18" charset="-127"/>
                <a:ea typeface="a가을소풍B" pitchFamily="18" charset="-127"/>
              </a:endParaRPr>
            </a:p>
            <a:p>
              <a:r>
                <a:rPr lang="en-US" altLang="ko-KR" sz="1400" dirty="0" smtClean="0">
                  <a:latin typeface="a가을소풍B" pitchFamily="18" charset="-127"/>
                  <a:ea typeface="a가을소풍B" pitchFamily="18" charset="-127"/>
                </a:rPr>
                <a:t>  </a:t>
              </a:r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4429124" y="1441724"/>
            <a:ext cx="2734024" cy="1915838"/>
            <a:chOff x="3851920" y="2204864"/>
            <a:chExt cx="2734024" cy="1915838"/>
          </a:xfrm>
        </p:grpSpPr>
        <p:sp>
          <p:nvSpPr>
            <p:cNvPr id="34" name="TextBox 33"/>
            <p:cNvSpPr txBox="1"/>
            <p:nvPr/>
          </p:nvSpPr>
          <p:spPr>
            <a:xfrm>
              <a:off x="3851920" y="2204864"/>
              <a:ext cx="124906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a가을소풍B" pitchFamily="18" charset="-127"/>
                  <a:ea typeface="a가을소풍B" pitchFamily="18" charset="-127"/>
                </a:rPr>
                <a:t>Ⅲ </a:t>
              </a:r>
              <a:r>
                <a:rPr lang="ko-KR" altLang="en-US" sz="2400" b="1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a가을소풍B" pitchFamily="18" charset="-127"/>
                  <a:ea typeface="a가을소풍B" pitchFamily="18" charset="-127"/>
                </a:rPr>
                <a:t>설계</a:t>
              </a:r>
              <a:endParaRPr lang="ko-KR" altLang="en-US" sz="2400" b="1" dirty="0">
                <a:latin typeface="a가을소풍B" pitchFamily="18" charset="-127"/>
                <a:ea typeface="a가을소풍B" pitchFamily="18" charset="-127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4137672" y="2704930"/>
              <a:ext cx="2448272" cy="14157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>
                  <a:latin typeface="a가을소풍B" pitchFamily="18" charset="-127"/>
                  <a:ea typeface="a가을소풍B" pitchFamily="18" charset="-127"/>
                </a:rPr>
                <a:t>1. </a:t>
              </a:r>
              <a:r>
                <a:rPr lang="ko-KR" altLang="en-US" sz="1600" dirty="0" smtClean="0">
                  <a:latin typeface="a가을소풍B" pitchFamily="18" charset="-127"/>
                  <a:ea typeface="a가을소풍B" pitchFamily="18" charset="-127"/>
                </a:rPr>
                <a:t>설계</a:t>
              </a:r>
              <a:endParaRPr lang="en-US" altLang="ko-KR" sz="1600" dirty="0" smtClean="0">
                <a:latin typeface="a가을소풍B" pitchFamily="18" charset="-127"/>
                <a:ea typeface="a가을소풍B" pitchFamily="18" charset="-127"/>
              </a:endParaRPr>
            </a:p>
            <a:p>
              <a:r>
                <a:rPr lang="en-US" altLang="ko-KR" sz="1400" dirty="0" smtClean="0">
                  <a:latin typeface="a가을소풍B" pitchFamily="18" charset="-127"/>
                  <a:ea typeface="a가을소풍B" pitchFamily="18" charset="-127"/>
                </a:rPr>
                <a:t>  1-1 </a:t>
              </a:r>
              <a:r>
                <a:rPr lang="ko-KR" altLang="en-US" sz="1400" dirty="0" smtClean="0">
                  <a:latin typeface="a가을소풍B" pitchFamily="18" charset="-127"/>
                  <a:ea typeface="a가을소풍B" pitchFamily="18" charset="-127"/>
                </a:rPr>
                <a:t>시스템 구조도</a:t>
              </a:r>
              <a:endParaRPr lang="en-US" altLang="ko-KR" sz="1400" dirty="0" smtClean="0">
                <a:latin typeface="a가을소풍B" pitchFamily="18" charset="-127"/>
                <a:ea typeface="a가을소풍B" pitchFamily="18" charset="-127"/>
              </a:endParaRPr>
            </a:p>
            <a:p>
              <a:r>
                <a:rPr lang="en-US" altLang="ko-KR" sz="1400" dirty="0" smtClean="0">
                  <a:latin typeface="a가을소풍B" pitchFamily="18" charset="-127"/>
                  <a:ea typeface="a가을소풍B" pitchFamily="18" charset="-127"/>
                </a:rPr>
                <a:t>  1-2 </a:t>
              </a:r>
              <a:r>
                <a:rPr lang="ko-KR" altLang="en-US" sz="1400" dirty="0" err="1" smtClean="0">
                  <a:latin typeface="a가을소풍B" pitchFamily="18" charset="-127"/>
                  <a:ea typeface="a가을소풍B" pitchFamily="18" charset="-127"/>
                </a:rPr>
                <a:t>플로우차트</a:t>
              </a:r>
              <a:endParaRPr lang="en-US" altLang="ko-KR" sz="1400" dirty="0" smtClean="0">
                <a:latin typeface="a가을소풍B" pitchFamily="18" charset="-127"/>
                <a:ea typeface="a가을소풍B" pitchFamily="18" charset="-127"/>
              </a:endParaRPr>
            </a:p>
            <a:p>
              <a:r>
                <a:rPr lang="en-US" altLang="ko-KR" sz="1400" dirty="0" smtClean="0">
                  <a:latin typeface="a가을소풍B" pitchFamily="18" charset="-127"/>
                  <a:ea typeface="a가을소풍B" pitchFamily="18" charset="-127"/>
                </a:rPr>
                <a:t>  1-3 DB </a:t>
              </a:r>
              <a:r>
                <a:rPr lang="ko-KR" altLang="en-US" sz="1400" dirty="0" smtClean="0">
                  <a:latin typeface="a가을소풍B" pitchFamily="18" charset="-127"/>
                  <a:ea typeface="a가을소풍B" pitchFamily="18" charset="-127"/>
                </a:rPr>
                <a:t>설계</a:t>
              </a:r>
              <a:endParaRPr lang="en-US" altLang="ko-KR" sz="1400" dirty="0" smtClean="0">
                <a:latin typeface="a가을소풍B" pitchFamily="18" charset="-127"/>
                <a:ea typeface="a가을소풍B" pitchFamily="18" charset="-127"/>
              </a:endParaRPr>
            </a:p>
            <a:p>
              <a:r>
                <a:rPr lang="en-US" altLang="ko-KR" sz="1400" dirty="0" smtClean="0">
                  <a:latin typeface="a가을소풍B" pitchFamily="18" charset="-127"/>
                  <a:ea typeface="a가을소풍B" pitchFamily="18" charset="-127"/>
                </a:rPr>
                <a:t>  1-4 UI </a:t>
              </a:r>
              <a:r>
                <a:rPr lang="ko-KR" altLang="en-US" sz="1400" dirty="0" smtClean="0">
                  <a:latin typeface="a가을소풍B" pitchFamily="18" charset="-127"/>
                  <a:ea typeface="a가을소풍B" pitchFamily="18" charset="-127"/>
                </a:rPr>
                <a:t>설계</a:t>
              </a:r>
              <a:endParaRPr lang="en-US" altLang="ko-KR" sz="1400" dirty="0" smtClean="0">
                <a:latin typeface="a가을소풍B" pitchFamily="18" charset="-127"/>
                <a:ea typeface="a가을소풍B" pitchFamily="18" charset="-127"/>
              </a:endParaRPr>
            </a:p>
            <a:p>
              <a:r>
                <a:rPr lang="en-US" altLang="ko-KR" sz="1400" dirty="0" smtClean="0">
                  <a:latin typeface="a가을소풍B" pitchFamily="18" charset="-127"/>
                  <a:ea typeface="a가을소풍B" pitchFamily="18" charset="-127"/>
                </a:rPr>
                <a:t>  </a:t>
              </a:r>
            </a:p>
          </p:txBody>
        </p:sp>
      </p:grpSp>
      <p:grpSp>
        <p:nvGrpSpPr>
          <p:cNvPr id="36" name="그룹 35"/>
          <p:cNvGrpSpPr/>
          <p:nvPr/>
        </p:nvGrpSpPr>
        <p:grpSpPr>
          <a:xfrm>
            <a:off x="6624322" y="1441724"/>
            <a:ext cx="2734024" cy="2623724"/>
            <a:chOff x="3851920" y="2204864"/>
            <a:chExt cx="2734024" cy="2623724"/>
          </a:xfrm>
        </p:grpSpPr>
        <p:sp>
          <p:nvSpPr>
            <p:cNvPr id="37" name="TextBox 36"/>
            <p:cNvSpPr txBox="1"/>
            <p:nvPr/>
          </p:nvSpPr>
          <p:spPr>
            <a:xfrm>
              <a:off x="3851920" y="2204864"/>
              <a:ext cx="124264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a가을소풍B" pitchFamily="18" charset="-127"/>
                  <a:ea typeface="a가을소풍B" pitchFamily="18" charset="-127"/>
                </a:rPr>
                <a:t>Ⅳ </a:t>
              </a:r>
              <a:r>
                <a:rPr lang="ko-KR" altLang="en-US" sz="2400" b="1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a가을소풍B" pitchFamily="18" charset="-127"/>
                  <a:ea typeface="a가을소풍B" pitchFamily="18" charset="-127"/>
                </a:rPr>
                <a:t>구현</a:t>
              </a:r>
              <a:endParaRPr lang="ko-KR" altLang="en-US" sz="2400" b="1" dirty="0">
                <a:latin typeface="a가을소풍B" pitchFamily="18" charset="-127"/>
                <a:ea typeface="a가을소풍B" pitchFamily="18" charset="-127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4137672" y="2704930"/>
              <a:ext cx="2448272" cy="2123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>
                  <a:latin typeface="a가을소풍B" pitchFamily="18" charset="-127"/>
                  <a:ea typeface="a가을소풍B" pitchFamily="18" charset="-127"/>
                </a:rPr>
                <a:t>1. </a:t>
              </a:r>
              <a:r>
                <a:rPr lang="ko-KR" altLang="en-US" sz="1600" dirty="0" smtClean="0">
                  <a:latin typeface="a가을소풍B" pitchFamily="18" charset="-127"/>
                  <a:ea typeface="a가을소풍B" pitchFamily="18" charset="-127"/>
                </a:rPr>
                <a:t>구현과정</a:t>
              </a:r>
              <a:endParaRPr lang="en-US" altLang="ko-KR" sz="1600" dirty="0" smtClean="0">
                <a:latin typeface="a가을소풍B" pitchFamily="18" charset="-127"/>
                <a:ea typeface="a가을소풍B" pitchFamily="18" charset="-127"/>
              </a:endParaRPr>
            </a:p>
            <a:p>
              <a:r>
                <a:rPr lang="en-US" altLang="ko-KR" sz="1400" dirty="0" smtClean="0">
                  <a:latin typeface="a가을소풍B" pitchFamily="18" charset="-127"/>
                  <a:ea typeface="a가을소풍B" pitchFamily="18" charset="-127"/>
                </a:rPr>
                <a:t>  1-1 Intro</a:t>
              </a:r>
            </a:p>
            <a:p>
              <a:r>
                <a:rPr lang="en-US" altLang="ko-KR" sz="1400" dirty="0" smtClean="0">
                  <a:latin typeface="a가을소풍B" pitchFamily="18" charset="-127"/>
                  <a:ea typeface="a가을소풍B" pitchFamily="18" charset="-127"/>
                </a:rPr>
                <a:t>  1-2 </a:t>
              </a:r>
              <a:r>
                <a:rPr lang="ko-KR" altLang="en-US" sz="1400" dirty="0" err="1" smtClean="0">
                  <a:latin typeface="a가을소풍B" pitchFamily="18" charset="-127"/>
                  <a:ea typeface="a가을소풍B" pitchFamily="18" charset="-127"/>
                </a:rPr>
                <a:t>메인화면</a:t>
              </a:r>
              <a:endParaRPr lang="en-US" altLang="ko-KR" sz="1400" dirty="0" smtClean="0">
                <a:latin typeface="a가을소풍B" pitchFamily="18" charset="-127"/>
                <a:ea typeface="a가을소풍B" pitchFamily="18" charset="-127"/>
              </a:endParaRPr>
            </a:p>
            <a:p>
              <a:r>
                <a:rPr lang="en-US" altLang="ko-KR" sz="1400" dirty="0" smtClean="0">
                  <a:latin typeface="a가을소풍B" pitchFamily="18" charset="-127"/>
                  <a:ea typeface="a가을소풍B" pitchFamily="18" charset="-127"/>
                </a:rPr>
                <a:t>  1-3 </a:t>
              </a:r>
              <a:r>
                <a:rPr lang="ko-KR" altLang="en-US" sz="1400" dirty="0" smtClean="0">
                  <a:latin typeface="a가을소풍B" pitchFamily="18" charset="-127"/>
                  <a:ea typeface="a가을소풍B" pitchFamily="18" charset="-127"/>
                </a:rPr>
                <a:t>실행</a:t>
              </a:r>
              <a:endParaRPr lang="en-US" altLang="ko-KR" sz="1400" dirty="0" smtClean="0">
                <a:latin typeface="a가을소풍B" pitchFamily="18" charset="-127"/>
                <a:ea typeface="a가을소풍B" pitchFamily="18" charset="-127"/>
              </a:endParaRPr>
            </a:p>
            <a:p>
              <a:r>
                <a:rPr lang="en-US" altLang="ko-KR" sz="1400" dirty="0" smtClean="0">
                  <a:latin typeface="a가을소풍B" pitchFamily="18" charset="-127"/>
                  <a:ea typeface="a가을소풍B" pitchFamily="18" charset="-127"/>
                </a:rPr>
                <a:t>  1-4 UI </a:t>
              </a:r>
              <a:r>
                <a:rPr lang="ko-KR" altLang="en-US" sz="1400" dirty="0" smtClean="0">
                  <a:latin typeface="a가을소풍B" pitchFamily="18" charset="-127"/>
                  <a:ea typeface="a가을소풍B" pitchFamily="18" charset="-127"/>
                </a:rPr>
                <a:t>설계</a:t>
              </a:r>
              <a:endParaRPr lang="en-US" altLang="ko-KR" sz="1400" dirty="0" smtClean="0">
                <a:latin typeface="a가을소풍B" pitchFamily="18" charset="-127"/>
                <a:ea typeface="a가을소풍B" pitchFamily="18" charset="-127"/>
              </a:endParaRPr>
            </a:p>
            <a:p>
              <a:endParaRPr lang="en-US" altLang="ko-KR" sz="1400" dirty="0" smtClean="0">
                <a:latin typeface="a가을소풍B" pitchFamily="18" charset="-127"/>
                <a:ea typeface="a가을소풍B" pitchFamily="18" charset="-127"/>
              </a:endParaRPr>
            </a:p>
            <a:p>
              <a:r>
                <a:rPr lang="en-US" altLang="ko-KR" sz="1600" dirty="0" smtClean="0">
                  <a:latin typeface="a가을소풍B" pitchFamily="18" charset="-127"/>
                  <a:ea typeface="a가을소풍B" pitchFamily="18" charset="-127"/>
                </a:rPr>
                <a:t>2. </a:t>
              </a:r>
              <a:r>
                <a:rPr lang="ko-KR" altLang="en-US" sz="1600" dirty="0" smtClean="0">
                  <a:latin typeface="a가을소풍B" pitchFamily="18" charset="-127"/>
                  <a:ea typeface="a가을소풍B" pitchFamily="18" charset="-127"/>
                </a:rPr>
                <a:t>프로젝트 영상</a:t>
              </a:r>
              <a:endParaRPr lang="en-US" altLang="ko-KR" sz="1600" dirty="0" smtClean="0">
                <a:latin typeface="a가을소풍B" pitchFamily="18" charset="-127"/>
                <a:ea typeface="a가을소풍B" pitchFamily="18" charset="-127"/>
              </a:endParaRPr>
            </a:p>
            <a:p>
              <a:r>
                <a:rPr lang="en-US" altLang="ko-KR" sz="1400" dirty="0" smtClean="0">
                  <a:latin typeface="a가을소풍B" pitchFamily="18" charset="-127"/>
                  <a:ea typeface="a가을소풍B" pitchFamily="18" charset="-127"/>
                </a:rPr>
                <a:t>  2-1 </a:t>
              </a:r>
              <a:r>
                <a:rPr lang="ko-KR" altLang="en-US" sz="1400" dirty="0" smtClean="0">
                  <a:latin typeface="a가을소풍B" pitchFamily="18" charset="-127"/>
                  <a:ea typeface="a가을소풍B" pitchFamily="18" charset="-127"/>
                </a:rPr>
                <a:t>구현 영상</a:t>
              </a:r>
              <a:endParaRPr lang="en-US" altLang="ko-KR" sz="1400" dirty="0" smtClean="0">
                <a:latin typeface="a가을소풍B" pitchFamily="18" charset="-127"/>
                <a:ea typeface="a가을소풍B" pitchFamily="18" charset="-127"/>
              </a:endParaRPr>
            </a:p>
            <a:p>
              <a:r>
                <a:rPr lang="en-US" altLang="ko-KR" sz="1400" dirty="0" smtClean="0">
                  <a:latin typeface="a가을소풍B" pitchFamily="18" charset="-127"/>
                  <a:ea typeface="a가을소풍B" pitchFamily="18" charset="-127"/>
                </a:rPr>
                <a:t>  </a:t>
              </a: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8165491" y="44624"/>
            <a:ext cx="101502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smtClean="0">
                <a:latin typeface="a가을소풍B" pitchFamily="18" charset="-127"/>
                <a:ea typeface="a가을소풍B" pitchFamily="18" charset="-127"/>
              </a:rPr>
              <a:t>멀티미디어 </a:t>
            </a:r>
            <a:r>
              <a:rPr lang="ko-KR" altLang="en-US" sz="800" dirty="0" err="1" smtClean="0">
                <a:latin typeface="a가을소풍B" pitchFamily="18" charset="-127"/>
                <a:ea typeface="a가을소풍B" pitchFamily="18" charset="-127"/>
              </a:rPr>
              <a:t>컨텐츠</a:t>
            </a:r>
            <a:endParaRPr lang="ko-KR" altLang="en-US" sz="800" dirty="0">
              <a:latin typeface="a가을소풍B" pitchFamily="18" charset="-127"/>
              <a:ea typeface="a가을소풍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7689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KimSH\Desktop\시그니쳐(좌우조합형)_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2119" y="6378633"/>
            <a:ext cx="2076385" cy="434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F103D-9715-4C9B-AD17-22F01DA7B217}" type="slidenum">
              <a:rPr lang="ko-KR" altLang="en-US" smtClean="0"/>
              <a:pPr/>
              <a:t>30</a:t>
            </a:fld>
            <a:endParaRPr lang="ko-KR" altLang="en-US"/>
          </a:p>
        </p:txBody>
      </p:sp>
      <p:sp>
        <p:nvSpPr>
          <p:cNvPr id="13" name="오각형 12"/>
          <p:cNvSpPr/>
          <p:nvPr/>
        </p:nvSpPr>
        <p:spPr>
          <a:xfrm>
            <a:off x="173452" y="1979254"/>
            <a:ext cx="1424864" cy="280195"/>
          </a:xfrm>
          <a:prstGeom prst="homePlat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127674" y="1428736"/>
            <a:ext cx="13724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C</a:t>
            </a:r>
            <a:r>
              <a:rPr lang="en-US" altLang="ko-KR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ontents</a:t>
            </a:r>
            <a:endParaRPr lang="ko-KR" altLang="en-US" sz="1100" dirty="0">
              <a:solidFill>
                <a:schemeClr val="tx2">
                  <a:lumMod val="60000"/>
                  <a:lumOff val="4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40299" y="1979254"/>
            <a:ext cx="7938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가을소풍B" pitchFamily="18" charset="-127"/>
                <a:ea typeface="a가을소풍B" pitchFamily="18" charset="-127"/>
              </a:rPr>
              <a:t>개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가을소풍B" pitchFamily="18" charset="-127"/>
                <a:ea typeface="a가을소풍B" pitchFamily="18" charset="-127"/>
              </a:rPr>
              <a:t>　　요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979712" y="648000"/>
            <a:ext cx="38781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가을소풍B" pitchFamily="18" charset="-127"/>
                <a:ea typeface="a가을소풍B" pitchFamily="18" charset="-127"/>
              </a:rPr>
              <a:t>1-4. </a:t>
            </a:r>
            <a:r>
              <a:rPr lang="ko-KR" alt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가을소풍B" pitchFamily="18" charset="-127"/>
                <a:ea typeface="a가을소풍B" pitchFamily="18" charset="-127"/>
              </a:rPr>
              <a:t>벤치마킹</a:t>
            </a:r>
            <a:endParaRPr lang="ko-KR" alt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가을소풍B" pitchFamily="18" charset="-127"/>
              <a:ea typeface="a가을소풍B" pitchFamily="18" charset="-127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 rot="16200000" flipV="1">
            <a:off x="-1751818" y="3342493"/>
            <a:ext cx="7010400" cy="20613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4857752" y="1643050"/>
            <a:ext cx="18435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서비서</a:t>
            </a:r>
            <a:r>
              <a:rPr lang="ko-KR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 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PRO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860032" y="2928934"/>
            <a:ext cx="3494867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rgbClr val="FF5050"/>
                </a:solidFill>
                <a:latin typeface="+mn-ea"/>
              </a:rPr>
              <a:t>장점</a:t>
            </a:r>
            <a:endParaRPr lang="en-US" altLang="ko-KR" sz="2000" b="1" dirty="0" smtClean="0">
              <a:solidFill>
                <a:srgbClr val="FF5050"/>
              </a:solidFill>
              <a:latin typeface="+mn-ea"/>
            </a:endParaRPr>
          </a:p>
          <a:p>
            <a:r>
              <a:rPr lang="en-US" altLang="ko-KR" sz="1400" dirty="0">
                <a:solidFill>
                  <a:srgbClr val="FF5050"/>
                </a:solidFill>
                <a:latin typeface="+mn-ea"/>
              </a:rPr>
              <a:t> 1. </a:t>
            </a:r>
            <a:r>
              <a:rPr lang="en-US" altLang="ko-KR" sz="1400" dirty="0" smtClean="0">
                <a:solidFill>
                  <a:srgbClr val="FF5050"/>
                </a:solidFill>
                <a:latin typeface="+mn-ea"/>
              </a:rPr>
              <a:t> </a:t>
            </a:r>
            <a:r>
              <a:rPr lang="ko-KR" altLang="en-US" sz="1400" dirty="0" smtClean="0">
                <a:solidFill>
                  <a:srgbClr val="FF5050"/>
                </a:solidFill>
                <a:latin typeface="+mn-ea"/>
              </a:rPr>
              <a:t>다양한 </a:t>
            </a:r>
            <a:r>
              <a:rPr lang="ko-KR" altLang="en-US" sz="1400" dirty="0" err="1" smtClean="0">
                <a:solidFill>
                  <a:srgbClr val="FF5050"/>
                </a:solidFill>
                <a:latin typeface="+mn-ea"/>
              </a:rPr>
              <a:t>컨텐츠들을</a:t>
            </a:r>
            <a:r>
              <a:rPr lang="ko-KR" altLang="en-US" sz="1400" dirty="0" smtClean="0">
                <a:solidFill>
                  <a:srgbClr val="FF5050"/>
                </a:solidFill>
                <a:latin typeface="+mn-ea"/>
              </a:rPr>
              <a:t> 실시간으로 </a:t>
            </a:r>
            <a:r>
              <a:rPr lang="ko-KR" altLang="en-US" sz="1400" dirty="0" smtClean="0">
                <a:solidFill>
                  <a:srgbClr val="FF5050"/>
                </a:solidFill>
                <a:latin typeface="+mn-ea"/>
              </a:rPr>
              <a:t>이용</a:t>
            </a:r>
            <a:r>
              <a:rPr lang="en-US" altLang="ko-KR" sz="1400" dirty="0" smtClean="0">
                <a:solidFill>
                  <a:srgbClr val="FF5050"/>
                </a:solidFill>
                <a:latin typeface="+mn-ea"/>
              </a:rPr>
              <a:t>.</a:t>
            </a:r>
            <a:endParaRPr lang="en-US" altLang="ko-KR" sz="1400" dirty="0" smtClean="0">
              <a:solidFill>
                <a:srgbClr val="FF5050"/>
              </a:solidFill>
              <a:latin typeface="+mn-ea"/>
            </a:endParaRPr>
          </a:p>
          <a:p>
            <a:endParaRPr lang="en-US" altLang="ko-KR" sz="1400" dirty="0" smtClean="0">
              <a:solidFill>
                <a:srgbClr val="FF5050"/>
              </a:solidFill>
              <a:latin typeface="+mn-ea"/>
            </a:endParaRPr>
          </a:p>
          <a:p>
            <a:r>
              <a:rPr lang="en-US" altLang="ko-KR" sz="1400" dirty="0" smtClean="0">
                <a:solidFill>
                  <a:srgbClr val="FF5050"/>
                </a:solidFill>
                <a:latin typeface="+mn-ea"/>
              </a:rPr>
              <a:t> 2.  </a:t>
            </a:r>
            <a:r>
              <a:rPr lang="ko-KR" altLang="en-US" sz="1400" dirty="0" smtClean="0">
                <a:solidFill>
                  <a:srgbClr val="FF5050"/>
                </a:solidFill>
                <a:latin typeface="+mn-ea"/>
              </a:rPr>
              <a:t>전문가의 상담</a:t>
            </a:r>
            <a:r>
              <a:rPr lang="en-US" altLang="ko-KR" sz="1400" dirty="0" smtClean="0">
                <a:solidFill>
                  <a:srgbClr val="FF5050"/>
                </a:solidFill>
                <a:latin typeface="+mn-ea"/>
              </a:rPr>
              <a:t>,</a:t>
            </a:r>
            <a:r>
              <a:rPr lang="ko-KR" altLang="en-US" sz="1400" dirty="0" smtClean="0">
                <a:solidFill>
                  <a:srgbClr val="FF5050"/>
                </a:solidFill>
                <a:latin typeface="+mn-ea"/>
              </a:rPr>
              <a:t>조언이 </a:t>
            </a:r>
            <a:r>
              <a:rPr lang="ko-KR" altLang="en-US" sz="1400" dirty="0" smtClean="0">
                <a:solidFill>
                  <a:srgbClr val="FF5050"/>
                </a:solidFill>
                <a:latin typeface="+mn-ea"/>
              </a:rPr>
              <a:t>가능</a:t>
            </a:r>
            <a:r>
              <a:rPr lang="en-US" altLang="ko-KR" sz="1400" dirty="0" smtClean="0">
                <a:solidFill>
                  <a:srgbClr val="FF5050"/>
                </a:solidFill>
                <a:latin typeface="+mn-ea"/>
              </a:rPr>
              <a:t>.</a:t>
            </a:r>
            <a:endParaRPr lang="en-US" altLang="ko-KR" sz="1400" dirty="0">
              <a:solidFill>
                <a:srgbClr val="FF5050"/>
              </a:solidFill>
              <a:latin typeface="+mn-ea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60032" y="4315043"/>
            <a:ext cx="351731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accent1"/>
                </a:solidFill>
                <a:latin typeface="+mn-ea"/>
              </a:rPr>
              <a:t>단</a:t>
            </a:r>
            <a:r>
              <a:rPr lang="ko-KR" altLang="en-US" sz="2000" b="1" dirty="0" smtClean="0">
                <a:solidFill>
                  <a:schemeClr val="accent1"/>
                </a:solidFill>
                <a:latin typeface="+mn-ea"/>
              </a:rPr>
              <a:t>점</a:t>
            </a:r>
            <a:endParaRPr lang="en-US" altLang="ko-KR" sz="2000" b="1" dirty="0" smtClean="0">
              <a:solidFill>
                <a:schemeClr val="accent1"/>
              </a:solidFill>
              <a:latin typeface="+mn-ea"/>
            </a:endParaRPr>
          </a:p>
          <a:p>
            <a:r>
              <a:rPr lang="en-US" altLang="ko-KR" sz="1400" dirty="0">
                <a:solidFill>
                  <a:schemeClr val="accent1"/>
                </a:solidFill>
                <a:latin typeface="+mn-ea"/>
              </a:rPr>
              <a:t> 1</a:t>
            </a:r>
            <a:r>
              <a:rPr lang="en-US" altLang="ko-KR" sz="1400" dirty="0" smtClean="0">
                <a:solidFill>
                  <a:schemeClr val="accent1"/>
                </a:solidFill>
                <a:latin typeface="+mn-ea"/>
              </a:rPr>
              <a:t>.  </a:t>
            </a:r>
            <a:r>
              <a:rPr lang="ko-KR" altLang="en-US" sz="1400" dirty="0" smtClean="0">
                <a:solidFill>
                  <a:schemeClr val="accent1"/>
                </a:solidFill>
                <a:latin typeface="+mn-ea"/>
              </a:rPr>
              <a:t>다양한 전문가들이 필요한 만큼 많은 </a:t>
            </a:r>
            <a:endParaRPr lang="en-US" altLang="ko-KR" sz="1400" dirty="0" smtClean="0">
              <a:solidFill>
                <a:schemeClr val="accent1"/>
              </a:solidFill>
              <a:latin typeface="+mn-ea"/>
            </a:endParaRPr>
          </a:p>
          <a:p>
            <a:r>
              <a:rPr lang="en-US" altLang="ko-KR" sz="1400" dirty="0">
                <a:solidFill>
                  <a:schemeClr val="accent1"/>
                </a:solidFill>
                <a:latin typeface="+mn-ea"/>
              </a:rPr>
              <a:t> </a:t>
            </a:r>
            <a:r>
              <a:rPr lang="en-US" altLang="ko-KR" sz="1400" dirty="0" smtClean="0">
                <a:solidFill>
                  <a:schemeClr val="accent1"/>
                </a:solidFill>
                <a:latin typeface="+mn-ea"/>
              </a:rPr>
              <a:t>    </a:t>
            </a:r>
            <a:r>
              <a:rPr lang="ko-KR" altLang="en-US" sz="1400" dirty="0" smtClean="0">
                <a:solidFill>
                  <a:schemeClr val="accent1"/>
                </a:solidFill>
                <a:latin typeface="+mn-ea"/>
              </a:rPr>
              <a:t>인력과 시간이 필요</a:t>
            </a:r>
            <a:r>
              <a:rPr lang="en-US" altLang="ko-KR" sz="1400" dirty="0" smtClean="0">
                <a:solidFill>
                  <a:schemeClr val="accent1"/>
                </a:solidFill>
                <a:latin typeface="+mn-ea"/>
              </a:rPr>
              <a:t>.</a:t>
            </a:r>
          </a:p>
          <a:p>
            <a:endParaRPr lang="en-US" altLang="ko-KR" sz="1400" dirty="0" smtClean="0">
              <a:solidFill>
                <a:schemeClr val="accent1"/>
              </a:solidFill>
              <a:latin typeface="+mn-ea"/>
            </a:endParaRPr>
          </a:p>
          <a:p>
            <a:r>
              <a:rPr lang="en-US" altLang="ko-KR" sz="1400" dirty="0">
                <a:solidFill>
                  <a:schemeClr val="accent1"/>
                </a:solidFill>
                <a:latin typeface="+mn-ea"/>
              </a:rPr>
              <a:t> </a:t>
            </a:r>
            <a:r>
              <a:rPr lang="en-US" altLang="ko-KR" sz="1400" dirty="0" smtClean="0">
                <a:solidFill>
                  <a:schemeClr val="accent1"/>
                </a:solidFill>
                <a:latin typeface="+mn-ea"/>
              </a:rPr>
              <a:t>2.  </a:t>
            </a:r>
            <a:r>
              <a:rPr lang="ko-KR" altLang="en-US" sz="1400" dirty="0" smtClean="0">
                <a:solidFill>
                  <a:schemeClr val="accent1"/>
                </a:solidFill>
                <a:latin typeface="+mn-ea"/>
              </a:rPr>
              <a:t>다양한 서비스에 비해 </a:t>
            </a:r>
            <a:r>
              <a:rPr lang="ko-KR" altLang="en-US" sz="1400" dirty="0" smtClean="0">
                <a:solidFill>
                  <a:schemeClr val="accent1"/>
                </a:solidFill>
                <a:latin typeface="+mn-ea"/>
              </a:rPr>
              <a:t>세세한</a:t>
            </a:r>
            <a:endParaRPr lang="en-US" altLang="ko-KR" sz="1400" dirty="0" smtClean="0">
              <a:solidFill>
                <a:schemeClr val="accent1"/>
              </a:solidFill>
              <a:latin typeface="+mn-ea"/>
            </a:endParaRPr>
          </a:p>
          <a:p>
            <a:r>
              <a:rPr lang="en-US" altLang="ko-KR" sz="1400" dirty="0">
                <a:solidFill>
                  <a:schemeClr val="accent1"/>
                </a:solidFill>
                <a:latin typeface="+mn-ea"/>
              </a:rPr>
              <a:t> </a:t>
            </a:r>
            <a:r>
              <a:rPr lang="en-US" altLang="ko-KR" sz="1400" dirty="0" smtClean="0">
                <a:solidFill>
                  <a:schemeClr val="accent1"/>
                </a:solidFill>
                <a:latin typeface="+mn-ea"/>
              </a:rPr>
              <a:t>    </a:t>
            </a:r>
            <a:r>
              <a:rPr lang="ko-KR" altLang="en-US" sz="1400" dirty="0" smtClean="0">
                <a:solidFill>
                  <a:schemeClr val="accent1"/>
                </a:solidFill>
                <a:latin typeface="+mn-ea"/>
              </a:rPr>
              <a:t>서비스가</a:t>
            </a:r>
            <a:r>
              <a:rPr lang="en-US" altLang="ko-KR" sz="1400" dirty="0">
                <a:solidFill>
                  <a:schemeClr val="accent1"/>
                </a:solidFill>
                <a:latin typeface="+mn-ea"/>
              </a:rPr>
              <a:t> </a:t>
            </a:r>
            <a:r>
              <a:rPr lang="ko-KR" altLang="en-US" sz="1400" dirty="0" smtClean="0">
                <a:solidFill>
                  <a:schemeClr val="accent1"/>
                </a:solidFill>
                <a:latin typeface="+mn-ea"/>
              </a:rPr>
              <a:t>부족</a:t>
            </a:r>
            <a:r>
              <a:rPr lang="en-US" altLang="ko-KR" sz="1400" dirty="0" smtClean="0">
                <a:solidFill>
                  <a:schemeClr val="accent1"/>
                </a:solidFill>
                <a:latin typeface="+mn-ea"/>
              </a:rPr>
              <a:t>. </a:t>
            </a:r>
            <a:endParaRPr lang="en-US" altLang="ko-KR" sz="1400" dirty="0">
              <a:solidFill>
                <a:schemeClr val="accent1"/>
              </a:solidFill>
              <a:latin typeface="+mn-ea"/>
            </a:endParaRPr>
          </a:p>
        </p:txBody>
      </p:sp>
      <p:pic>
        <p:nvPicPr>
          <p:cNvPr id="2050" name="Picture 2" descr="C:\Users\309\Desktop\KakaoTalk_20170514_195235214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0157" y="1428736"/>
            <a:ext cx="2678643" cy="4762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8165491" y="45204"/>
            <a:ext cx="9236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>
                <a:latin typeface="a가을소풍B" pitchFamily="18" charset="-127"/>
                <a:ea typeface="a가을소풍B" pitchFamily="18" charset="-127"/>
              </a:rPr>
              <a:t>소프트웨어 설계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42844" y="2285992"/>
            <a:ext cx="2448272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latin typeface="a가을소풍B" pitchFamily="18" charset="-127"/>
                <a:ea typeface="a가을소풍B" pitchFamily="18" charset="-127"/>
              </a:rPr>
              <a:t>1. </a:t>
            </a:r>
            <a:r>
              <a:rPr lang="ko-KR" altLang="en-US" sz="1000" dirty="0" smtClean="0">
                <a:latin typeface="a가을소풍B" pitchFamily="18" charset="-127"/>
                <a:ea typeface="a가을소풍B" pitchFamily="18" charset="-127"/>
              </a:rPr>
              <a:t>요구추출</a:t>
            </a:r>
            <a:endParaRPr lang="en-US" altLang="ko-KR" sz="1000" dirty="0" smtClean="0"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1-1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시장조사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1-2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설문조사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1-3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제한요소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1-4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벤치마킹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1-5 </a:t>
            </a:r>
            <a:r>
              <a:rPr lang="ko-KR" altLang="en-US" sz="1000" dirty="0" err="1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멘토자문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latin typeface="a가을소풍B" pitchFamily="18" charset="-127"/>
                <a:ea typeface="a가을소풍B" pitchFamily="18" charset="-127"/>
              </a:rPr>
              <a:t>  1-6 SWOT</a:t>
            </a:r>
          </a:p>
          <a:p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2.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기능적 분석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2-1 DFD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구조도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2-2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소단위 명세서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2-3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데이터베이스관계도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3291988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KimSH\Desktop\시그니쳐(좌우조합형)_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2119" y="6378633"/>
            <a:ext cx="2076385" cy="434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F103D-9715-4C9B-AD17-22F01DA7B217}" type="slidenum">
              <a:rPr lang="ko-KR" altLang="en-US" smtClean="0"/>
              <a:pPr/>
              <a:t>31</a:t>
            </a:fld>
            <a:endParaRPr lang="ko-KR" altLang="en-US"/>
          </a:p>
        </p:txBody>
      </p:sp>
      <p:sp>
        <p:nvSpPr>
          <p:cNvPr id="13" name="오각형 12"/>
          <p:cNvSpPr/>
          <p:nvPr/>
        </p:nvSpPr>
        <p:spPr>
          <a:xfrm>
            <a:off x="173452" y="1979254"/>
            <a:ext cx="1424864" cy="280195"/>
          </a:xfrm>
          <a:prstGeom prst="homePlat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127674" y="1428736"/>
            <a:ext cx="13724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C</a:t>
            </a:r>
            <a:r>
              <a:rPr lang="en-US" altLang="ko-KR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ontents</a:t>
            </a:r>
            <a:endParaRPr lang="ko-KR" altLang="en-US" sz="1100" dirty="0">
              <a:solidFill>
                <a:schemeClr val="tx2">
                  <a:lumMod val="60000"/>
                  <a:lumOff val="4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40299" y="1979254"/>
            <a:ext cx="7938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가을소풍B" pitchFamily="18" charset="-127"/>
                <a:ea typeface="a가을소풍B" pitchFamily="18" charset="-127"/>
              </a:rPr>
              <a:t>개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가을소풍B" pitchFamily="18" charset="-127"/>
                <a:ea typeface="a가을소풍B" pitchFamily="18" charset="-127"/>
              </a:rPr>
              <a:t>　　요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979712" y="648000"/>
            <a:ext cx="38781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가을소풍B" pitchFamily="18" charset="-127"/>
                <a:ea typeface="a가을소풍B" pitchFamily="18" charset="-127"/>
              </a:rPr>
              <a:t>1-4. </a:t>
            </a:r>
            <a:r>
              <a:rPr lang="ko-KR" alt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가을소풍B" pitchFamily="18" charset="-127"/>
                <a:ea typeface="a가을소풍B" pitchFamily="18" charset="-127"/>
              </a:rPr>
              <a:t>벤치마킹</a:t>
            </a:r>
            <a:endParaRPr lang="ko-KR" alt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가을소풍B" pitchFamily="18" charset="-127"/>
              <a:ea typeface="a가을소풍B" pitchFamily="18" charset="-127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 rot="16200000" flipV="1">
            <a:off x="-1751818" y="3342493"/>
            <a:ext cx="7010400" cy="20613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857752" y="1643050"/>
            <a:ext cx="1524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개인 비서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860032" y="2928934"/>
            <a:ext cx="2738250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rgbClr val="FF0000"/>
                </a:solidFill>
                <a:latin typeface="+mn-ea"/>
              </a:rPr>
              <a:t>장점</a:t>
            </a:r>
            <a:endParaRPr lang="en-US" altLang="ko-KR" sz="2000" b="1" dirty="0" smtClean="0">
              <a:solidFill>
                <a:srgbClr val="FF0000"/>
              </a:solidFill>
              <a:latin typeface="+mn-ea"/>
            </a:endParaRPr>
          </a:p>
          <a:p>
            <a:r>
              <a:rPr lang="en-US" altLang="ko-KR" sz="1400" dirty="0" smtClean="0">
                <a:solidFill>
                  <a:srgbClr val="FF0000"/>
                </a:solidFill>
                <a:latin typeface="+mn-ea"/>
              </a:rPr>
              <a:t> 1.  </a:t>
            </a:r>
            <a:r>
              <a:rPr lang="ko-KR" altLang="en-US" sz="1400" dirty="0" smtClean="0">
                <a:solidFill>
                  <a:srgbClr val="FF0000"/>
                </a:solidFill>
                <a:latin typeface="+mn-ea"/>
              </a:rPr>
              <a:t>공유 가능</a:t>
            </a:r>
            <a:r>
              <a:rPr lang="en-US" altLang="ko-KR" sz="1400" dirty="0" smtClean="0">
                <a:solidFill>
                  <a:srgbClr val="FF0000"/>
                </a:solidFill>
                <a:latin typeface="+mn-ea"/>
              </a:rPr>
              <a:t>.</a:t>
            </a:r>
            <a:endParaRPr lang="en-US" altLang="ko-KR" sz="1400" dirty="0" smtClean="0">
              <a:solidFill>
                <a:srgbClr val="FF0000"/>
              </a:solidFill>
              <a:latin typeface="+mn-ea"/>
            </a:endParaRPr>
          </a:p>
          <a:p>
            <a:endParaRPr lang="en-US" altLang="ko-KR" sz="1400" dirty="0" smtClean="0">
              <a:solidFill>
                <a:srgbClr val="FF0000"/>
              </a:solidFill>
              <a:latin typeface="+mn-ea"/>
            </a:endParaRPr>
          </a:p>
          <a:p>
            <a:r>
              <a:rPr lang="en-US" altLang="ko-KR" sz="1400" dirty="0" smtClean="0">
                <a:solidFill>
                  <a:srgbClr val="FF0000"/>
                </a:solidFill>
                <a:latin typeface="+mn-ea"/>
              </a:rPr>
              <a:t> 2.  </a:t>
            </a:r>
            <a:r>
              <a:rPr lang="ko-KR" altLang="en-US" sz="1400" dirty="0" smtClean="0">
                <a:solidFill>
                  <a:srgbClr val="FF0000"/>
                </a:solidFill>
                <a:latin typeface="+mn-ea"/>
              </a:rPr>
              <a:t>건강</a:t>
            </a:r>
            <a:r>
              <a:rPr lang="en-US" altLang="ko-KR" sz="1400" dirty="0" smtClean="0">
                <a:solidFill>
                  <a:srgbClr val="FF0000"/>
                </a:solidFill>
                <a:latin typeface="+mn-ea"/>
              </a:rPr>
              <a:t>,</a:t>
            </a:r>
            <a:r>
              <a:rPr lang="ko-KR" altLang="en-US" sz="1400" dirty="0" smtClean="0">
                <a:solidFill>
                  <a:srgbClr val="FF0000"/>
                </a:solidFill>
                <a:latin typeface="+mn-ea"/>
              </a:rPr>
              <a:t>약을 챙겨주는 서비스</a:t>
            </a:r>
            <a:r>
              <a:rPr lang="en-US" altLang="ko-KR" sz="1400" dirty="0" smtClean="0">
                <a:solidFill>
                  <a:srgbClr val="FF0000"/>
                </a:solidFill>
                <a:latin typeface="+mn-ea"/>
              </a:rPr>
              <a:t>.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860032" y="4315043"/>
            <a:ext cx="3494867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accent1"/>
                </a:solidFill>
                <a:latin typeface="+mn-ea"/>
              </a:rPr>
              <a:t>단</a:t>
            </a:r>
            <a:r>
              <a:rPr lang="ko-KR" altLang="en-US" sz="2000" b="1" dirty="0" smtClean="0">
                <a:solidFill>
                  <a:schemeClr val="accent1"/>
                </a:solidFill>
                <a:latin typeface="+mn-ea"/>
              </a:rPr>
              <a:t>점</a:t>
            </a:r>
            <a:endParaRPr lang="en-US" altLang="ko-KR" sz="2000" b="1" dirty="0" smtClean="0">
              <a:solidFill>
                <a:schemeClr val="accent1"/>
              </a:solidFill>
              <a:latin typeface="+mn-ea"/>
            </a:endParaRPr>
          </a:p>
          <a:p>
            <a:r>
              <a:rPr lang="en-US" altLang="ko-KR" sz="1400" dirty="0" smtClean="0">
                <a:solidFill>
                  <a:schemeClr val="accent1"/>
                </a:solidFill>
                <a:latin typeface="+mn-ea"/>
              </a:rPr>
              <a:t> 1</a:t>
            </a:r>
            <a:r>
              <a:rPr lang="en-US" altLang="ko-KR" sz="1400" dirty="0">
                <a:solidFill>
                  <a:schemeClr val="accent1"/>
                </a:solidFill>
                <a:latin typeface="+mn-ea"/>
              </a:rPr>
              <a:t>.</a:t>
            </a:r>
            <a:r>
              <a:rPr lang="en-US" altLang="ko-KR" sz="1400" dirty="0" smtClean="0">
                <a:solidFill>
                  <a:schemeClr val="accent1"/>
                </a:solidFill>
                <a:latin typeface="+mn-ea"/>
              </a:rPr>
              <a:t> </a:t>
            </a:r>
            <a:r>
              <a:rPr lang="ko-KR" altLang="en-US" sz="1400" dirty="0" smtClean="0">
                <a:solidFill>
                  <a:schemeClr val="accent1"/>
                </a:solidFill>
                <a:latin typeface="+mn-ea"/>
              </a:rPr>
              <a:t> 다른 제</a:t>
            </a:r>
            <a:r>
              <a:rPr lang="ko-KR" altLang="en-US" sz="1400" dirty="0">
                <a:solidFill>
                  <a:schemeClr val="accent1"/>
                </a:solidFill>
                <a:latin typeface="+mn-ea"/>
              </a:rPr>
              <a:t>품</a:t>
            </a:r>
            <a:r>
              <a:rPr lang="ko-KR" altLang="en-US" sz="1400" dirty="0" smtClean="0">
                <a:solidFill>
                  <a:schemeClr val="accent1"/>
                </a:solidFill>
                <a:latin typeface="+mn-ea"/>
              </a:rPr>
              <a:t>과 비교되는 서비스가 </a:t>
            </a:r>
            <a:r>
              <a:rPr lang="ko-KR" altLang="en-US" sz="1400" dirty="0" smtClean="0">
                <a:solidFill>
                  <a:schemeClr val="accent1"/>
                </a:solidFill>
                <a:latin typeface="+mn-ea"/>
              </a:rPr>
              <a:t>없음</a:t>
            </a:r>
            <a:r>
              <a:rPr lang="en-US" altLang="ko-KR" sz="1400" dirty="0" smtClean="0">
                <a:solidFill>
                  <a:schemeClr val="accent1"/>
                </a:solidFill>
                <a:latin typeface="+mn-ea"/>
              </a:rPr>
              <a:t>.</a:t>
            </a:r>
            <a:endParaRPr lang="en-US" altLang="ko-KR" sz="1400" dirty="0" smtClean="0">
              <a:solidFill>
                <a:schemeClr val="accent1"/>
              </a:solidFill>
              <a:latin typeface="+mn-ea"/>
            </a:endParaRPr>
          </a:p>
          <a:p>
            <a:r>
              <a:rPr lang="en-US" altLang="ko-KR" sz="1400" dirty="0">
                <a:solidFill>
                  <a:schemeClr val="accent1"/>
                </a:solidFill>
                <a:latin typeface="+mn-ea"/>
              </a:rPr>
              <a:t> </a:t>
            </a:r>
            <a:endParaRPr lang="en-US" altLang="ko-KR" sz="1400" dirty="0" smtClean="0">
              <a:solidFill>
                <a:schemeClr val="accent1"/>
              </a:solidFill>
              <a:latin typeface="+mn-ea"/>
            </a:endParaRPr>
          </a:p>
          <a:p>
            <a:r>
              <a:rPr lang="en-US" altLang="ko-KR" sz="1400" dirty="0" smtClean="0">
                <a:solidFill>
                  <a:schemeClr val="accent1"/>
                </a:solidFill>
                <a:latin typeface="+mn-ea"/>
              </a:rPr>
              <a:t> 2.  UI</a:t>
            </a:r>
            <a:r>
              <a:rPr lang="ko-KR" altLang="en-US" sz="1400" dirty="0" smtClean="0">
                <a:solidFill>
                  <a:schemeClr val="accent1"/>
                </a:solidFill>
                <a:latin typeface="+mn-ea"/>
              </a:rPr>
              <a:t>구성이 너무 단순해서 쉽게 </a:t>
            </a:r>
            <a:r>
              <a:rPr lang="ko-KR" altLang="en-US" sz="1400" dirty="0" smtClean="0">
                <a:solidFill>
                  <a:schemeClr val="accent1"/>
                </a:solidFill>
                <a:latin typeface="+mn-ea"/>
              </a:rPr>
              <a:t>지루함</a:t>
            </a:r>
            <a:r>
              <a:rPr lang="en-US" altLang="ko-KR" sz="1400" dirty="0" smtClean="0">
                <a:solidFill>
                  <a:schemeClr val="accent1"/>
                </a:solidFill>
                <a:latin typeface="+mn-ea"/>
              </a:rPr>
              <a:t>.</a:t>
            </a:r>
            <a:endParaRPr lang="en-US" altLang="ko-KR" sz="1400" dirty="0" smtClean="0">
              <a:solidFill>
                <a:schemeClr val="accent1"/>
              </a:solidFill>
              <a:latin typeface="+mn-ea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165491" y="45204"/>
            <a:ext cx="9236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>
                <a:latin typeface="a가을소풍B" pitchFamily="18" charset="-127"/>
                <a:ea typeface="a가을소풍B" pitchFamily="18" charset="-127"/>
              </a:rPr>
              <a:t>소프트웨어 설계</a:t>
            </a:r>
          </a:p>
        </p:txBody>
      </p:sp>
      <p:pic>
        <p:nvPicPr>
          <p:cNvPr id="4098" name="Picture 2" descr="C:\Users\309\Desktop\KakaoTalk_20170514_20154437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5" y="1428736"/>
            <a:ext cx="2592288" cy="4813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142844" y="2285992"/>
            <a:ext cx="2448272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latin typeface="a가을소풍B" pitchFamily="18" charset="-127"/>
                <a:ea typeface="a가을소풍B" pitchFamily="18" charset="-127"/>
              </a:rPr>
              <a:t>1. </a:t>
            </a:r>
            <a:r>
              <a:rPr lang="ko-KR" altLang="en-US" sz="1000" dirty="0" smtClean="0">
                <a:latin typeface="a가을소풍B" pitchFamily="18" charset="-127"/>
                <a:ea typeface="a가을소풍B" pitchFamily="18" charset="-127"/>
              </a:rPr>
              <a:t>요구추출</a:t>
            </a:r>
            <a:endParaRPr lang="en-US" altLang="ko-KR" sz="1000" dirty="0" smtClean="0"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1-1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시장조사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1-2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설문조사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1-3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제한요소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1-4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벤치마킹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1-5 </a:t>
            </a:r>
            <a:r>
              <a:rPr lang="ko-KR" altLang="en-US" sz="1000" dirty="0" err="1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멘토자문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latin typeface="a가을소풍B" pitchFamily="18" charset="-127"/>
                <a:ea typeface="a가을소풍B" pitchFamily="18" charset="-127"/>
              </a:rPr>
              <a:t>  1-6 SWOT</a:t>
            </a:r>
          </a:p>
          <a:p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2.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기능적 분석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2-1 DFD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구조도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2-2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소단위 명세서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2-3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데이터베이스관계도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548043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KimSH\Desktop\시그니쳐(좌우조합형)_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2119" y="6378633"/>
            <a:ext cx="2076385" cy="434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F103D-9715-4C9B-AD17-22F01DA7B217}" type="slidenum">
              <a:rPr lang="ko-KR" altLang="en-US" smtClean="0"/>
              <a:pPr/>
              <a:t>32</a:t>
            </a:fld>
            <a:endParaRPr lang="ko-KR" altLang="en-US"/>
          </a:p>
        </p:txBody>
      </p:sp>
      <p:sp>
        <p:nvSpPr>
          <p:cNvPr id="13" name="오각형 12"/>
          <p:cNvSpPr/>
          <p:nvPr/>
        </p:nvSpPr>
        <p:spPr>
          <a:xfrm>
            <a:off x="173452" y="1979254"/>
            <a:ext cx="1424864" cy="280195"/>
          </a:xfrm>
          <a:prstGeom prst="homePlat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127674" y="1428736"/>
            <a:ext cx="13724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C</a:t>
            </a:r>
            <a:r>
              <a:rPr lang="en-US" altLang="ko-KR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ontents</a:t>
            </a:r>
            <a:endParaRPr lang="ko-KR" altLang="en-US" sz="1100" dirty="0">
              <a:solidFill>
                <a:schemeClr val="tx2">
                  <a:lumMod val="60000"/>
                  <a:lumOff val="4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40299" y="1979254"/>
            <a:ext cx="7938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가을소풍B" pitchFamily="18" charset="-127"/>
                <a:ea typeface="a가을소풍B" pitchFamily="18" charset="-127"/>
              </a:rPr>
              <a:t>개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가을소풍B" pitchFamily="18" charset="-127"/>
                <a:ea typeface="a가을소풍B" pitchFamily="18" charset="-127"/>
              </a:rPr>
              <a:t>　　요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979712" y="648000"/>
            <a:ext cx="38781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가을소풍B" pitchFamily="18" charset="-127"/>
                <a:ea typeface="a가을소풍B" pitchFamily="18" charset="-127"/>
              </a:rPr>
              <a:t>1-4. </a:t>
            </a:r>
            <a:r>
              <a:rPr lang="ko-KR" alt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가을소풍B" pitchFamily="18" charset="-127"/>
                <a:ea typeface="a가을소풍B" pitchFamily="18" charset="-127"/>
              </a:rPr>
              <a:t>벤치마킹</a:t>
            </a:r>
            <a:endParaRPr lang="ko-KR" alt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가을소풍B" pitchFamily="18" charset="-127"/>
              <a:ea typeface="a가을소풍B" pitchFamily="18" charset="-127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 rot="16200000" flipV="1">
            <a:off x="-1751818" y="3342493"/>
            <a:ext cx="7010400" cy="20613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857752" y="1643050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자비스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860032" y="2928934"/>
            <a:ext cx="3916457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rgbClr val="FF0000"/>
                </a:solidFill>
                <a:latin typeface="+mn-ea"/>
              </a:rPr>
              <a:t>장점</a:t>
            </a:r>
            <a:endParaRPr lang="en-US" altLang="ko-KR" sz="2000" b="1" dirty="0" smtClean="0">
              <a:solidFill>
                <a:srgbClr val="FF0000"/>
              </a:solidFill>
              <a:latin typeface="+mn-ea"/>
            </a:endParaRPr>
          </a:p>
          <a:p>
            <a:r>
              <a:rPr lang="en-US" altLang="ko-KR" sz="1400" dirty="0" smtClean="0">
                <a:solidFill>
                  <a:srgbClr val="FF0000"/>
                </a:solidFill>
                <a:latin typeface="+mn-ea"/>
              </a:rPr>
              <a:t> 1.  </a:t>
            </a:r>
            <a:r>
              <a:rPr lang="ko-KR" altLang="en-US" sz="1400" dirty="0" smtClean="0">
                <a:solidFill>
                  <a:srgbClr val="FF0000"/>
                </a:solidFill>
                <a:latin typeface="+mn-ea"/>
              </a:rPr>
              <a:t>영수증을 사진을 찍어 입력하면 </a:t>
            </a:r>
            <a:r>
              <a:rPr lang="ko-KR" altLang="en-US" sz="1400" dirty="0" smtClean="0">
                <a:solidFill>
                  <a:srgbClr val="FF0000"/>
                </a:solidFill>
                <a:latin typeface="+mn-ea"/>
              </a:rPr>
              <a:t>자동 등록</a:t>
            </a:r>
            <a:r>
              <a:rPr lang="en-US" altLang="ko-KR" sz="1400" dirty="0" smtClean="0">
                <a:solidFill>
                  <a:srgbClr val="FF0000"/>
                </a:solidFill>
                <a:latin typeface="+mn-ea"/>
              </a:rPr>
              <a:t>.</a:t>
            </a:r>
            <a:endParaRPr lang="en-US" altLang="ko-KR" sz="1400" dirty="0" smtClean="0">
              <a:solidFill>
                <a:srgbClr val="FF0000"/>
              </a:solidFill>
              <a:latin typeface="+mn-ea"/>
            </a:endParaRPr>
          </a:p>
          <a:p>
            <a:endParaRPr lang="en-US" altLang="ko-KR" sz="1400" dirty="0" smtClean="0">
              <a:solidFill>
                <a:srgbClr val="FF0000"/>
              </a:solidFill>
              <a:latin typeface="+mn-ea"/>
            </a:endParaRPr>
          </a:p>
          <a:p>
            <a:r>
              <a:rPr lang="en-US" altLang="ko-KR" sz="1400" dirty="0">
                <a:solidFill>
                  <a:srgbClr val="FF0000"/>
                </a:solidFill>
                <a:latin typeface="+mn-ea"/>
              </a:rPr>
              <a:t> </a:t>
            </a:r>
            <a:r>
              <a:rPr lang="en-US" altLang="ko-KR" sz="1400" dirty="0" smtClean="0">
                <a:solidFill>
                  <a:srgbClr val="FF0000"/>
                </a:solidFill>
                <a:latin typeface="+mn-ea"/>
              </a:rPr>
              <a:t>2.  </a:t>
            </a:r>
            <a:r>
              <a:rPr lang="ko-KR" altLang="en-US" sz="1400" dirty="0" smtClean="0">
                <a:solidFill>
                  <a:srgbClr val="FF0000"/>
                </a:solidFill>
                <a:latin typeface="+mn-ea"/>
              </a:rPr>
              <a:t>서비스 사용이 </a:t>
            </a:r>
            <a:r>
              <a:rPr lang="ko-KR" altLang="en-US" sz="1400" dirty="0" smtClean="0">
                <a:solidFill>
                  <a:srgbClr val="FF0000"/>
                </a:solidFill>
                <a:latin typeface="+mn-ea"/>
              </a:rPr>
              <a:t>편리</a:t>
            </a:r>
            <a:r>
              <a:rPr lang="en-US" altLang="ko-KR" sz="1400" dirty="0" smtClean="0">
                <a:solidFill>
                  <a:srgbClr val="FF0000"/>
                </a:solidFill>
                <a:latin typeface="+mn-ea"/>
              </a:rPr>
              <a:t>.</a:t>
            </a:r>
            <a:endParaRPr lang="en-US" altLang="ko-KR" sz="1400" dirty="0" smtClean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860032" y="4314642"/>
            <a:ext cx="4221027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accent1"/>
                </a:solidFill>
                <a:latin typeface="+mn-ea"/>
              </a:rPr>
              <a:t>단</a:t>
            </a:r>
            <a:r>
              <a:rPr lang="ko-KR" altLang="en-US" sz="2000" b="1" dirty="0" smtClean="0">
                <a:solidFill>
                  <a:schemeClr val="accent1"/>
                </a:solidFill>
                <a:latin typeface="+mn-ea"/>
              </a:rPr>
              <a:t>점</a:t>
            </a:r>
            <a:endParaRPr lang="en-US" altLang="ko-KR" sz="2000" b="1" dirty="0" smtClean="0">
              <a:solidFill>
                <a:schemeClr val="accent1"/>
              </a:solidFill>
              <a:latin typeface="+mn-ea"/>
            </a:endParaRPr>
          </a:p>
          <a:p>
            <a:r>
              <a:rPr lang="en-US" altLang="ko-KR" sz="1400" dirty="0">
                <a:solidFill>
                  <a:schemeClr val="accent1"/>
                </a:solidFill>
                <a:latin typeface="+mn-ea"/>
              </a:rPr>
              <a:t> </a:t>
            </a:r>
            <a:r>
              <a:rPr lang="en-US" altLang="ko-KR" sz="1400" dirty="0" smtClean="0">
                <a:solidFill>
                  <a:schemeClr val="accent1"/>
                </a:solidFill>
                <a:latin typeface="+mn-ea"/>
              </a:rPr>
              <a:t>1.  </a:t>
            </a:r>
            <a:r>
              <a:rPr lang="ko-KR" altLang="en-US" sz="1400" dirty="0" smtClean="0">
                <a:solidFill>
                  <a:schemeClr val="accent1"/>
                </a:solidFill>
                <a:latin typeface="+mn-ea"/>
              </a:rPr>
              <a:t>영수증보관</a:t>
            </a:r>
            <a:r>
              <a:rPr lang="en-US" altLang="ko-KR" sz="1400" dirty="0" smtClean="0">
                <a:solidFill>
                  <a:schemeClr val="accent1"/>
                </a:solidFill>
                <a:latin typeface="+mn-ea"/>
              </a:rPr>
              <a:t>,</a:t>
            </a:r>
            <a:r>
              <a:rPr lang="ko-KR" altLang="en-US" sz="1400" dirty="0" smtClean="0">
                <a:solidFill>
                  <a:schemeClr val="accent1"/>
                </a:solidFill>
                <a:latin typeface="+mn-ea"/>
              </a:rPr>
              <a:t>사진을 찍어야 하는 서비스</a:t>
            </a:r>
            <a:r>
              <a:rPr lang="en-US" altLang="ko-KR" sz="1400" dirty="0" smtClean="0">
                <a:solidFill>
                  <a:schemeClr val="accent1"/>
                </a:solidFill>
                <a:latin typeface="+mn-ea"/>
              </a:rPr>
              <a:t>.</a:t>
            </a:r>
          </a:p>
          <a:p>
            <a:endParaRPr lang="en-US" altLang="ko-KR" sz="1400" dirty="0">
              <a:solidFill>
                <a:schemeClr val="accent1"/>
              </a:solidFill>
              <a:latin typeface="+mn-ea"/>
            </a:endParaRPr>
          </a:p>
          <a:p>
            <a:r>
              <a:rPr lang="en-US" altLang="ko-KR" sz="1400" dirty="0">
                <a:solidFill>
                  <a:schemeClr val="accent1"/>
                </a:solidFill>
                <a:latin typeface="+mn-ea"/>
              </a:rPr>
              <a:t> </a:t>
            </a:r>
            <a:r>
              <a:rPr lang="en-US" altLang="ko-KR" sz="1400" dirty="0" smtClean="0">
                <a:solidFill>
                  <a:schemeClr val="accent1"/>
                </a:solidFill>
                <a:latin typeface="+mn-ea"/>
              </a:rPr>
              <a:t>2.  </a:t>
            </a:r>
            <a:r>
              <a:rPr lang="ko-KR" altLang="en-US" sz="1400" dirty="0" smtClean="0">
                <a:solidFill>
                  <a:schemeClr val="accent1"/>
                </a:solidFill>
                <a:latin typeface="+mn-ea"/>
              </a:rPr>
              <a:t>지출이 많은 부분 등 다른 서비스 기능이 </a:t>
            </a:r>
            <a:r>
              <a:rPr lang="ko-KR" altLang="en-US" sz="1400" dirty="0" smtClean="0">
                <a:solidFill>
                  <a:schemeClr val="accent1"/>
                </a:solidFill>
                <a:latin typeface="+mn-ea"/>
              </a:rPr>
              <a:t>없음</a:t>
            </a:r>
            <a:r>
              <a:rPr lang="en-US" altLang="ko-KR" sz="1400" dirty="0" smtClean="0">
                <a:solidFill>
                  <a:schemeClr val="accent1"/>
                </a:solidFill>
                <a:latin typeface="+mn-ea"/>
              </a:rPr>
              <a:t>.</a:t>
            </a:r>
            <a:endParaRPr lang="en-US" altLang="ko-KR" sz="1400" dirty="0">
              <a:solidFill>
                <a:schemeClr val="accent1"/>
              </a:solidFill>
              <a:latin typeface="+mn-ea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796136" y="1756978"/>
            <a:ext cx="15840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-</a:t>
            </a:r>
            <a:r>
              <a:rPr lang="ko-KR" altLang="en-US" sz="1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똑똑한 영수증 비</a:t>
            </a:r>
            <a:r>
              <a:rPr lang="ko-KR" alt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서</a:t>
            </a:r>
          </a:p>
        </p:txBody>
      </p:sp>
      <p:pic>
        <p:nvPicPr>
          <p:cNvPr id="3074" name="Picture 2" descr="C:\Users\309\Desktop\KakaoTalk_20170514_195241814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5416" y="1428736"/>
            <a:ext cx="2704616" cy="4808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/>
          <p:cNvSpPr txBox="1"/>
          <p:nvPr/>
        </p:nvSpPr>
        <p:spPr>
          <a:xfrm>
            <a:off x="8165491" y="45204"/>
            <a:ext cx="9236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>
                <a:latin typeface="a가을소풍B" pitchFamily="18" charset="-127"/>
                <a:ea typeface="a가을소풍B" pitchFamily="18" charset="-127"/>
              </a:rPr>
              <a:t>소프트웨어 설계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42844" y="2285992"/>
            <a:ext cx="2448272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latin typeface="a가을소풍B" pitchFamily="18" charset="-127"/>
                <a:ea typeface="a가을소풍B" pitchFamily="18" charset="-127"/>
              </a:rPr>
              <a:t>1. </a:t>
            </a:r>
            <a:r>
              <a:rPr lang="ko-KR" altLang="en-US" sz="1000" dirty="0" smtClean="0">
                <a:latin typeface="a가을소풍B" pitchFamily="18" charset="-127"/>
                <a:ea typeface="a가을소풍B" pitchFamily="18" charset="-127"/>
              </a:rPr>
              <a:t>요구추출</a:t>
            </a:r>
            <a:endParaRPr lang="en-US" altLang="ko-KR" sz="1000" dirty="0" smtClean="0"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1-1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시장조사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1-2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설문조사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1-3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제한요소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1-4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벤치마킹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1-5 </a:t>
            </a:r>
            <a:r>
              <a:rPr lang="ko-KR" altLang="en-US" sz="1000" dirty="0" err="1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멘토자문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latin typeface="a가을소풍B" pitchFamily="18" charset="-127"/>
                <a:ea typeface="a가을소풍B" pitchFamily="18" charset="-127"/>
              </a:rPr>
              <a:t>  1-6 SWOT</a:t>
            </a:r>
          </a:p>
          <a:p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2.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기능적 분석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2-1 DFD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구조도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2-2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소단위 명세서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2-3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데이터베이스관계도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3855451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KimSH\Desktop\시그니쳐(좌우조합형)_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2119" y="6378633"/>
            <a:ext cx="2076385" cy="434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F103D-9715-4C9B-AD17-22F01DA7B217}" type="slidenum">
              <a:rPr lang="ko-KR" altLang="en-US" smtClean="0"/>
              <a:pPr/>
              <a:t>33</a:t>
            </a:fld>
            <a:endParaRPr lang="ko-KR" altLang="en-US"/>
          </a:p>
        </p:txBody>
      </p:sp>
      <p:sp>
        <p:nvSpPr>
          <p:cNvPr id="13" name="오각형 12"/>
          <p:cNvSpPr/>
          <p:nvPr/>
        </p:nvSpPr>
        <p:spPr>
          <a:xfrm>
            <a:off x="173452" y="1979254"/>
            <a:ext cx="1424864" cy="280195"/>
          </a:xfrm>
          <a:prstGeom prst="homePlat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127674" y="1428736"/>
            <a:ext cx="13724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C</a:t>
            </a:r>
            <a:r>
              <a:rPr lang="en-US" altLang="ko-KR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ontents</a:t>
            </a:r>
            <a:endParaRPr lang="ko-KR" altLang="en-US" sz="1100" dirty="0">
              <a:solidFill>
                <a:schemeClr val="tx2">
                  <a:lumMod val="60000"/>
                  <a:lumOff val="4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40299" y="1979254"/>
            <a:ext cx="7938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가을소풍B" pitchFamily="18" charset="-127"/>
                <a:ea typeface="a가을소풍B" pitchFamily="18" charset="-127"/>
              </a:rPr>
              <a:t>개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가을소풍B" pitchFamily="18" charset="-127"/>
                <a:ea typeface="a가을소풍B" pitchFamily="18" charset="-127"/>
              </a:rPr>
              <a:t>　　요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979712" y="648000"/>
            <a:ext cx="38781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가을소풍B" pitchFamily="18" charset="-127"/>
                <a:ea typeface="a가을소풍B" pitchFamily="18" charset="-127"/>
              </a:rPr>
              <a:t>1-4. </a:t>
            </a:r>
            <a:r>
              <a:rPr lang="ko-KR" alt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가을소풍B" pitchFamily="18" charset="-127"/>
                <a:ea typeface="a가을소풍B" pitchFamily="18" charset="-127"/>
              </a:rPr>
              <a:t>벤치마킹</a:t>
            </a:r>
            <a:endParaRPr lang="ko-KR" alt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가을소풍B" pitchFamily="18" charset="-127"/>
              <a:ea typeface="a가을소풍B" pitchFamily="18" charset="-127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 rot="16200000" flipV="1">
            <a:off x="-1751818" y="3342493"/>
            <a:ext cx="7010400" cy="20613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416146" y="2173313"/>
            <a:ext cx="5691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latin typeface="+mn-ea"/>
              </a:rPr>
              <a:t>벤치마킹결과 </a:t>
            </a:r>
            <a:r>
              <a:rPr lang="en-US" altLang="ko-KR" b="1" dirty="0" smtClean="0">
                <a:latin typeface="+mn-ea"/>
              </a:rPr>
              <a:t>[ </a:t>
            </a:r>
            <a:r>
              <a:rPr lang="en-US" altLang="ko-KR" b="1" dirty="0" err="1">
                <a:latin typeface="+mn-ea"/>
              </a:rPr>
              <a:t>Facebook&amp;Twitter&amp;Instagram</a:t>
            </a:r>
            <a:r>
              <a:rPr lang="en-US" altLang="ko-KR" b="1" dirty="0" smtClean="0">
                <a:latin typeface="+mn-ea"/>
              </a:rPr>
              <a:t>]</a:t>
            </a:r>
            <a:endParaRPr lang="ko-KR" altLang="en-US" b="1" dirty="0">
              <a:latin typeface="+mn-ea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519001" y="2989401"/>
            <a:ext cx="615745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latin typeface="+mn-ea"/>
              </a:rPr>
              <a:t>1.  </a:t>
            </a:r>
            <a:r>
              <a:rPr lang="ko-KR" altLang="en-US" sz="2000" dirty="0" smtClean="0">
                <a:latin typeface="+mn-ea"/>
              </a:rPr>
              <a:t>한 눈에 들어오고 조작하기 쉬운 어</a:t>
            </a:r>
            <a:r>
              <a:rPr lang="ko-KR" altLang="en-US" sz="2000" dirty="0">
                <a:latin typeface="+mn-ea"/>
              </a:rPr>
              <a:t>플</a:t>
            </a:r>
            <a:r>
              <a:rPr lang="ko-KR" altLang="en-US" sz="2000" dirty="0" smtClean="0">
                <a:latin typeface="+mn-ea"/>
              </a:rPr>
              <a:t> 제작</a:t>
            </a:r>
            <a:endParaRPr lang="en-US" altLang="ko-KR" sz="2000" dirty="0" smtClean="0">
              <a:latin typeface="+mn-ea"/>
            </a:endParaRPr>
          </a:p>
          <a:p>
            <a:endParaRPr lang="en-US" altLang="ko-KR" sz="2000" dirty="0" smtClean="0">
              <a:latin typeface="+mn-ea"/>
            </a:endParaRPr>
          </a:p>
          <a:p>
            <a:r>
              <a:rPr lang="en-US" altLang="ko-KR" sz="2000" dirty="0" smtClean="0">
                <a:latin typeface="+mn-ea"/>
              </a:rPr>
              <a:t>2.  </a:t>
            </a:r>
            <a:r>
              <a:rPr lang="ko-KR" altLang="en-US" sz="2000" dirty="0">
                <a:latin typeface="+mn-ea"/>
              </a:rPr>
              <a:t>다양한 </a:t>
            </a:r>
            <a:r>
              <a:rPr lang="ko-KR" altLang="en-US" sz="2000" dirty="0" err="1">
                <a:latin typeface="+mn-ea"/>
              </a:rPr>
              <a:t>컨텐츠들을</a:t>
            </a:r>
            <a:r>
              <a:rPr lang="ko-KR" altLang="en-US" sz="2000" dirty="0">
                <a:latin typeface="+mn-ea"/>
              </a:rPr>
              <a:t> </a:t>
            </a:r>
            <a:r>
              <a:rPr lang="ko-KR" altLang="en-US" sz="2000" dirty="0" smtClean="0">
                <a:latin typeface="+mn-ea"/>
              </a:rPr>
              <a:t>이용 </a:t>
            </a:r>
            <a:r>
              <a:rPr lang="ko-KR" altLang="en-US" sz="2000" dirty="0">
                <a:latin typeface="+mn-ea"/>
              </a:rPr>
              <a:t>할 수 </a:t>
            </a:r>
            <a:r>
              <a:rPr lang="ko-KR" altLang="en-US" sz="2000" dirty="0" smtClean="0">
                <a:latin typeface="+mn-ea"/>
              </a:rPr>
              <a:t>있는 서비스 제작</a:t>
            </a:r>
            <a:r>
              <a:rPr lang="en-US" altLang="ko-KR" sz="2000" dirty="0" smtClean="0">
                <a:latin typeface="+mn-ea"/>
              </a:rPr>
              <a:t>.</a:t>
            </a:r>
            <a:endParaRPr lang="en-US" altLang="ko-KR" sz="2000" dirty="0">
              <a:latin typeface="+mn-ea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165491" y="45204"/>
            <a:ext cx="9236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>
                <a:latin typeface="a가을소풍B" pitchFamily="18" charset="-127"/>
                <a:ea typeface="a가을소풍B" pitchFamily="18" charset="-127"/>
              </a:rPr>
              <a:t>소프트웨어 설계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42844" y="2285992"/>
            <a:ext cx="2448272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latin typeface="a가을소풍B" pitchFamily="18" charset="-127"/>
                <a:ea typeface="a가을소풍B" pitchFamily="18" charset="-127"/>
              </a:rPr>
              <a:t>1. </a:t>
            </a:r>
            <a:r>
              <a:rPr lang="ko-KR" altLang="en-US" sz="1000" dirty="0" smtClean="0">
                <a:latin typeface="a가을소풍B" pitchFamily="18" charset="-127"/>
                <a:ea typeface="a가을소풍B" pitchFamily="18" charset="-127"/>
              </a:rPr>
              <a:t>요구추출</a:t>
            </a:r>
            <a:endParaRPr lang="en-US" altLang="ko-KR" sz="1000" dirty="0" smtClean="0"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1-1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시장조사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1-2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설문조사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1-3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제한요소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1-4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벤치마킹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1-5 </a:t>
            </a:r>
            <a:r>
              <a:rPr lang="ko-KR" altLang="en-US" sz="1000" dirty="0" err="1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멘토자문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latin typeface="a가을소풍B" pitchFamily="18" charset="-127"/>
                <a:ea typeface="a가을소풍B" pitchFamily="18" charset="-127"/>
              </a:rPr>
              <a:t>  1-6 SWOT</a:t>
            </a:r>
          </a:p>
          <a:p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2.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기능적 분석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2-1 DFD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구조도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2-2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소단위 명세서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2-3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데이터베이스관계도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466095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KimSH\Desktop\시그니쳐(좌우조합형)_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2119" y="6378633"/>
            <a:ext cx="2076385" cy="434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F103D-9715-4C9B-AD17-22F01DA7B217}" type="slidenum">
              <a:rPr lang="ko-KR" altLang="en-US" smtClean="0"/>
              <a:pPr/>
              <a:t>34</a:t>
            </a:fld>
            <a:endParaRPr lang="ko-KR" altLang="en-US"/>
          </a:p>
        </p:txBody>
      </p:sp>
      <p:sp>
        <p:nvSpPr>
          <p:cNvPr id="13" name="오각형 12"/>
          <p:cNvSpPr/>
          <p:nvPr/>
        </p:nvSpPr>
        <p:spPr>
          <a:xfrm>
            <a:off x="173452" y="1979254"/>
            <a:ext cx="1424864" cy="280195"/>
          </a:xfrm>
          <a:prstGeom prst="homePlat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127674" y="1428736"/>
            <a:ext cx="13724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C</a:t>
            </a:r>
            <a:r>
              <a:rPr lang="en-US" altLang="ko-KR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ontents</a:t>
            </a:r>
            <a:endParaRPr lang="ko-KR" altLang="en-US" sz="1100" dirty="0">
              <a:solidFill>
                <a:schemeClr val="tx2">
                  <a:lumMod val="60000"/>
                  <a:lumOff val="4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40299" y="1979254"/>
            <a:ext cx="7938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가을소풍B" pitchFamily="18" charset="-127"/>
                <a:ea typeface="a가을소풍B" pitchFamily="18" charset="-127"/>
              </a:rPr>
              <a:t>개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가을소풍B" pitchFamily="18" charset="-127"/>
                <a:ea typeface="a가을소풍B" pitchFamily="18" charset="-127"/>
              </a:rPr>
              <a:t>　　요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979712" y="648000"/>
            <a:ext cx="38781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가을소풍B" pitchFamily="18" charset="-127"/>
                <a:ea typeface="a가을소풍B" pitchFamily="18" charset="-127"/>
              </a:rPr>
              <a:t>1-5. </a:t>
            </a:r>
            <a:r>
              <a:rPr lang="ko-KR" altLang="en-US" sz="32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가을소풍B" pitchFamily="18" charset="-127"/>
                <a:ea typeface="a가을소풍B" pitchFamily="18" charset="-127"/>
              </a:rPr>
              <a:t>멘토자문</a:t>
            </a:r>
            <a:endParaRPr lang="ko-KR" alt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가을소풍B" pitchFamily="18" charset="-127"/>
              <a:ea typeface="a가을소풍B" pitchFamily="18" charset="-127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 rot="16200000" flipV="1">
            <a:off x="-1751818" y="3342493"/>
            <a:ext cx="7010400" cy="20613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591117" y="4077072"/>
            <a:ext cx="557437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+mn-ea"/>
              </a:rPr>
              <a:t>수익구조</a:t>
            </a:r>
            <a:r>
              <a:rPr lang="en-US" altLang="ko-KR" dirty="0" smtClean="0">
                <a:latin typeface="+mn-ea"/>
              </a:rPr>
              <a:t>- </a:t>
            </a:r>
            <a:r>
              <a:rPr lang="ko-KR" altLang="en-US" dirty="0" smtClean="0">
                <a:latin typeface="+mn-ea"/>
              </a:rPr>
              <a:t>테마 판매</a:t>
            </a:r>
            <a:r>
              <a:rPr lang="en-US" altLang="ko-KR" dirty="0" smtClean="0">
                <a:latin typeface="+mn-ea"/>
              </a:rPr>
              <a:t>(</a:t>
            </a:r>
            <a:r>
              <a:rPr lang="ko-KR" altLang="en-US" dirty="0" smtClean="0">
                <a:latin typeface="+mn-ea"/>
              </a:rPr>
              <a:t>가정주부</a:t>
            </a:r>
            <a:r>
              <a:rPr lang="en-US" altLang="ko-KR" dirty="0" smtClean="0">
                <a:latin typeface="+mn-ea"/>
              </a:rPr>
              <a:t>, </a:t>
            </a:r>
            <a:r>
              <a:rPr lang="ko-KR" altLang="en-US" dirty="0" smtClean="0">
                <a:latin typeface="+mn-ea"/>
              </a:rPr>
              <a:t>학생</a:t>
            </a:r>
            <a:r>
              <a:rPr lang="en-US" altLang="ko-KR" dirty="0" smtClean="0">
                <a:latin typeface="+mn-ea"/>
              </a:rPr>
              <a:t>, </a:t>
            </a:r>
            <a:r>
              <a:rPr lang="ko-KR" altLang="en-US" dirty="0" smtClean="0">
                <a:latin typeface="+mn-ea"/>
              </a:rPr>
              <a:t>직장인</a:t>
            </a:r>
            <a:r>
              <a:rPr lang="en-US" altLang="ko-KR" dirty="0" smtClean="0">
                <a:latin typeface="+mn-ea"/>
              </a:rPr>
              <a:t>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+mn-ea"/>
              </a:rPr>
              <a:t>서로 스케줄을 공유할 수 있는 기능 추가</a:t>
            </a:r>
            <a:endParaRPr lang="en-US" altLang="ko-KR" dirty="0" smtClean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+mn-ea"/>
              </a:rPr>
              <a:t>팀원을 등록 가능하도록 구현</a:t>
            </a:r>
            <a:endParaRPr lang="en-US" altLang="ko-KR" dirty="0" smtClean="0">
              <a:latin typeface="+mn-ea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165491" y="45204"/>
            <a:ext cx="9236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>
                <a:latin typeface="a가을소풍B" pitchFamily="18" charset="-127"/>
                <a:ea typeface="a가을소풍B" pitchFamily="18" charset="-127"/>
              </a:rPr>
              <a:t>소프트웨어 설계</a:t>
            </a:r>
          </a:p>
        </p:txBody>
      </p:sp>
      <p:pic>
        <p:nvPicPr>
          <p:cNvPr id="2" name="Picture 2" descr="C:\Users\jan\Desktop\3학년1학기\소프트웨어공학\회의 사진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9987" y="1428736"/>
            <a:ext cx="3932131" cy="2211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183842" y="3651313"/>
            <a:ext cx="38482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2017_4_8</a:t>
            </a:r>
            <a:endParaRPr lang="ko-KR" altLang="en-US" sz="1200" dirty="0"/>
          </a:p>
        </p:txBody>
      </p:sp>
      <p:sp>
        <p:nvSpPr>
          <p:cNvPr id="18" name="TextBox 17"/>
          <p:cNvSpPr txBox="1"/>
          <p:nvPr/>
        </p:nvSpPr>
        <p:spPr>
          <a:xfrm>
            <a:off x="142844" y="2285992"/>
            <a:ext cx="2448272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latin typeface="a가을소풍B" pitchFamily="18" charset="-127"/>
                <a:ea typeface="a가을소풍B" pitchFamily="18" charset="-127"/>
              </a:rPr>
              <a:t>1. </a:t>
            </a:r>
            <a:r>
              <a:rPr lang="ko-KR" altLang="en-US" sz="1000" dirty="0" smtClean="0">
                <a:latin typeface="a가을소풍B" pitchFamily="18" charset="-127"/>
                <a:ea typeface="a가을소풍B" pitchFamily="18" charset="-127"/>
              </a:rPr>
              <a:t>요구추출</a:t>
            </a:r>
            <a:endParaRPr lang="en-US" altLang="ko-KR" sz="1000" dirty="0" smtClean="0"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1-1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시장조사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1-2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설문조사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1-3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제한요소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1-4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벤치마킹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1-5 </a:t>
            </a:r>
            <a:r>
              <a:rPr lang="ko-KR" altLang="en-US" sz="1000" dirty="0" err="1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멘토자문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latin typeface="a가을소풍B" pitchFamily="18" charset="-127"/>
                <a:ea typeface="a가을소풍B" pitchFamily="18" charset="-127"/>
              </a:rPr>
              <a:t>  1-6 SWOT</a:t>
            </a:r>
          </a:p>
          <a:p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2.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기능적 분석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2-1 DFD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구조도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2-2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소단위 명세서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2-3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데이터베이스관계도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3057418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/>
          <p:cNvSpPr/>
          <p:nvPr/>
        </p:nvSpPr>
        <p:spPr>
          <a:xfrm>
            <a:off x="2428860" y="1312812"/>
            <a:ext cx="2824300" cy="245342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C:\Users\KimSH\Desktop\시그니쳐(좌우조합형)_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2119" y="6378633"/>
            <a:ext cx="2076385" cy="434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F103D-9715-4C9B-AD17-22F01DA7B217}" type="slidenum">
              <a:rPr lang="ko-KR" altLang="en-US" smtClean="0"/>
              <a:pPr/>
              <a:t>35</a:t>
            </a:fld>
            <a:endParaRPr lang="ko-KR" altLang="en-US"/>
          </a:p>
        </p:txBody>
      </p:sp>
      <p:sp>
        <p:nvSpPr>
          <p:cNvPr id="13" name="오각형 12"/>
          <p:cNvSpPr/>
          <p:nvPr/>
        </p:nvSpPr>
        <p:spPr>
          <a:xfrm>
            <a:off x="173452" y="1979254"/>
            <a:ext cx="1424864" cy="280195"/>
          </a:xfrm>
          <a:prstGeom prst="homePlat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127674" y="1428736"/>
            <a:ext cx="13724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C</a:t>
            </a:r>
            <a:r>
              <a:rPr lang="en-US" altLang="ko-KR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ontents</a:t>
            </a:r>
            <a:endParaRPr lang="ko-KR" altLang="en-US" sz="1100" dirty="0">
              <a:solidFill>
                <a:schemeClr val="tx2">
                  <a:lumMod val="60000"/>
                  <a:lumOff val="4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40299" y="1979254"/>
            <a:ext cx="7938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가을소풍B" pitchFamily="18" charset="-127"/>
                <a:ea typeface="a가을소풍B" pitchFamily="18" charset="-127"/>
              </a:rPr>
              <a:t>개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가을소풍B" pitchFamily="18" charset="-127"/>
                <a:ea typeface="a가을소풍B" pitchFamily="18" charset="-127"/>
              </a:rPr>
              <a:t>　　요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42844" y="2285992"/>
            <a:ext cx="2448272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latin typeface="a가을소풍B" pitchFamily="18" charset="-127"/>
                <a:ea typeface="a가을소풍B" pitchFamily="18" charset="-127"/>
              </a:rPr>
              <a:t>1. </a:t>
            </a:r>
            <a:r>
              <a:rPr lang="ko-KR" altLang="en-US" sz="1000" dirty="0" smtClean="0">
                <a:latin typeface="a가을소풍B" pitchFamily="18" charset="-127"/>
                <a:ea typeface="a가을소풍B" pitchFamily="18" charset="-127"/>
              </a:rPr>
              <a:t>요구추출</a:t>
            </a:r>
            <a:endParaRPr lang="en-US" altLang="ko-KR" sz="1000" dirty="0" smtClean="0"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1-1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시장조사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1-2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설문조사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1-3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제한요소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1-4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벤치마킹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1-5 </a:t>
            </a:r>
            <a:r>
              <a:rPr lang="ko-KR" altLang="en-US" sz="1000" dirty="0" err="1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멘토자문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latin typeface="a가을소풍B" pitchFamily="18" charset="-127"/>
                <a:ea typeface="a가을소풍B" pitchFamily="18" charset="-127"/>
              </a:rPr>
              <a:t>  1-6 SWOT</a:t>
            </a:r>
          </a:p>
          <a:p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2.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기능적 분석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2-1 DFD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구조도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2-2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소단위 명세서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2-3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데이터베이스관계도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979712" y="648000"/>
            <a:ext cx="38781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가을소풍B" pitchFamily="18" charset="-127"/>
                <a:ea typeface="a가을소풍B" pitchFamily="18" charset="-127"/>
              </a:rPr>
              <a:t>1-6. SWOT </a:t>
            </a:r>
            <a:r>
              <a:rPr lang="ko-KR" alt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가을소풍B" pitchFamily="18" charset="-127"/>
                <a:ea typeface="a가을소풍B" pitchFamily="18" charset="-127"/>
              </a:rPr>
              <a:t>분석</a:t>
            </a:r>
            <a:endParaRPr lang="ko-KR" alt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572000" y="2741572"/>
            <a:ext cx="7858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S</a:t>
            </a:r>
            <a:endParaRPr lang="ko-KR" altLang="en-US" sz="6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5309180" y="1318092"/>
            <a:ext cx="2824300" cy="245342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/>
          <p:cNvSpPr/>
          <p:nvPr/>
        </p:nvSpPr>
        <p:spPr>
          <a:xfrm>
            <a:off x="2428860" y="3833092"/>
            <a:ext cx="2824300" cy="245342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/>
          <p:cNvSpPr/>
          <p:nvPr/>
        </p:nvSpPr>
        <p:spPr>
          <a:xfrm>
            <a:off x="5309180" y="3833092"/>
            <a:ext cx="2824300" cy="245342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/>
          <p:cNvSpPr txBox="1"/>
          <p:nvPr/>
        </p:nvSpPr>
        <p:spPr>
          <a:xfrm>
            <a:off x="3929058" y="3098762"/>
            <a:ext cx="92869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Strengths</a:t>
            </a:r>
            <a:endParaRPr lang="ko-KR" altLang="en-US" sz="1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6078147" y="3098762"/>
            <a:ext cx="88678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Weaknesses</a:t>
            </a:r>
            <a:endParaRPr lang="ko-KR" altLang="en-US" sz="1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3643306" y="3924111"/>
            <a:ext cx="9861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Opportunities</a:t>
            </a:r>
            <a:endParaRPr lang="ko-KR" altLang="en-US" sz="1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6072198" y="3884580"/>
            <a:ext cx="6094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Threats</a:t>
            </a:r>
            <a:endParaRPr lang="ko-KR" altLang="en-US" sz="1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3500430" y="3313076"/>
            <a:ext cx="1285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기</a:t>
            </a:r>
            <a:r>
              <a:rPr lang="ko-KR" alt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획</a:t>
            </a:r>
            <a:r>
              <a:rPr lang="ko-KR" altLang="en-US" sz="1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의 강점</a:t>
            </a:r>
            <a:endParaRPr lang="ko-KR" altLang="en-US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6102610" y="3313076"/>
            <a:ext cx="12827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기</a:t>
            </a:r>
            <a:r>
              <a:rPr lang="ko-KR" alt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획</a:t>
            </a:r>
            <a:r>
              <a:rPr lang="ko-KR" altLang="en-US" sz="1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의 약점</a:t>
            </a:r>
            <a:endParaRPr lang="ko-KR" altLang="en-US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3632887" y="4098894"/>
            <a:ext cx="10775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외부의</a:t>
            </a:r>
            <a:endParaRPr lang="en-US" altLang="ko-KR" sz="16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  <a:p>
            <a:pPr algn="ctr"/>
            <a:r>
              <a:rPr lang="ko-KR" altLang="en-US" sz="1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기회 요인</a:t>
            </a:r>
            <a:endParaRPr lang="ko-KR" altLang="en-US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5919704" y="4098894"/>
            <a:ext cx="10775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외부의</a:t>
            </a:r>
            <a:endParaRPr lang="en-US" altLang="ko-KR" sz="16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  <a:p>
            <a:pPr algn="ctr"/>
            <a:r>
              <a:rPr lang="ko-KR" altLang="en-US" sz="1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위협 요인</a:t>
            </a:r>
            <a:endParaRPr lang="ko-KR" altLang="en-US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2411760" y="1736666"/>
            <a:ext cx="2857520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50" b="1" dirty="0" smtClean="0">
                <a:solidFill>
                  <a:schemeClr val="bg1"/>
                </a:solidFill>
                <a:latin typeface="+mn-ea"/>
              </a:rPr>
              <a:t>하나의 어플리케이션으로 여러 기능을 사용할 수 있다</a:t>
            </a:r>
            <a:r>
              <a:rPr lang="en-US" altLang="ko-KR" sz="1050" b="1" dirty="0" smtClean="0">
                <a:solidFill>
                  <a:schemeClr val="bg1"/>
                </a:solidFill>
                <a:latin typeface="+mn-ea"/>
              </a:rPr>
              <a:t>. </a:t>
            </a:r>
          </a:p>
          <a:p>
            <a:pPr marL="228600" indent="-228600">
              <a:buAutoNum type="arabicPeriod"/>
            </a:pPr>
            <a:endParaRPr lang="en-US" altLang="ko-KR" sz="1050" b="1" dirty="0" smtClean="0">
              <a:solidFill>
                <a:schemeClr val="bg1"/>
              </a:solidFill>
              <a:latin typeface="+mn-ea"/>
            </a:endParaRPr>
          </a:p>
          <a:p>
            <a:pPr marL="228600" indent="-228600">
              <a:buAutoNum type="arabicPeriod" startAt="2"/>
            </a:pPr>
            <a:r>
              <a:rPr lang="ko-KR" altLang="en-US" sz="1050" b="1" dirty="0" smtClean="0">
                <a:solidFill>
                  <a:schemeClr val="bg1"/>
                </a:solidFill>
                <a:latin typeface="+mn-ea"/>
              </a:rPr>
              <a:t>스케줄 공유</a:t>
            </a:r>
            <a:r>
              <a:rPr lang="en-US" altLang="ko-KR" sz="1050" b="1" dirty="0" smtClean="0">
                <a:solidFill>
                  <a:schemeClr val="bg1"/>
                </a:solidFill>
                <a:latin typeface="+mn-ea"/>
              </a:rPr>
              <a:t>, </a:t>
            </a:r>
            <a:r>
              <a:rPr lang="ko-KR" altLang="en-US" sz="1050" b="1" dirty="0" smtClean="0">
                <a:solidFill>
                  <a:schemeClr val="bg1"/>
                </a:solidFill>
                <a:latin typeface="+mn-ea"/>
              </a:rPr>
              <a:t>팀원 등록으로 </a:t>
            </a:r>
            <a:r>
              <a:rPr lang="ko-KR" altLang="en-US" sz="1050" b="1" dirty="0" smtClean="0">
                <a:solidFill>
                  <a:schemeClr val="bg1"/>
                </a:solidFill>
                <a:latin typeface="+mn-ea"/>
              </a:rPr>
              <a:t>팀원들과의</a:t>
            </a:r>
            <a:endParaRPr lang="en-US" altLang="ko-KR" sz="1050" b="1" dirty="0" smtClean="0">
              <a:solidFill>
                <a:schemeClr val="bg1"/>
              </a:solidFill>
              <a:latin typeface="+mn-ea"/>
            </a:endParaRPr>
          </a:p>
          <a:p>
            <a:r>
              <a:rPr lang="ko-KR" altLang="en-US" sz="1050" b="1" dirty="0" smtClean="0">
                <a:solidFill>
                  <a:schemeClr val="bg1"/>
                </a:solidFill>
                <a:latin typeface="+mn-ea"/>
              </a:rPr>
              <a:t>     조정 효율적</a:t>
            </a:r>
            <a:r>
              <a:rPr lang="en-US" altLang="ko-KR" sz="1050" b="1" dirty="0" smtClean="0">
                <a:solidFill>
                  <a:schemeClr val="bg1"/>
                </a:solidFill>
                <a:latin typeface="+mn-ea"/>
              </a:rPr>
              <a:t>.</a:t>
            </a:r>
            <a:endParaRPr lang="ko-KR" altLang="en-US" sz="105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5409611" y="1736666"/>
            <a:ext cx="2857520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50" b="1" dirty="0" smtClean="0">
                <a:solidFill>
                  <a:schemeClr val="bg1"/>
                </a:solidFill>
                <a:latin typeface="+mn-ea"/>
              </a:rPr>
              <a:t>기능이 많아 </a:t>
            </a:r>
            <a:r>
              <a:rPr lang="ko-KR" altLang="en-US" sz="1050" b="1" dirty="0" smtClean="0">
                <a:solidFill>
                  <a:schemeClr val="bg1"/>
                </a:solidFill>
                <a:latin typeface="+mn-ea"/>
              </a:rPr>
              <a:t>시간이 오래 걸림</a:t>
            </a:r>
            <a:r>
              <a:rPr lang="en-US" altLang="ko-KR" sz="1050" b="1" dirty="0" smtClean="0">
                <a:solidFill>
                  <a:schemeClr val="bg1"/>
                </a:solidFill>
                <a:latin typeface="+mn-ea"/>
              </a:rPr>
              <a:t>.</a:t>
            </a:r>
            <a:endParaRPr lang="en-US" altLang="ko-KR" sz="1050" b="1" dirty="0">
              <a:solidFill>
                <a:schemeClr val="bg1"/>
              </a:solidFill>
              <a:latin typeface="+mn-ea"/>
            </a:endParaRPr>
          </a:p>
          <a:p>
            <a:endParaRPr lang="en-US" altLang="ko-KR" sz="1050" b="1" dirty="0" smtClean="0">
              <a:solidFill>
                <a:schemeClr val="bg1"/>
              </a:solidFill>
              <a:latin typeface="+mn-ea"/>
            </a:endParaRPr>
          </a:p>
          <a:p>
            <a:r>
              <a:rPr lang="en-US" altLang="ko-KR" sz="1050" b="1" dirty="0" smtClean="0">
                <a:solidFill>
                  <a:schemeClr val="bg1"/>
                </a:solidFill>
                <a:latin typeface="+mn-ea"/>
              </a:rPr>
              <a:t>2.  </a:t>
            </a:r>
            <a:r>
              <a:rPr lang="ko-KR" altLang="en-US" sz="1050" b="1" dirty="0" smtClean="0">
                <a:solidFill>
                  <a:schemeClr val="bg1"/>
                </a:solidFill>
                <a:latin typeface="+mn-ea"/>
              </a:rPr>
              <a:t>비서의 업무를 전부 </a:t>
            </a:r>
            <a:r>
              <a:rPr lang="ko-KR" altLang="en-US" sz="1050" b="1" dirty="0" smtClean="0">
                <a:solidFill>
                  <a:schemeClr val="bg1"/>
                </a:solidFill>
                <a:latin typeface="+mn-ea"/>
              </a:rPr>
              <a:t>맡을 수 없음</a:t>
            </a:r>
            <a:r>
              <a:rPr lang="en-US" altLang="ko-KR" sz="1050" b="1" dirty="0" smtClean="0">
                <a:solidFill>
                  <a:schemeClr val="bg1"/>
                </a:solidFill>
                <a:latin typeface="+mn-ea"/>
              </a:rPr>
              <a:t>.</a:t>
            </a:r>
            <a:endParaRPr lang="en-US" altLang="ko-KR" sz="1050" b="1" dirty="0" smtClean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2451660" y="4869160"/>
            <a:ext cx="285752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/>
            <a:r>
              <a:rPr lang="en-US" altLang="ko-KR" sz="1050" b="1" dirty="0" smtClean="0">
                <a:solidFill>
                  <a:schemeClr val="bg1"/>
                </a:solidFill>
                <a:latin typeface="+mn-ea"/>
              </a:rPr>
              <a:t>1.  </a:t>
            </a:r>
            <a:r>
              <a:rPr lang="ko-KR" altLang="en-US" sz="1050" b="1" dirty="0" smtClean="0">
                <a:solidFill>
                  <a:schemeClr val="bg1"/>
                </a:solidFill>
                <a:latin typeface="+mn-ea"/>
              </a:rPr>
              <a:t>개인비서에 대한 관심이 높아짐</a:t>
            </a:r>
            <a:r>
              <a:rPr lang="en-US" altLang="ko-KR" sz="1050" b="1" dirty="0" smtClean="0">
                <a:solidFill>
                  <a:schemeClr val="bg1"/>
                </a:solidFill>
                <a:latin typeface="+mn-ea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50" b="1" dirty="0">
              <a:solidFill>
                <a:schemeClr val="bg1"/>
              </a:solidFill>
              <a:latin typeface="+mn-ea"/>
            </a:endParaRPr>
          </a:p>
          <a:p>
            <a:pPr marL="228600" indent="-228600">
              <a:buAutoNum type="arabicPeriod" startAt="2"/>
            </a:pPr>
            <a:r>
              <a:rPr lang="ko-KR" altLang="en-US" sz="1050" b="1" dirty="0" smtClean="0">
                <a:solidFill>
                  <a:schemeClr val="bg1"/>
                </a:solidFill>
                <a:latin typeface="+mn-ea"/>
              </a:rPr>
              <a:t>현재 나와있는 </a:t>
            </a:r>
            <a:r>
              <a:rPr lang="en-US" altLang="ko-KR" sz="1050" b="1" dirty="0" smtClean="0">
                <a:solidFill>
                  <a:schemeClr val="bg1"/>
                </a:solidFill>
                <a:latin typeface="+mn-ea"/>
              </a:rPr>
              <a:t>app</a:t>
            </a:r>
            <a:r>
              <a:rPr lang="ko-KR" altLang="en-US" sz="1050" b="1" dirty="0" smtClean="0">
                <a:solidFill>
                  <a:schemeClr val="bg1"/>
                </a:solidFill>
                <a:latin typeface="+mn-ea"/>
              </a:rPr>
              <a:t>은 기능이 많이 </a:t>
            </a:r>
            <a:r>
              <a:rPr lang="ko-KR" altLang="en-US" sz="1050" b="1" dirty="0" smtClean="0">
                <a:solidFill>
                  <a:schemeClr val="bg1"/>
                </a:solidFill>
                <a:latin typeface="+mn-ea"/>
              </a:rPr>
              <a:t>부족</a:t>
            </a:r>
            <a:r>
              <a:rPr lang="en-US" altLang="ko-KR" sz="1050" b="1" dirty="0" smtClean="0">
                <a:solidFill>
                  <a:schemeClr val="bg1"/>
                </a:solidFill>
                <a:latin typeface="+mn-ea"/>
              </a:rPr>
              <a:t>.</a:t>
            </a:r>
            <a:endParaRPr lang="en-US" altLang="ko-KR" sz="1050" b="1" dirty="0" smtClean="0">
              <a:solidFill>
                <a:schemeClr val="bg1"/>
              </a:solidFill>
              <a:latin typeface="+mn-ea"/>
            </a:endParaRPr>
          </a:p>
          <a:p>
            <a:endParaRPr lang="ko-KR" altLang="en-US" sz="105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5409611" y="4851877"/>
            <a:ext cx="2857520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 smtClean="0">
                <a:solidFill>
                  <a:schemeClr val="bg1"/>
                </a:solidFill>
                <a:latin typeface="+mn-ea"/>
              </a:rPr>
              <a:t>1.  </a:t>
            </a:r>
            <a:r>
              <a:rPr lang="ko-KR" altLang="en-US" sz="1050" b="1" dirty="0" smtClean="0">
                <a:solidFill>
                  <a:schemeClr val="bg1"/>
                </a:solidFill>
                <a:latin typeface="+mn-ea"/>
              </a:rPr>
              <a:t>대기업의 진출을 가능성이 </a:t>
            </a:r>
            <a:r>
              <a:rPr lang="ko-KR" altLang="en-US" sz="1050" b="1" dirty="0" smtClean="0">
                <a:solidFill>
                  <a:schemeClr val="bg1"/>
                </a:solidFill>
                <a:latin typeface="+mn-ea"/>
              </a:rPr>
              <a:t>높</a:t>
            </a:r>
            <a:r>
              <a:rPr lang="ko-KR" altLang="en-US" sz="1050" b="1" dirty="0">
                <a:solidFill>
                  <a:schemeClr val="bg1"/>
                </a:solidFill>
                <a:latin typeface="+mn-ea"/>
              </a:rPr>
              <a:t>음</a:t>
            </a:r>
            <a:r>
              <a:rPr lang="en-US" altLang="ko-KR" sz="1050" b="1" dirty="0" smtClean="0">
                <a:solidFill>
                  <a:schemeClr val="bg1"/>
                </a:solidFill>
                <a:latin typeface="+mn-ea"/>
              </a:rPr>
              <a:t>. </a:t>
            </a:r>
            <a:endParaRPr lang="en-US" altLang="ko-KR" sz="1050" b="1" dirty="0" smtClean="0">
              <a:solidFill>
                <a:schemeClr val="bg1"/>
              </a:solidFill>
              <a:latin typeface="+mn-ea"/>
            </a:endParaRPr>
          </a:p>
          <a:p>
            <a:endParaRPr lang="en-US" altLang="ko-KR" sz="1050" b="1" dirty="0" smtClean="0">
              <a:solidFill>
                <a:schemeClr val="bg1"/>
              </a:solidFill>
              <a:latin typeface="+mn-ea"/>
            </a:endParaRPr>
          </a:p>
          <a:p>
            <a:r>
              <a:rPr lang="en-US" altLang="ko-KR" sz="1050" b="1" dirty="0" smtClean="0">
                <a:solidFill>
                  <a:schemeClr val="bg1"/>
                </a:solidFill>
                <a:latin typeface="+mn-ea"/>
              </a:rPr>
              <a:t>2.  </a:t>
            </a:r>
            <a:r>
              <a:rPr lang="ko-KR" altLang="en-US" sz="1050" b="1" dirty="0" smtClean="0">
                <a:solidFill>
                  <a:schemeClr val="bg1"/>
                </a:solidFill>
                <a:latin typeface="+mn-ea"/>
              </a:rPr>
              <a:t>개인비서 </a:t>
            </a:r>
            <a:r>
              <a:rPr lang="en-US" altLang="ko-KR" sz="1050" b="1" dirty="0" smtClean="0">
                <a:solidFill>
                  <a:schemeClr val="bg1"/>
                </a:solidFill>
                <a:latin typeface="+mn-ea"/>
              </a:rPr>
              <a:t>app</a:t>
            </a:r>
            <a:r>
              <a:rPr lang="ko-KR" altLang="en-US" sz="1050" b="1" dirty="0" smtClean="0">
                <a:solidFill>
                  <a:schemeClr val="bg1"/>
                </a:solidFill>
                <a:latin typeface="+mn-ea"/>
              </a:rPr>
              <a:t>이 점점 늘어나고 </a:t>
            </a:r>
            <a:r>
              <a:rPr lang="ko-KR" altLang="en-US" sz="1050" b="1" dirty="0" smtClean="0">
                <a:solidFill>
                  <a:schemeClr val="bg1"/>
                </a:solidFill>
                <a:latin typeface="+mn-ea"/>
              </a:rPr>
              <a:t>있음</a:t>
            </a:r>
            <a:r>
              <a:rPr lang="en-US" altLang="ko-KR" sz="1050" b="1" dirty="0" smtClean="0">
                <a:solidFill>
                  <a:schemeClr val="bg1"/>
                </a:solidFill>
                <a:latin typeface="+mn-ea"/>
              </a:rPr>
              <a:t>.</a:t>
            </a:r>
            <a:endParaRPr lang="ko-KR" altLang="en-US" sz="105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5357818" y="2741572"/>
            <a:ext cx="9112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W</a:t>
            </a:r>
            <a:endParaRPr lang="ko-KR" altLang="en-US" sz="6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4572000" y="3726173"/>
            <a:ext cx="7858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O</a:t>
            </a:r>
            <a:endParaRPr lang="ko-KR" altLang="en-US" sz="6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5446741" y="3741704"/>
            <a:ext cx="9112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T</a:t>
            </a:r>
            <a:endParaRPr lang="ko-KR" altLang="en-US" sz="6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cxnSp>
        <p:nvCxnSpPr>
          <p:cNvPr id="94" name="직선 연결선 93"/>
          <p:cNvCxnSpPr/>
          <p:nvPr/>
        </p:nvCxnSpPr>
        <p:spPr>
          <a:xfrm rot="16200000" flipV="1">
            <a:off x="-1751818" y="3342493"/>
            <a:ext cx="7010400" cy="20613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8165491" y="45204"/>
            <a:ext cx="9236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>
                <a:latin typeface="a가을소풍B" pitchFamily="18" charset="-127"/>
                <a:ea typeface="a가을소풍B" pitchFamily="18" charset="-127"/>
              </a:rPr>
              <a:t>소프트웨어 설계</a:t>
            </a:r>
          </a:p>
        </p:txBody>
      </p:sp>
    </p:spTree>
    <p:extLst>
      <p:ext uri="{BB962C8B-B14F-4D97-AF65-F5344CB8AC3E}">
        <p14:creationId xmlns:p14="http://schemas.microsoft.com/office/powerpoint/2010/main" val="3268623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육각형 41"/>
          <p:cNvSpPr/>
          <p:nvPr/>
        </p:nvSpPr>
        <p:spPr>
          <a:xfrm>
            <a:off x="2339872" y="1866427"/>
            <a:ext cx="1481112" cy="1276821"/>
          </a:xfrm>
          <a:prstGeom prst="hexagon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C:\Users\KimSH\Desktop\시그니쳐(좌우조합형)_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2119" y="6378633"/>
            <a:ext cx="2076385" cy="434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F103D-9715-4C9B-AD17-22F01DA7B217}" type="slidenum">
              <a:rPr lang="ko-KR" altLang="en-US" smtClean="0"/>
              <a:pPr/>
              <a:t>36</a:t>
            </a:fld>
            <a:endParaRPr lang="ko-KR" altLang="en-US"/>
          </a:p>
        </p:txBody>
      </p:sp>
      <p:sp>
        <p:nvSpPr>
          <p:cNvPr id="13" name="오각형 12"/>
          <p:cNvSpPr/>
          <p:nvPr/>
        </p:nvSpPr>
        <p:spPr>
          <a:xfrm>
            <a:off x="173452" y="1979254"/>
            <a:ext cx="1424864" cy="280195"/>
          </a:xfrm>
          <a:prstGeom prst="homePlat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127674" y="1428736"/>
            <a:ext cx="13724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C</a:t>
            </a:r>
            <a:r>
              <a:rPr lang="en-US" altLang="ko-KR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ontents</a:t>
            </a:r>
            <a:endParaRPr lang="ko-KR" altLang="en-US" sz="1100" dirty="0">
              <a:solidFill>
                <a:schemeClr val="tx2">
                  <a:lumMod val="60000"/>
                  <a:lumOff val="4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40299" y="1979254"/>
            <a:ext cx="7938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가을소풍B" pitchFamily="18" charset="-127"/>
                <a:ea typeface="a가을소풍B" pitchFamily="18" charset="-127"/>
              </a:rPr>
              <a:t>개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가을소풍B" pitchFamily="18" charset="-127"/>
                <a:ea typeface="a가을소풍B" pitchFamily="18" charset="-127"/>
              </a:rPr>
              <a:t>　　요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979712" y="648000"/>
            <a:ext cx="38781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가을소풍B" pitchFamily="18" charset="-127"/>
                <a:ea typeface="a가을소풍B" pitchFamily="18" charset="-127"/>
              </a:rPr>
              <a:t>1-6. SWOT </a:t>
            </a:r>
            <a:r>
              <a:rPr lang="ko-KR" alt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가을소풍B" pitchFamily="18" charset="-127"/>
                <a:ea typeface="a가을소풍B" pitchFamily="18" charset="-127"/>
              </a:rPr>
              <a:t>분석</a:t>
            </a:r>
            <a:endParaRPr lang="ko-KR" alt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587510" y="2071678"/>
            <a:ext cx="78581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가을소풍B" pitchFamily="18" charset="-127"/>
                <a:ea typeface="a가을소풍B" pitchFamily="18" charset="-127"/>
              </a:rPr>
              <a:t>S</a:t>
            </a:r>
            <a:endParaRPr lang="ko-KR" altLang="en-US" sz="4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3606670" y="1854493"/>
            <a:ext cx="321471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/>
            <a:r>
              <a:rPr lang="en-US" altLang="ko-KR" sz="105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</a:rPr>
              <a:t>1. </a:t>
            </a:r>
            <a:r>
              <a:rPr lang="ko-KR" altLang="en-US" sz="105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</a:rPr>
              <a:t>팀원 등록 스케줄 공유 기능을 중점적으로 개발</a:t>
            </a:r>
            <a:endParaRPr lang="ko-KR" altLang="en-US" sz="1050" dirty="0">
              <a:solidFill>
                <a:schemeClr val="tx2">
                  <a:lumMod val="60000"/>
                  <a:lumOff val="40000"/>
                </a:schemeClr>
              </a:solidFill>
              <a:latin typeface="+mn-ea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2963728" y="2071678"/>
            <a:ext cx="78581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가을소풍B" pitchFamily="18" charset="-127"/>
                <a:ea typeface="a가을소풍B" pitchFamily="18" charset="-127"/>
              </a:rPr>
              <a:t>O</a:t>
            </a:r>
            <a:endParaRPr lang="ko-KR" altLang="en-US" sz="4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82" name="육각형 81"/>
          <p:cNvSpPr/>
          <p:nvPr/>
        </p:nvSpPr>
        <p:spPr>
          <a:xfrm>
            <a:off x="3606670" y="2580807"/>
            <a:ext cx="1481112" cy="1276821"/>
          </a:xfrm>
          <a:prstGeom prst="hexagon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육각형 82"/>
          <p:cNvSpPr/>
          <p:nvPr/>
        </p:nvSpPr>
        <p:spPr>
          <a:xfrm>
            <a:off x="4892554" y="3286124"/>
            <a:ext cx="1481112" cy="1276821"/>
          </a:xfrm>
          <a:prstGeom prst="hexagon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육각형 83"/>
          <p:cNvSpPr/>
          <p:nvPr/>
        </p:nvSpPr>
        <p:spPr>
          <a:xfrm>
            <a:off x="2339872" y="3286124"/>
            <a:ext cx="1481112" cy="1276821"/>
          </a:xfrm>
          <a:prstGeom prst="hexagon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/>
          <p:cNvSpPr txBox="1"/>
          <p:nvPr/>
        </p:nvSpPr>
        <p:spPr>
          <a:xfrm>
            <a:off x="2516072" y="3511171"/>
            <a:ext cx="78581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가을소풍B" pitchFamily="18" charset="-127"/>
                <a:ea typeface="a가을소풍B" pitchFamily="18" charset="-127"/>
              </a:rPr>
              <a:t>W</a:t>
            </a:r>
            <a:endParaRPr lang="ko-KR" altLang="en-US" sz="4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3035166" y="3511171"/>
            <a:ext cx="78581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가을소풍B" pitchFamily="18" charset="-127"/>
                <a:ea typeface="a가을소풍B" pitchFamily="18" charset="-127"/>
              </a:rPr>
              <a:t>O</a:t>
            </a:r>
            <a:endParaRPr lang="ko-KR" altLang="en-US" sz="4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3892422" y="2786058"/>
            <a:ext cx="78581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가을소풍B" pitchFamily="18" charset="-127"/>
                <a:ea typeface="a가을소풍B" pitchFamily="18" charset="-127"/>
              </a:rPr>
              <a:t>S</a:t>
            </a:r>
            <a:endParaRPr lang="ko-KR" altLang="en-US" sz="4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4249611" y="2786058"/>
            <a:ext cx="78581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가을소풍B" pitchFamily="18" charset="-127"/>
                <a:ea typeface="a가을소풍B" pitchFamily="18" charset="-127"/>
              </a:rPr>
              <a:t>T</a:t>
            </a:r>
            <a:endParaRPr lang="ko-KR" altLang="en-US" sz="4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5106868" y="3571876"/>
            <a:ext cx="78581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가을소풍B" pitchFamily="18" charset="-127"/>
                <a:ea typeface="a가을소풍B" pitchFamily="18" charset="-127"/>
              </a:rPr>
              <a:t>W</a:t>
            </a:r>
            <a:endParaRPr lang="ko-KR" altLang="en-US" sz="4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5587906" y="3571876"/>
            <a:ext cx="78581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가을소풍B" pitchFamily="18" charset="-127"/>
                <a:ea typeface="a가을소풍B" pitchFamily="18" charset="-127"/>
              </a:rPr>
              <a:t>T</a:t>
            </a:r>
            <a:endParaRPr lang="ko-KR" altLang="en-US" sz="4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2606537" y="4572008"/>
            <a:ext cx="260748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/>
            <a:r>
              <a:rPr lang="en-US" altLang="ko-KR" sz="105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</a:rPr>
              <a:t>2. </a:t>
            </a:r>
            <a:r>
              <a:rPr lang="ko-KR" altLang="en-US" sz="105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</a:rPr>
              <a:t>배우기 쉽게 </a:t>
            </a:r>
            <a:r>
              <a:rPr lang="en-US" altLang="ko-KR" sz="105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</a:rPr>
              <a:t>UI</a:t>
            </a:r>
            <a:r>
              <a:rPr lang="ko-KR" altLang="en-US" sz="105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</a:rPr>
              <a:t>를 간단하게 구성한다</a:t>
            </a:r>
            <a:r>
              <a:rPr lang="en-US" altLang="ko-KR" sz="105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</a:rPr>
              <a:t>.</a:t>
            </a:r>
            <a:endParaRPr lang="ko-KR" altLang="en-US" sz="1050" dirty="0">
              <a:solidFill>
                <a:schemeClr val="tx2">
                  <a:lumMod val="60000"/>
                  <a:lumOff val="40000"/>
                </a:schemeClr>
              </a:solidFill>
              <a:latin typeface="+mn-ea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4821116" y="2500306"/>
            <a:ext cx="342902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/>
            <a:r>
              <a:rPr lang="en-US" altLang="ko-KR" sz="105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</a:rPr>
              <a:t>3. </a:t>
            </a:r>
            <a:r>
              <a:rPr lang="ko-KR" altLang="en-US" sz="105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</a:rPr>
              <a:t>이 개인비서 </a:t>
            </a:r>
            <a:r>
              <a:rPr lang="en-US" altLang="ko-KR" sz="105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</a:rPr>
              <a:t>app</a:t>
            </a:r>
            <a:r>
              <a:rPr lang="ko-KR" altLang="en-US" sz="105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</a:rPr>
              <a:t>에 새로운 기능을 추가해 다른 </a:t>
            </a:r>
            <a:r>
              <a:rPr lang="en-US" altLang="ko-KR" sz="105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</a:rPr>
              <a:t>app</a:t>
            </a:r>
            <a:r>
              <a:rPr lang="ko-KR" altLang="en-US" sz="105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</a:rPr>
              <a:t>과 차별화 시킨다</a:t>
            </a:r>
            <a:r>
              <a:rPr lang="en-US" altLang="ko-KR" sz="105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</a:rPr>
              <a:t>.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6107000" y="3214686"/>
            <a:ext cx="2857488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/>
            <a:r>
              <a:rPr lang="en-US" altLang="ko-KR" sz="105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</a:rPr>
              <a:t>4. UI</a:t>
            </a:r>
            <a:r>
              <a:rPr lang="ko-KR" altLang="en-US" sz="105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</a:rPr>
              <a:t>를 간단하게 구현하고 사용자의 업무</a:t>
            </a:r>
            <a:r>
              <a:rPr lang="en-US" altLang="ko-KR" sz="105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</a:rPr>
              <a:t>,</a:t>
            </a:r>
          </a:p>
          <a:p>
            <a:pPr marL="228600" indent="-228600"/>
            <a:r>
              <a:rPr lang="en-US" altLang="ko-KR" sz="1050" dirty="0"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</a:rPr>
              <a:t> </a:t>
            </a:r>
            <a:r>
              <a:rPr lang="en-US" altLang="ko-KR" sz="105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</a:rPr>
              <a:t>   </a:t>
            </a:r>
            <a:r>
              <a:rPr lang="ko-KR" altLang="en-US" sz="105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</a:rPr>
              <a:t>생활에 도움을 줄 수 있도록 새로운 기능을 추가한다</a:t>
            </a:r>
            <a:r>
              <a:rPr lang="en-US" altLang="ko-KR" sz="105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</a:rPr>
              <a:t>.</a:t>
            </a:r>
            <a:endParaRPr lang="ko-KR" altLang="en-US" sz="1050" dirty="0">
              <a:solidFill>
                <a:schemeClr val="tx2">
                  <a:lumMod val="60000"/>
                  <a:lumOff val="40000"/>
                </a:schemeClr>
              </a:solidFill>
              <a:latin typeface="+mn-ea"/>
            </a:endParaRPr>
          </a:p>
        </p:txBody>
      </p:sp>
      <p:cxnSp>
        <p:nvCxnSpPr>
          <p:cNvPr id="67" name="직선 연결선 66"/>
          <p:cNvCxnSpPr/>
          <p:nvPr/>
        </p:nvCxnSpPr>
        <p:spPr>
          <a:xfrm rot="16200000" flipV="1">
            <a:off x="-1751818" y="3342493"/>
            <a:ext cx="7010400" cy="20613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8165491" y="45204"/>
            <a:ext cx="9236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>
                <a:latin typeface="a가을소풍B" pitchFamily="18" charset="-127"/>
                <a:ea typeface="a가을소풍B" pitchFamily="18" charset="-127"/>
              </a:rPr>
              <a:t>소프트웨어 설계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42844" y="2285992"/>
            <a:ext cx="2448272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latin typeface="a가을소풍B" pitchFamily="18" charset="-127"/>
                <a:ea typeface="a가을소풍B" pitchFamily="18" charset="-127"/>
              </a:rPr>
              <a:t>1. </a:t>
            </a:r>
            <a:r>
              <a:rPr lang="ko-KR" altLang="en-US" sz="1000" dirty="0" smtClean="0">
                <a:latin typeface="a가을소풍B" pitchFamily="18" charset="-127"/>
                <a:ea typeface="a가을소풍B" pitchFamily="18" charset="-127"/>
              </a:rPr>
              <a:t>요구추출</a:t>
            </a:r>
            <a:endParaRPr lang="en-US" altLang="ko-KR" sz="1000" dirty="0" smtClean="0"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1-1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시장조사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1-2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설문조사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1-3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제한요소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1-4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벤치마킹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1-5 </a:t>
            </a:r>
            <a:r>
              <a:rPr lang="ko-KR" altLang="en-US" sz="1000" dirty="0" err="1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멘토자문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latin typeface="a가을소풍B" pitchFamily="18" charset="-127"/>
                <a:ea typeface="a가을소풍B" pitchFamily="18" charset="-127"/>
              </a:rPr>
              <a:t>  1-6 SWOT</a:t>
            </a:r>
          </a:p>
          <a:p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2.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기능적 분석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2-1 DFD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구조도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2-2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소단위 명세서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2-3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데이터베이스관계도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3178053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KimSH\Desktop\시그니쳐(좌우조합형)_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2119" y="6378633"/>
            <a:ext cx="2076385" cy="434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F103D-9715-4C9B-AD17-22F01DA7B217}" type="slidenum">
              <a:rPr lang="ko-KR" altLang="en-US" smtClean="0"/>
              <a:pPr/>
              <a:t>37</a:t>
            </a:fld>
            <a:endParaRPr lang="ko-KR" altLang="en-US"/>
          </a:p>
        </p:txBody>
      </p:sp>
      <p:sp>
        <p:nvSpPr>
          <p:cNvPr id="13" name="오각형 12"/>
          <p:cNvSpPr/>
          <p:nvPr/>
        </p:nvSpPr>
        <p:spPr>
          <a:xfrm>
            <a:off x="173452" y="1979254"/>
            <a:ext cx="1424864" cy="280195"/>
          </a:xfrm>
          <a:prstGeom prst="homePlat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05370" y="1428736"/>
            <a:ext cx="8947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C</a:t>
            </a:r>
            <a:r>
              <a:rPr lang="en-US" altLang="ko-KR" sz="12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ontents</a:t>
            </a:r>
            <a:endParaRPr lang="ko-KR" altLang="en-US" sz="1200" dirty="0">
              <a:solidFill>
                <a:schemeClr val="tx2">
                  <a:lumMod val="60000"/>
                  <a:lumOff val="4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40299" y="1979254"/>
            <a:ext cx="7938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가을소풍B" pitchFamily="18" charset="-127"/>
                <a:ea typeface="a가을소풍B" pitchFamily="18" charset="-127"/>
              </a:rPr>
              <a:t>개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가을소풍B" pitchFamily="18" charset="-127"/>
                <a:ea typeface="a가을소풍B" pitchFamily="18" charset="-127"/>
              </a:rPr>
              <a:t>　　요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979712" y="648000"/>
            <a:ext cx="38781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가을소풍B" pitchFamily="18" charset="-127"/>
                <a:ea typeface="a가을소풍B" pitchFamily="18" charset="-127"/>
              </a:rPr>
              <a:t>2-1. DFD </a:t>
            </a:r>
            <a:r>
              <a:rPr lang="ko-KR" altLang="en-US" sz="1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가을소풍B" pitchFamily="18" charset="-127"/>
                <a:ea typeface="a가을소풍B" pitchFamily="18" charset="-127"/>
              </a:rPr>
              <a:t>구조도</a:t>
            </a:r>
            <a:endParaRPr lang="ko-KR" alt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가을소풍B" pitchFamily="18" charset="-127"/>
              <a:ea typeface="a가을소풍B" pitchFamily="18" charset="-127"/>
            </a:endParaRPr>
          </a:p>
        </p:txBody>
      </p:sp>
      <p:cxnSp>
        <p:nvCxnSpPr>
          <p:cNvPr id="189" name="직선 연결선 188"/>
          <p:cNvCxnSpPr/>
          <p:nvPr/>
        </p:nvCxnSpPr>
        <p:spPr>
          <a:xfrm rot="16200000" flipV="1">
            <a:off x="-1751818" y="3342493"/>
            <a:ext cx="7010400" cy="20613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TextBox 152"/>
          <p:cNvSpPr txBox="1"/>
          <p:nvPr/>
        </p:nvSpPr>
        <p:spPr>
          <a:xfrm>
            <a:off x="1840053" y="1136735"/>
            <a:ext cx="3077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1.0 </a:t>
            </a:r>
            <a:r>
              <a:rPr lang="ko-KR" altLang="en-US" dirty="0"/>
              <a:t>로그인하위도</a:t>
            </a:r>
            <a:r>
              <a:rPr lang="en-US" altLang="ko-KR" dirty="0"/>
              <a:t>(Level 1)</a:t>
            </a:r>
            <a:endParaRPr lang="ko-KR" altLang="en-US" dirty="0"/>
          </a:p>
        </p:txBody>
      </p:sp>
      <p:sp>
        <p:nvSpPr>
          <p:cNvPr id="154" name="직사각형 153"/>
          <p:cNvSpPr/>
          <p:nvPr/>
        </p:nvSpPr>
        <p:spPr>
          <a:xfrm>
            <a:off x="4747173" y="1844824"/>
            <a:ext cx="1020804" cy="54038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rgbClr val="A0B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/>
              <a:t>사용자</a:t>
            </a:r>
          </a:p>
        </p:txBody>
      </p:sp>
      <p:grpSp>
        <p:nvGrpSpPr>
          <p:cNvPr id="155" name="그룹 154"/>
          <p:cNvGrpSpPr/>
          <p:nvPr/>
        </p:nvGrpSpPr>
        <p:grpSpPr>
          <a:xfrm>
            <a:off x="4760381" y="5616564"/>
            <a:ext cx="963747" cy="620748"/>
            <a:chOff x="5402024" y="3557184"/>
            <a:chExt cx="1042185" cy="879928"/>
          </a:xfrm>
          <a:solidFill>
            <a:schemeClr val="tx2">
              <a:lumMod val="60000"/>
              <a:lumOff val="40000"/>
            </a:schemeClr>
          </a:solidFill>
        </p:grpSpPr>
        <p:sp>
          <p:nvSpPr>
            <p:cNvPr id="156" name="직사각형 155"/>
            <p:cNvSpPr/>
            <p:nvPr/>
          </p:nvSpPr>
          <p:spPr>
            <a:xfrm>
              <a:off x="5402024" y="3611740"/>
              <a:ext cx="1042183" cy="754984"/>
            </a:xfrm>
            <a:prstGeom prst="rect">
              <a:avLst/>
            </a:prstGeom>
            <a:grpFill/>
            <a:ln>
              <a:solidFill>
                <a:srgbClr val="A0BE5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dirty="0" smtClean="0">
                  <a:latin typeface="+mj-ea"/>
                  <a:ea typeface="+mj-ea"/>
                </a:rPr>
                <a:t>회원</a:t>
              </a:r>
              <a:endParaRPr lang="en-US" altLang="ko-KR" sz="1600" b="1" dirty="0">
                <a:latin typeface="+mj-ea"/>
                <a:ea typeface="+mj-ea"/>
              </a:endParaRPr>
            </a:p>
            <a:p>
              <a:pPr algn="ctr"/>
              <a:r>
                <a:rPr lang="ko-KR" altLang="en-US" sz="1600" b="1" dirty="0">
                  <a:latin typeface="+mj-ea"/>
                  <a:ea typeface="+mj-ea"/>
                </a:rPr>
                <a:t>정보</a:t>
              </a:r>
              <a:r>
                <a:rPr lang="en-US" altLang="ko-KR" sz="1600" b="1" dirty="0">
                  <a:latin typeface="+mj-ea"/>
                  <a:ea typeface="+mj-ea"/>
                </a:rPr>
                <a:t>DB</a:t>
              </a:r>
            </a:p>
          </p:txBody>
        </p:sp>
        <p:sp>
          <p:nvSpPr>
            <p:cNvPr id="157" name="직사각형 156"/>
            <p:cNvSpPr/>
            <p:nvPr/>
          </p:nvSpPr>
          <p:spPr>
            <a:xfrm>
              <a:off x="5402024" y="3557184"/>
              <a:ext cx="1042184" cy="87857"/>
            </a:xfrm>
            <a:prstGeom prst="rect">
              <a:avLst/>
            </a:prstGeom>
            <a:grpFill/>
            <a:ln>
              <a:solidFill>
                <a:srgbClr val="A0BE5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8" name="직사각형 157"/>
            <p:cNvSpPr/>
            <p:nvPr/>
          </p:nvSpPr>
          <p:spPr>
            <a:xfrm>
              <a:off x="5402025" y="4349255"/>
              <a:ext cx="1042184" cy="87857"/>
            </a:xfrm>
            <a:prstGeom prst="rect">
              <a:avLst/>
            </a:prstGeom>
            <a:grpFill/>
            <a:ln>
              <a:solidFill>
                <a:srgbClr val="A0BE5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9" name="TextBox 158"/>
          <p:cNvSpPr txBox="1"/>
          <p:nvPr/>
        </p:nvSpPr>
        <p:spPr>
          <a:xfrm>
            <a:off x="5560946" y="2501935"/>
            <a:ext cx="90746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>
                <a:latin typeface="+mn-ea"/>
              </a:rPr>
              <a:t>로그인</a:t>
            </a:r>
            <a:endParaRPr lang="en-US" altLang="ko-KR" sz="1000" b="1" dirty="0">
              <a:latin typeface="+mn-ea"/>
            </a:endParaRPr>
          </a:p>
          <a:p>
            <a:pPr algn="ctr"/>
            <a:r>
              <a:rPr lang="ko-KR" altLang="en-US" sz="1000" b="1" dirty="0">
                <a:latin typeface="+mn-ea"/>
              </a:rPr>
              <a:t>데이터 입력</a:t>
            </a:r>
            <a:endParaRPr lang="en-US" altLang="ko-KR" sz="1000" b="1" dirty="0">
              <a:latin typeface="+mn-ea"/>
            </a:endParaRPr>
          </a:p>
        </p:txBody>
      </p:sp>
      <p:sp>
        <p:nvSpPr>
          <p:cNvPr id="160" name="직사각형 159"/>
          <p:cNvSpPr/>
          <p:nvPr/>
        </p:nvSpPr>
        <p:spPr>
          <a:xfrm>
            <a:off x="4740142" y="4499123"/>
            <a:ext cx="1020804" cy="54038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rgbClr val="A0B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/>
              <a:t>서버</a:t>
            </a:r>
          </a:p>
        </p:txBody>
      </p:sp>
      <p:cxnSp>
        <p:nvCxnSpPr>
          <p:cNvPr id="161" name="직선 화살표 연결선 160"/>
          <p:cNvCxnSpPr/>
          <p:nvPr/>
        </p:nvCxnSpPr>
        <p:spPr>
          <a:xfrm>
            <a:off x="5395245" y="3828458"/>
            <a:ext cx="1" cy="62665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2" name="TextBox 161"/>
          <p:cNvSpPr txBox="1"/>
          <p:nvPr/>
        </p:nvSpPr>
        <p:spPr>
          <a:xfrm>
            <a:off x="5467253" y="3972474"/>
            <a:ext cx="864096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>
                <a:latin typeface="+mn-ea"/>
              </a:rPr>
              <a:t>ID</a:t>
            </a:r>
            <a:r>
              <a:rPr lang="en-US" altLang="ko-KR" sz="1000" b="1">
                <a:latin typeface="+mn-ea"/>
              </a:rPr>
              <a:t>,</a:t>
            </a:r>
            <a:r>
              <a:rPr lang="ko-KR" altLang="en-US" sz="1000" b="1" dirty="0">
                <a:latin typeface="+mn-ea"/>
              </a:rPr>
              <a:t> </a:t>
            </a:r>
            <a:r>
              <a:rPr lang="en-US" altLang="ko-KR" sz="1000" b="1" dirty="0">
                <a:latin typeface="+mn-ea"/>
              </a:rPr>
              <a:t>PW</a:t>
            </a:r>
            <a:r>
              <a:rPr lang="ko-KR" altLang="en-US" sz="1000" b="1" dirty="0">
                <a:latin typeface="+mn-ea"/>
              </a:rPr>
              <a:t>입력</a:t>
            </a:r>
            <a:endParaRPr lang="en-US" altLang="ko-KR" sz="1000" b="1" dirty="0">
              <a:latin typeface="+mn-ea"/>
            </a:endParaRPr>
          </a:p>
        </p:txBody>
      </p:sp>
      <p:sp>
        <p:nvSpPr>
          <p:cNvPr id="163" name="TextBox 162"/>
          <p:cNvSpPr txBox="1"/>
          <p:nvPr/>
        </p:nvSpPr>
        <p:spPr>
          <a:xfrm>
            <a:off x="5467253" y="5124602"/>
            <a:ext cx="438419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>
                <a:latin typeface="+mn-ea"/>
              </a:rPr>
              <a:t>회원 정보</a:t>
            </a:r>
            <a:endParaRPr lang="en-US" altLang="ko-KR" sz="1000" b="1" dirty="0">
              <a:latin typeface="+mn-ea"/>
            </a:endParaRPr>
          </a:p>
        </p:txBody>
      </p:sp>
      <p:sp>
        <p:nvSpPr>
          <p:cNvPr id="164" name="TextBox 163"/>
          <p:cNvSpPr txBox="1"/>
          <p:nvPr/>
        </p:nvSpPr>
        <p:spPr>
          <a:xfrm>
            <a:off x="4459141" y="5196610"/>
            <a:ext cx="674482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>
                <a:latin typeface="+mn-ea"/>
              </a:rPr>
              <a:t>쿼리 값</a:t>
            </a:r>
            <a:endParaRPr lang="en-US" altLang="ko-KR" sz="1000" b="1" dirty="0">
              <a:latin typeface="+mn-ea"/>
            </a:endParaRPr>
          </a:p>
        </p:txBody>
      </p:sp>
      <p:cxnSp>
        <p:nvCxnSpPr>
          <p:cNvPr id="165" name="직선 화살표 연결선 164"/>
          <p:cNvCxnSpPr/>
          <p:nvPr/>
        </p:nvCxnSpPr>
        <p:spPr>
          <a:xfrm>
            <a:off x="5179221" y="5124602"/>
            <a:ext cx="0" cy="36004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2" name="직선 화살표 연결선 171"/>
          <p:cNvCxnSpPr/>
          <p:nvPr/>
        </p:nvCxnSpPr>
        <p:spPr>
          <a:xfrm flipV="1">
            <a:off x="5395245" y="5124602"/>
            <a:ext cx="0" cy="3816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3" name="직선 화살표 연결선 172"/>
          <p:cNvCxnSpPr/>
          <p:nvPr/>
        </p:nvCxnSpPr>
        <p:spPr>
          <a:xfrm flipH="1">
            <a:off x="5394560" y="2460306"/>
            <a:ext cx="685" cy="5040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4" name="직선 화살표 연결선 173"/>
          <p:cNvCxnSpPr/>
          <p:nvPr/>
        </p:nvCxnSpPr>
        <p:spPr>
          <a:xfrm flipV="1">
            <a:off x="5179221" y="3828458"/>
            <a:ext cx="0" cy="59763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8" name="TextBox 177"/>
          <p:cNvSpPr txBox="1"/>
          <p:nvPr/>
        </p:nvSpPr>
        <p:spPr>
          <a:xfrm>
            <a:off x="4315125" y="3972474"/>
            <a:ext cx="870467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err="1">
                <a:latin typeface="+mn-ea"/>
              </a:rPr>
              <a:t>로그인처리</a:t>
            </a:r>
            <a:endParaRPr lang="en-US" altLang="ko-KR" sz="1000" b="1" dirty="0">
              <a:latin typeface="+mn-ea"/>
            </a:endParaRPr>
          </a:p>
        </p:txBody>
      </p:sp>
      <p:cxnSp>
        <p:nvCxnSpPr>
          <p:cNvPr id="179" name="직선 화살표 연결선 178"/>
          <p:cNvCxnSpPr>
            <a:cxnSpLocks/>
          </p:cNvCxnSpPr>
          <p:nvPr/>
        </p:nvCxnSpPr>
        <p:spPr>
          <a:xfrm flipV="1">
            <a:off x="5185592" y="2442476"/>
            <a:ext cx="0" cy="4899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0" name="TextBox 179"/>
          <p:cNvSpPr txBox="1"/>
          <p:nvPr/>
        </p:nvSpPr>
        <p:spPr>
          <a:xfrm>
            <a:off x="4236746" y="2603110"/>
            <a:ext cx="870467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>
                <a:latin typeface="+mn-ea"/>
              </a:rPr>
              <a:t>로그인 제공</a:t>
            </a:r>
            <a:endParaRPr lang="en-US" altLang="ko-KR" sz="1000" b="1" dirty="0">
              <a:latin typeface="+mn-ea"/>
            </a:endParaRPr>
          </a:p>
        </p:txBody>
      </p:sp>
      <p:sp>
        <p:nvSpPr>
          <p:cNvPr id="183" name="타원 182"/>
          <p:cNvSpPr/>
          <p:nvPr/>
        </p:nvSpPr>
        <p:spPr>
          <a:xfrm>
            <a:off x="4502511" y="3035158"/>
            <a:ext cx="1512168" cy="7238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1.0</a:t>
            </a:r>
          </a:p>
          <a:p>
            <a:pPr algn="ctr"/>
            <a:r>
              <a:rPr lang="ko-KR" altLang="en-US" dirty="0"/>
              <a:t>로그인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8165491" y="45204"/>
            <a:ext cx="9236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latin typeface="a가을소풍B" pitchFamily="18" charset="-127"/>
                <a:ea typeface="a가을소풍B" pitchFamily="18" charset="-127"/>
              </a:rPr>
              <a:t>소프트웨어 설계</a:t>
            </a:r>
            <a:endParaRPr lang="ko-KR" altLang="en-US" sz="800" dirty="0"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42844" y="2285992"/>
            <a:ext cx="2448272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latin typeface="a가을소풍B" pitchFamily="18" charset="-127"/>
                <a:ea typeface="a가을소풍B" pitchFamily="18" charset="-127"/>
              </a:rPr>
              <a:t>1. </a:t>
            </a:r>
            <a:r>
              <a:rPr lang="ko-KR" altLang="en-US" sz="1000" dirty="0" smtClean="0">
                <a:latin typeface="a가을소풍B" pitchFamily="18" charset="-127"/>
                <a:ea typeface="a가을소풍B" pitchFamily="18" charset="-127"/>
              </a:rPr>
              <a:t>요구추출</a:t>
            </a:r>
            <a:endParaRPr lang="en-US" altLang="ko-KR" sz="1000" dirty="0" smtClean="0"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1-1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시장조사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1-2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설문조사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1-3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제한요소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1-4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벤치마킹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1-5 </a:t>
            </a:r>
            <a:r>
              <a:rPr lang="ko-KR" altLang="en-US" sz="1000" dirty="0" err="1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멘토자문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latin typeface="a가을소풍B" pitchFamily="18" charset="-127"/>
                <a:ea typeface="a가을소풍B" pitchFamily="18" charset="-127"/>
              </a:rPr>
              <a:t>  1-6 SWOT</a:t>
            </a:r>
          </a:p>
          <a:p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2.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기능적 분석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2-1 DFD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구조도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2-2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소단위 명세서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2-3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데이터베이스관계도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36214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51520" y="2162473"/>
            <a:ext cx="5587570" cy="3275337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000" tIns="18000" rIns="18000" bIns="18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100" b="1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67544" y="2346854"/>
            <a:ext cx="5256584" cy="2377574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latin typeface="+mn-ea"/>
              </a:rPr>
              <a:t>프로세스 번호 </a:t>
            </a:r>
            <a:r>
              <a:rPr lang="en-US" altLang="ko-KR" sz="1400" b="1" dirty="0">
                <a:latin typeface="+mn-ea"/>
              </a:rPr>
              <a:t>: 1.0 </a:t>
            </a:r>
            <a:endParaRPr lang="en-US" altLang="ko-KR" sz="105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+mn-ea"/>
              </a:rPr>
              <a:t>프로세스 이름</a:t>
            </a:r>
            <a:r>
              <a:rPr lang="en-US" altLang="ko-KR" sz="1200" dirty="0">
                <a:latin typeface="+mn-ea"/>
              </a:rPr>
              <a:t> : </a:t>
            </a:r>
            <a:r>
              <a:rPr lang="ko-KR" altLang="en-US" sz="1200" dirty="0">
                <a:latin typeface="+mn-ea"/>
              </a:rPr>
              <a:t>로그인</a:t>
            </a:r>
            <a:endParaRPr lang="en-US" altLang="ko-KR" sz="1200" dirty="0">
              <a:latin typeface="+mn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dirty="0">
                <a:latin typeface="+mj-ea"/>
                <a:ea typeface="+mj-ea"/>
              </a:rPr>
              <a:t>처리내용 </a:t>
            </a:r>
            <a:r>
              <a:rPr lang="en-US" altLang="ko-KR" sz="1200" dirty="0">
                <a:latin typeface="+mj-ea"/>
                <a:ea typeface="+mj-ea"/>
              </a:rPr>
              <a:t>:</a:t>
            </a:r>
            <a:r>
              <a:rPr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 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1. </a:t>
            </a:r>
            <a:r>
              <a:rPr lang="ko-KR" altLang="en-US" sz="1200" dirty="0">
                <a:solidFill>
                  <a:srgbClr val="000000"/>
                </a:solidFill>
                <a:latin typeface="+mj-ea"/>
                <a:ea typeface="+mj-ea"/>
              </a:rPr>
              <a:t>사용자가 버튼을 눌러 실행</a:t>
            </a:r>
            <a:endParaRPr lang="en-US" altLang="ko-KR" sz="1200" dirty="0">
              <a:solidFill>
                <a:srgbClr val="000000"/>
              </a:solidFill>
              <a:latin typeface="+mj-ea"/>
              <a:ea typeface="+mj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dirty="0">
              <a:solidFill>
                <a:srgbClr val="000000"/>
              </a:solidFill>
              <a:latin typeface="+mj-ea"/>
              <a:ea typeface="+mj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2. </a:t>
            </a:r>
            <a:r>
              <a:rPr lang="ko-KR" altLang="en-US" sz="1200" dirty="0">
                <a:solidFill>
                  <a:srgbClr val="000000"/>
                </a:solidFill>
                <a:latin typeface="+mj-ea"/>
                <a:ea typeface="+mj-ea"/>
              </a:rPr>
              <a:t>회원가입이 완료된 회원인 경우에는 메인 화면으로 이동</a:t>
            </a:r>
            <a:endParaRPr lang="en-US" altLang="ko-KR" sz="1200" dirty="0">
              <a:solidFill>
                <a:srgbClr val="000000"/>
              </a:solidFill>
              <a:latin typeface="+mj-ea"/>
              <a:ea typeface="+mj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endParaRPr lang="en-US" altLang="ko-KR" sz="1200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endParaRPr lang="en-US" altLang="ko-KR" sz="1000" b="1" dirty="0"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100" b="1" dirty="0"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endParaRPr lang="ko-KR" altLang="en-US" sz="12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51520" y="1765405"/>
            <a:ext cx="5587570" cy="397068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000" tIns="18000" rIns="18000" bIns="18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00" dirty="0">
                <a:latin typeface="나눔바른고딕" pitchFamily="50" charset="-127"/>
                <a:ea typeface="나눔바른고딕" pitchFamily="50" charset="-127"/>
              </a:rPr>
              <a:t>소단위명세서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5839090" y="2162471"/>
            <a:ext cx="2596873" cy="3275337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000" tIns="18000" rIns="18000" bIns="18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100" b="1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839090" y="1765403"/>
            <a:ext cx="2596873" cy="397068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000" tIns="18000" rIns="18000" bIns="18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00" dirty="0">
                <a:latin typeface="나눔바른고딕" pitchFamily="50" charset="-127"/>
                <a:ea typeface="나눔바른고딕" pitchFamily="50" charset="-127"/>
              </a:rPr>
              <a:t>자료사전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044964" y="2351480"/>
            <a:ext cx="2271452" cy="1361911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100" u="sng" dirty="0">
                <a:latin typeface="+mn-ea"/>
              </a:rPr>
              <a:t>ID</a:t>
            </a:r>
            <a:r>
              <a:rPr lang="en-US" altLang="ko-KR" sz="1100" dirty="0">
                <a:latin typeface="+mn-ea"/>
              </a:rPr>
              <a:t> = {</a:t>
            </a:r>
            <a:r>
              <a:rPr lang="ko-KR" altLang="en-US" sz="1100" dirty="0">
                <a:latin typeface="+mn-ea"/>
              </a:rPr>
              <a:t>영문</a:t>
            </a:r>
            <a:r>
              <a:rPr lang="en-US" altLang="ko-KR" sz="1100" dirty="0">
                <a:latin typeface="+mn-ea"/>
              </a:rPr>
              <a:t>_  </a:t>
            </a:r>
            <a:r>
              <a:rPr lang="ko-KR" altLang="en-US" sz="1100" dirty="0">
                <a:latin typeface="+mn-ea"/>
              </a:rPr>
              <a:t>알파벳 </a:t>
            </a:r>
            <a:r>
              <a:rPr lang="en-US" altLang="ko-KR" sz="1100" dirty="0">
                <a:latin typeface="+mn-ea"/>
              </a:rPr>
              <a:t>| </a:t>
            </a:r>
            <a:r>
              <a:rPr lang="ko-KR" altLang="en-US" sz="1100" dirty="0">
                <a:latin typeface="+mn-ea"/>
              </a:rPr>
              <a:t>십진수</a:t>
            </a:r>
            <a:r>
              <a:rPr lang="en-US" altLang="ko-KR" sz="1100" dirty="0">
                <a:latin typeface="+mn-ea"/>
              </a:rPr>
              <a:t>}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1100" u="sng" dirty="0">
              <a:latin typeface="+mn-ea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100" u="sng" dirty="0">
                <a:latin typeface="+mn-ea"/>
              </a:rPr>
              <a:t>PW</a:t>
            </a:r>
            <a:r>
              <a:rPr lang="en-US" altLang="ko-KR" sz="1100" dirty="0">
                <a:latin typeface="+mn-ea"/>
              </a:rPr>
              <a:t> = {</a:t>
            </a:r>
            <a:r>
              <a:rPr lang="ko-KR" altLang="en-US" sz="1100" dirty="0">
                <a:latin typeface="+mn-ea"/>
              </a:rPr>
              <a:t>영문</a:t>
            </a:r>
            <a:r>
              <a:rPr lang="en-US" altLang="ko-KR" sz="1100" dirty="0">
                <a:latin typeface="+mn-ea"/>
              </a:rPr>
              <a:t>_   </a:t>
            </a:r>
            <a:r>
              <a:rPr lang="ko-KR" altLang="en-US" sz="1100" dirty="0">
                <a:latin typeface="+mn-ea"/>
              </a:rPr>
              <a:t>알파벳 </a:t>
            </a:r>
            <a:r>
              <a:rPr lang="en-US" altLang="ko-KR" sz="1100" dirty="0">
                <a:latin typeface="+mn-ea"/>
              </a:rPr>
              <a:t>| </a:t>
            </a:r>
            <a:r>
              <a:rPr lang="ko-KR" altLang="en-US" sz="1100" dirty="0">
                <a:latin typeface="+mn-ea"/>
              </a:rPr>
              <a:t>십진수</a:t>
            </a:r>
            <a:r>
              <a:rPr lang="en-US" altLang="ko-KR" sz="1100" dirty="0">
                <a:latin typeface="+mn-ea"/>
              </a:rPr>
              <a:t>}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1100" u="sng" dirty="0">
              <a:latin typeface="+mn-ea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100" dirty="0">
                <a:latin typeface="+mn-ea"/>
              </a:rPr>
              <a:t>회원 정보 </a:t>
            </a:r>
            <a:r>
              <a:rPr lang="en-US" altLang="ko-KR" sz="1100" dirty="0">
                <a:latin typeface="+mn-ea"/>
              </a:rPr>
              <a:t>= </a:t>
            </a:r>
            <a:r>
              <a:rPr lang="ko-KR" altLang="en-US" sz="1100" dirty="0">
                <a:latin typeface="+mn-ea"/>
              </a:rPr>
              <a:t> 이메일</a:t>
            </a:r>
            <a:endParaRPr lang="en-US" altLang="ko-KR" sz="1100" dirty="0">
              <a:latin typeface="+mn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935979" y="2369287"/>
            <a:ext cx="142876" cy="30777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700" dirty="0"/>
              <a:t>8</a:t>
            </a:r>
          </a:p>
          <a:p>
            <a:r>
              <a:rPr lang="en-US" altLang="ko-KR" sz="700" dirty="0"/>
              <a:t>4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988301" y="2854723"/>
            <a:ext cx="298452" cy="30777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700" dirty="0"/>
              <a:t>12</a:t>
            </a:r>
          </a:p>
          <a:p>
            <a:r>
              <a:rPr lang="en-US" altLang="ko-KR" sz="700" dirty="0"/>
              <a:t>4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165491" y="45204"/>
            <a:ext cx="9236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latin typeface="a가을소풍B" pitchFamily="18" charset="-127"/>
                <a:ea typeface="a가을소풍B" pitchFamily="18" charset="-127"/>
              </a:rPr>
              <a:t>소프트웨어 설계</a:t>
            </a:r>
            <a:endParaRPr lang="ko-KR" altLang="en-US" sz="800" dirty="0">
              <a:latin typeface="a가을소풍B" pitchFamily="18" charset="-127"/>
              <a:ea typeface="a가을소풍B" pitchFamily="18" charset="-127"/>
            </a:endParaRPr>
          </a:p>
        </p:txBody>
      </p:sp>
      <p:pic>
        <p:nvPicPr>
          <p:cNvPr id="14" name="Picture 2" descr="C:\Users\KimSH\Desktop\시그니쳐(좌우조합형)_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2119" y="6378633"/>
            <a:ext cx="2076385" cy="434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1979712" y="648000"/>
            <a:ext cx="38781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가을소풍B" pitchFamily="18" charset="-127"/>
                <a:ea typeface="a가을소풍B" pitchFamily="18" charset="-127"/>
              </a:rPr>
              <a:t>2-2. </a:t>
            </a:r>
            <a:r>
              <a:rPr lang="ko-KR" alt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가을소풍B" pitchFamily="18" charset="-127"/>
                <a:ea typeface="a가을소풍B" pitchFamily="18" charset="-127"/>
              </a:rPr>
              <a:t>소단위 명세서</a:t>
            </a:r>
            <a:endParaRPr lang="ko-KR" alt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A09DE-9E9A-4F44-94C5-03ED173CDDE4}" type="slidenum">
              <a:rPr lang="ko-KR" altLang="en-US" smtClean="0"/>
              <a:pPr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5014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496323" y="2719918"/>
            <a:ext cx="1020804" cy="54038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rgbClr val="A0B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smtClean="0"/>
              <a:t>사용</a:t>
            </a:r>
            <a:r>
              <a:rPr lang="ko-KR" altLang="en-US" sz="1600" b="1" dirty="0"/>
              <a:t>자</a:t>
            </a:r>
          </a:p>
        </p:txBody>
      </p:sp>
      <p:grpSp>
        <p:nvGrpSpPr>
          <p:cNvPr id="5" name="그룹 4"/>
          <p:cNvGrpSpPr/>
          <p:nvPr/>
        </p:nvGrpSpPr>
        <p:grpSpPr>
          <a:xfrm>
            <a:off x="6152356" y="4263810"/>
            <a:ext cx="963747" cy="620763"/>
            <a:chOff x="5402024" y="3557167"/>
            <a:chExt cx="1042185" cy="879945"/>
          </a:xfrm>
          <a:solidFill>
            <a:schemeClr val="tx2">
              <a:lumMod val="60000"/>
              <a:lumOff val="40000"/>
            </a:schemeClr>
          </a:solidFill>
        </p:grpSpPr>
        <p:sp>
          <p:nvSpPr>
            <p:cNvPr id="6" name="직사각형 5"/>
            <p:cNvSpPr/>
            <p:nvPr/>
          </p:nvSpPr>
          <p:spPr>
            <a:xfrm>
              <a:off x="5402024" y="3611723"/>
              <a:ext cx="1042183" cy="754980"/>
            </a:xfrm>
            <a:prstGeom prst="rect">
              <a:avLst/>
            </a:prstGeom>
            <a:grpFill/>
            <a:ln>
              <a:solidFill>
                <a:srgbClr val="A0BE5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 smtClean="0">
                  <a:latin typeface="+mj-ea"/>
                  <a:ea typeface="+mj-ea"/>
                </a:rPr>
                <a:t>DB</a:t>
              </a: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5402024" y="3557167"/>
              <a:ext cx="1042184" cy="87857"/>
            </a:xfrm>
            <a:prstGeom prst="rect">
              <a:avLst/>
            </a:prstGeom>
            <a:grpFill/>
            <a:ln>
              <a:solidFill>
                <a:srgbClr val="A0BE5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5402025" y="4349255"/>
              <a:ext cx="1042184" cy="87857"/>
            </a:xfrm>
            <a:prstGeom prst="rect">
              <a:avLst/>
            </a:prstGeom>
            <a:grpFill/>
            <a:ln>
              <a:solidFill>
                <a:srgbClr val="A0BE5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2576443" y="2503894"/>
            <a:ext cx="936104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latin typeface="+mn-ea"/>
              </a:rPr>
              <a:t>날씨정보</a:t>
            </a:r>
            <a:endParaRPr lang="en-US" altLang="ko-KR" sz="1000" b="1" dirty="0" smtClean="0">
              <a:latin typeface="+mn-ea"/>
            </a:endParaRPr>
          </a:p>
          <a:p>
            <a:pPr algn="ctr"/>
            <a:r>
              <a:rPr lang="ko-KR" altLang="en-US" sz="1000" b="1" dirty="0" smtClean="0">
                <a:latin typeface="+mn-ea"/>
                <a:ea typeface="+mn-ea"/>
              </a:rPr>
              <a:t>요</a:t>
            </a:r>
            <a:r>
              <a:rPr lang="ko-KR" altLang="en-US" sz="1000" b="1" dirty="0">
                <a:latin typeface="+mn-ea"/>
                <a:ea typeface="+mn-ea"/>
              </a:rPr>
              <a:t>청</a:t>
            </a:r>
            <a:endParaRPr lang="en-US" altLang="ko-KR" sz="1000" b="1" dirty="0" smtClean="0">
              <a:latin typeface="+mn-ea"/>
              <a:ea typeface="+mn-ea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3584555" y="2647910"/>
            <a:ext cx="1368152" cy="73160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2.0</a:t>
            </a:r>
          </a:p>
          <a:p>
            <a:pPr algn="ctr"/>
            <a:r>
              <a:rPr lang="ko-KR" altLang="en-US" sz="1400" b="1" dirty="0" smtClean="0"/>
              <a:t>날씨</a:t>
            </a:r>
            <a:endParaRPr lang="ko-KR" altLang="en-US" sz="1400" b="1" dirty="0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3656563" y="4088070"/>
            <a:ext cx="1320462" cy="73160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2.1</a:t>
            </a:r>
          </a:p>
          <a:p>
            <a:pPr algn="ctr"/>
            <a:r>
              <a:rPr lang="ko-KR" altLang="en-US" sz="1400" b="1" dirty="0" smtClean="0"/>
              <a:t>의상추천</a:t>
            </a:r>
            <a:endParaRPr lang="en-US" altLang="ko-KR" sz="1400" b="1" dirty="0" smtClean="0"/>
          </a:p>
        </p:txBody>
      </p:sp>
      <p:cxnSp>
        <p:nvCxnSpPr>
          <p:cNvPr id="12" name="직선 화살표 연결선 11"/>
          <p:cNvCxnSpPr/>
          <p:nvPr/>
        </p:nvCxnSpPr>
        <p:spPr>
          <a:xfrm>
            <a:off x="2648451" y="3007950"/>
            <a:ext cx="79208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/>
          <p:nvPr/>
        </p:nvCxnSpPr>
        <p:spPr>
          <a:xfrm>
            <a:off x="5360268" y="4407826"/>
            <a:ext cx="64807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/>
          <p:nvPr/>
        </p:nvCxnSpPr>
        <p:spPr>
          <a:xfrm flipH="1">
            <a:off x="5288260" y="4623850"/>
            <a:ext cx="64807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144244" y="3975778"/>
            <a:ext cx="1080120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latin typeface="+mn-ea"/>
                <a:ea typeface="+mn-ea"/>
              </a:rPr>
              <a:t>의상 목록 요청</a:t>
            </a:r>
            <a:endParaRPr lang="en-US" altLang="ko-KR" sz="1000" b="1" dirty="0" smtClean="0">
              <a:latin typeface="+mn-ea"/>
              <a:ea typeface="+mn-ea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144244" y="4767866"/>
            <a:ext cx="1080120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latin typeface="+mn-ea"/>
                <a:ea typeface="+mn-ea"/>
              </a:rPr>
              <a:t>의상 목록 </a:t>
            </a:r>
            <a:endParaRPr lang="en-US" altLang="ko-KR" sz="1000" b="1" dirty="0" smtClean="0">
              <a:latin typeface="+mn-ea"/>
              <a:ea typeface="+mn-ea"/>
            </a:endParaRPr>
          </a:p>
        </p:txBody>
      </p:sp>
      <p:cxnSp>
        <p:nvCxnSpPr>
          <p:cNvPr id="18" name="직선 화살표 연결선 17"/>
          <p:cNvCxnSpPr/>
          <p:nvPr/>
        </p:nvCxnSpPr>
        <p:spPr>
          <a:xfrm flipH="1" flipV="1">
            <a:off x="2432427" y="3584014"/>
            <a:ext cx="1008112" cy="7920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6129113" y="2712095"/>
            <a:ext cx="1020804" cy="54038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rgbClr val="A0B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smtClean="0"/>
              <a:t>서버</a:t>
            </a:r>
            <a:endParaRPr lang="ko-KR" altLang="en-US" sz="1600" b="1" dirty="0"/>
          </a:p>
        </p:txBody>
      </p:sp>
      <p:cxnSp>
        <p:nvCxnSpPr>
          <p:cNvPr id="28" name="직선 화살표 연결선 27"/>
          <p:cNvCxnSpPr/>
          <p:nvPr/>
        </p:nvCxnSpPr>
        <p:spPr>
          <a:xfrm>
            <a:off x="5288260" y="2904004"/>
            <a:ext cx="64807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/>
          <p:nvPr/>
        </p:nvCxnSpPr>
        <p:spPr>
          <a:xfrm flipH="1">
            <a:off x="5216252" y="3120028"/>
            <a:ext cx="64807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5072236" y="2310540"/>
            <a:ext cx="936104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mtClean="0">
                <a:latin typeface="+mn-ea"/>
              </a:rPr>
              <a:t>날씨파싱</a:t>
            </a:r>
            <a:endParaRPr lang="en-US" altLang="ko-KR" sz="1000" b="1" dirty="0" smtClean="0">
              <a:latin typeface="+mn-ea"/>
            </a:endParaRPr>
          </a:p>
          <a:p>
            <a:pPr algn="ctr"/>
            <a:r>
              <a:rPr lang="ko-KR" altLang="en-US" sz="1000" b="1" dirty="0" smtClean="0">
                <a:latin typeface="+mn-ea"/>
                <a:ea typeface="+mn-ea"/>
              </a:rPr>
              <a:t>요</a:t>
            </a:r>
            <a:r>
              <a:rPr lang="ko-KR" altLang="en-US" sz="1000" b="1" dirty="0">
                <a:latin typeface="+mn-ea"/>
                <a:ea typeface="+mn-ea"/>
              </a:rPr>
              <a:t>청</a:t>
            </a:r>
            <a:endParaRPr lang="en-US" altLang="ko-KR" sz="1000" b="1" dirty="0" smtClean="0">
              <a:latin typeface="+mn-ea"/>
              <a:ea typeface="+mn-ea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131346" y="3268011"/>
            <a:ext cx="936104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err="1" smtClean="0">
                <a:latin typeface="+mn-ea"/>
              </a:rPr>
              <a:t>날씨파싱</a:t>
            </a:r>
            <a:endParaRPr lang="en-US" altLang="ko-KR" sz="1000" b="1" dirty="0" smtClean="0">
              <a:latin typeface="+mn-ea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424315" y="4125734"/>
            <a:ext cx="1512168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latin typeface="+mn-ea"/>
              </a:rPr>
              <a:t>날씨정보를 바탕으로 의상 추천</a:t>
            </a:r>
            <a:endParaRPr lang="en-US" altLang="ko-KR" sz="1000" b="1" dirty="0" smtClean="0">
              <a:latin typeface="+mn-ea"/>
            </a:endParaRPr>
          </a:p>
        </p:txBody>
      </p:sp>
      <p:cxnSp>
        <p:nvCxnSpPr>
          <p:cNvPr id="33" name="직선 화살표 연결선 32"/>
          <p:cNvCxnSpPr/>
          <p:nvPr/>
        </p:nvCxnSpPr>
        <p:spPr>
          <a:xfrm>
            <a:off x="4316794" y="3514232"/>
            <a:ext cx="0" cy="46582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4424164" y="3584014"/>
            <a:ext cx="936104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latin typeface="+mn-ea"/>
              </a:rPr>
              <a:t>날씨 정보 제공</a:t>
            </a:r>
            <a:endParaRPr lang="en-US" altLang="ko-KR" sz="1000" b="1" dirty="0" smtClean="0">
              <a:latin typeface="+mn-ea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165491" y="45204"/>
            <a:ext cx="9236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latin typeface="a가을소풍B" pitchFamily="18" charset="-127"/>
                <a:ea typeface="a가을소풍B" pitchFamily="18" charset="-127"/>
              </a:rPr>
              <a:t>소프트웨어 설계</a:t>
            </a:r>
            <a:endParaRPr lang="ko-KR" altLang="en-US" sz="800" dirty="0">
              <a:latin typeface="a가을소풍B" pitchFamily="18" charset="-127"/>
              <a:ea typeface="a가을소풍B" pitchFamily="18" charset="-127"/>
            </a:endParaRPr>
          </a:p>
        </p:txBody>
      </p:sp>
      <p:pic>
        <p:nvPicPr>
          <p:cNvPr id="25" name="Picture 2" descr="C:\Users\KimSH\Desktop\시그니쳐(좌우조합형)_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2119" y="6378633"/>
            <a:ext cx="2076385" cy="434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오각형 26"/>
          <p:cNvSpPr/>
          <p:nvPr/>
        </p:nvSpPr>
        <p:spPr>
          <a:xfrm>
            <a:off x="173452" y="1979254"/>
            <a:ext cx="1424864" cy="280195"/>
          </a:xfrm>
          <a:prstGeom prst="homePlat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27674" y="1428736"/>
            <a:ext cx="13724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C</a:t>
            </a:r>
            <a:r>
              <a:rPr lang="en-US" altLang="ko-KR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ontents</a:t>
            </a:r>
            <a:endParaRPr lang="ko-KR" altLang="en-US" sz="1100" dirty="0">
              <a:solidFill>
                <a:schemeClr val="tx2">
                  <a:lumMod val="60000"/>
                  <a:lumOff val="4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40299" y="1979254"/>
            <a:ext cx="7938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가을소풍B" pitchFamily="18" charset="-127"/>
                <a:ea typeface="a가을소풍B" pitchFamily="18" charset="-127"/>
              </a:rPr>
              <a:t>개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가을소풍B" pitchFamily="18" charset="-127"/>
                <a:ea typeface="a가을소풍B" pitchFamily="18" charset="-127"/>
              </a:rPr>
              <a:t>　　요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979712" y="648000"/>
            <a:ext cx="38781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가을소풍B" pitchFamily="18" charset="-127"/>
                <a:ea typeface="a가을소풍B" pitchFamily="18" charset="-127"/>
              </a:rPr>
              <a:t>2-1. DFD </a:t>
            </a:r>
            <a:r>
              <a:rPr lang="ko-KR" alt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가을소풍B" pitchFamily="18" charset="-127"/>
                <a:ea typeface="a가을소풍B" pitchFamily="18" charset="-127"/>
              </a:rPr>
              <a:t>구조도</a:t>
            </a:r>
            <a:endParaRPr lang="ko-KR" alt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A09DE-9E9A-4F44-94C5-03ED173CDDE4}" type="slidenum">
              <a:rPr lang="ko-KR" altLang="en-US" smtClean="0"/>
              <a:pPr/>
              <a:t>39</a:t>
            </a:fld>
            <a:endParaRPr lang="ko-KR" altLang="en-US"/>
          </a:p>
        </p:txBody>
      </p:sp>
      <p:sp>
        <p:nvSpPr>
          <p:cNvPr id="39" name="TextBox 38"/>
          <p:cNvSpPr txBox="1"/>
          <p:nvPr/>
        </p:nvSpPr>
        <p:spPr>
          <a:xfrm>
            <a:off x="142844" y="2285992"/>
            <a:ext cx="2448272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1.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요구추출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1-1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시장조사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1-2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설문조사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1-3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제한요소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1-4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벤치마킹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latin typeface="a가을소풍B" pitchFamily="18" charset="-127"/>
                <a:ea typeface="a가을소풍B" pitchFamily="18" charset="-127"/>
              </a:rPr>
              <a:t>2. </a:t>
            </a:r>
            <a:r>
              <a:rPr lang="ko-KR" altLang="en-US" sz="1000" dirty="0" smtClean="0">
                <a:latin typeface="a가을소풍B" pitchFamily="18" charset="-127"/>
                <a:ea typeface="a가을소풍B" pitchFamily="18" charset="-127"/>
              </a:rPr>
              <a:t>기능적 분석</a:t>
            </a:r>
            <a:endParaRPr lang="en-US" altLang="ko-KR" sz="1000" dirty="0" smtClean="0"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latin typeface="a가을소풍B" pitchFamily="18" charset="-127"/>
                <a:ea typeface="a가을소풍B" pitchFamily="18" charset="-127"/>
              </a:rPr>
              <a:t>  2-1 DFD </a:t>
            </a:r>
            <a:r>
              <a:rPr lang="ko-KR" altLang="en-US" sz="1000" dirty="0" smtClean="0">
                <a:latin typeface="a가을소풍B" pitchFamily="18" charset="-127"/>
                <a:ea typeface="a가을소풍B" pitchFamily="18" charset="-127"/>
              </a:rPr>
              <a:t>구조도</a:t>
            </a:r>
            <a:endParaRPr lang="en-US" altLang="ko-KR" sz="1000" dirty="0" smtClean="0"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2-2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소단위 명세서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2-3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데이터베이스관계도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3767083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오각형 10"/>
          <p:cNvSpPr/>
          <p:nvPr/>
        </p:nvSpPr>
        <p:spPr>
          <a:xfrm>
            <a:off x="173452" y="1979254"/>
            <a:ext cx="1424864" cy="280195"/>
          </a:xfrm>
          <a:prstGeom prst="homePlat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 rot="16200000" flipV="1">
            <a:off x="-1751818" y="3342493"/>
            <a:ext cx="7010400" cy="20613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27674" y="1428736"/>
            <a:ext cx="13724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C</a:t>
            </a:r>
            <a:r>
              <a:rPr lang="en-US" altLang="ko-KR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ontents</a:t>
            </a:r>
            <a:endParaRPr lang="ko-KR" altLang="en-US" sz="1100" dirty="0">
              <a:solidFill>
                <a:schemeClr val="tx2">
                  <a:lumMod val="60000"/>
                  <a:lumOff val="4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979712" y="648000"/>
            <a:ext cx="20162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가을소풍B" pitchFamily="18" charset="-127"/>
                <a:ea typeface="a가을소풍B" pitchFamily="18" charset="-127"/>
              </a:rPr>
              <a:t>1-1. </a:t>
            </a:r>
            <a:r>
              <a:rPr lang="ko-KR" alt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가을소풍B" pitchFamily="18" charset="-127"/>
                <a:ea typeface="a가을소풍B" pitchFamily="18" charset="-127"/>
              </a:rPr>
              <a:t>주제</a:t>
            </a:r>
            <a:endParaRPr lang="ko-KR" alt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907704" y="3007677"/>
            <a:ext cx="69847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>
                <a:latin typeface="+mn-ea"/>
              </a:rPr>
              <a:t> </a:t>
            </a:r>
            <a:r>
              <a:rPr lang="ko-KR" altLang="en-US" sz="3200" dirty="0" smtClean="0">
                <a:latin typeface="+mn-ea"/>
              </a:rPr>
              <a:t>최상위 </a:t>
            </a:r>
            <a:r>
              <a:rPr lang="ko-KR" altLang="en-US" sz="3200" dirty="0" err="1" smtClean="0">
                <a:latin typeface="+mn-ea"/>
              </a:rPr>
              <a:t>뷰</a:t>
            </a:r>
            <a:r>
              <a:rPr lang="ko-KR" altLang="en-US" sz="3200" dirty="0" smtClean="0">
                <a:latin typeface="+mn-ea"/>
              </a:rPr>
              <a:t> 개인비서 </a:t>
            </a:r>
            <a:r>
              <a:rPr lang="en-US" altLang="ko-KR" sz="3200" dirty="0" smtClean="0">
                <a:latin typeface="+mn-ea"/>
              </a:rPr>
              <a:t>APP</a:t>
            </a:r>
          </a:p>
        </p:txBody>
      </p:sp>
      <p:pic>
        <p:nvPicPr>
          <p:cNvPr id="1026" name="Picture 2" descr="C:\Users\KimSH\Desktop\시그니쳐(좌우조합형)_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2119" y="6378633"/>
            <a:ext cx="2076385" cy="434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F103D-9715-4C9B-AD17-22F01DA7B217}" type="slidenum">
              <a:rPr lang="ko-KR" altLang="en-US" smtClean="0"/>
              <a:pPr/>
              <a:t>4</a:t>
            </a:fld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440299" y="1979254"/>
            <a:ext cx="7938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가을소풍B" pitchFamily="18" charset="-127"/>
                <a:ea typeface="a가을소풍B" pitchFamily="18" charset="-127"/>
              </a:rPr>
              <a:t>개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가을소풍B" pitchFamily="18" charset="-127"/>
                <a:ea typeface="a가을소풍B" pitchFamily="18" charset="-127"/>
              </a:rPr>
              <a:t>　　요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42844" y="2298696"/>
            <a:ext cx="2071702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latin typeface="a가을소풍B" pitchFamily="18" charset="-127"/>
                <a:ea typeface="a가을소풍B" pitchFamily="18" charset="-127"/>
              </a:rPr>
              <a:t>1. </a:t>
            </a:r>
            <a:r>
              <a:rPr lang="ko-KR" altLang="en-US" sz="1000" dirty="0" smtClean="0">
                <a:latin typeface="a가을소풍B" pitchFamily="18" charset="-127"/>
                <a:ea typeface="a가을소풍B" pitchFamily="18" charset="-127"/>
              </a:rPr>
              <a:t>개요</a:t>
            </a:r>
            <a:endParaRPr lang="en-US" altLang="ko-KR" sz="1000" dirty="0" smtClean="0"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latin typeface="a가을소풍B" pitchFamily="18" charset="-127"/>
                <a:ea typeface="a가을소풍B" pitchFamily="18" charset="-127"/>
              </a:rPr>
              <a:t>  1-1 </a:t>
            </a:r>
            <a:r>
              <a:rPr lang="ko-KR" altLang="en-US" sz="1000" dirty="0" smtClean="0">
                <a:latin typeface="a가을소풍B" pitchFamily="18" charset="-127"/>
                <a:ea typeface="a가을소풍B" pitchFamily="18" charset="-127"/>
              </a:rPr>
              <a:t>주제</a:t>
            </a:r>
            <a:endParaRPr lang="en-US" altLang="ko-KR" sz="1000" dirty="0" smtClean="0"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1-2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선정이유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1-3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주요대상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2.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진행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2-1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진행방법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2-2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제작환경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2-3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개발도구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2-4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주요기능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2-5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기대효과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3.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구성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3-1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팀원 구성 및 역할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3-2 WBS</a:t>
            </a: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3-3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프로젝트 일정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3-4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자원 및 예산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165491" y="45204"/>
            <a:ext cx="93647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>
                <a:latin typeface="a가을소풍B" pitchFamily="18" charset="-127"/>
                <a:ea typeface="a가을소풍B" pitchFamily="18" charset="-127"/>
              </a:rPr>
              <a:t>소프트웨어 설계</a:t>
            </a:r>
          </a:p>
        </p:txBody>
      </p:sp>
    </p:spTree>
    <p:extLst>
      <p:ext uri="{BB962C8B-B14F-4D97-AF65-F5344CB8AC3E}">
        <p14:creationId xmlns:p14="http://schemas.microsoft.com/office/powerpoint/2010/main" val="2565262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02051" y="2213229"/>
            <a:ext cx="5587570" cy="3967738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000" tIns="18000" rIns="18000" bIns="18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100" b="1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67544" y="2372232"/>
            <a:ext cx="5256584" cy="3808735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latin typeface="+mn-ea"/>
              </a:rPr>
              <a:t>프로세스 번호 </a:t>
            </a:r>
            <a:r>
              <a:rPr lang="en-US" altLang="ko-KR" sz="1400" b="1" dirty="0">
                <a:latin typeface="+mn-ea"/>
              </a:rPr>
              <a:t>: </a:t>
            </a:r>
            <a:r>
              <a:rPr lang="en-US" altLang="ko-KR" sz="1400" b="1" dirty="0" smtClean="0">
                <a:latin typeface="+mn-ea"/>
              </a:rPr>
              <a:t>2.0 </a:t>
            </a:r>
            <a:endParaRPr lang="en-US" altLang="ko-KR" sz="105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+mn-ea"/>
              </a:rPr>
              <a:t>프로세스 이름</a:t>
            </a:r>
            <a:r>
              <a:rPr lang="en-US" altLang="ko-KR" sz="1200" dirty="0">
                <a:latin typeface="+mn-ea"/>
              </a:rPr>
              <a:t> : </a:t>
            </a:r>
            <a:r>
              <a:rPr lang="ko-KR" altLang="en-US" sz="1200" dirty="0" smtClean="0">
                <a:latin typeface="+mn-ea"/>
              </a:rPr>
              <a:t>날씨</a:t>
            </a:r>
            <a:endParaRPr lang="en-US" altLang="ko-KR" sz="1200" dirty="0" smtClean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 smtClean="0">
                <a:latin typeface="+mj-ea"/>
                <a:ea typeface="+mj-ea"/>
              </a:rPr>
              <a:t>처리내용 </a:t>
            </a:r>
            <a:r>
              <a:rPr lang="en-US" altLang="ko-KR" sz="1200" dirty="0">
                <a:latin typeface="+mj-ea"/>
                <a:ea typeface="+mj-ea"/>
              </a:rPr>
              <a:t>:</a:t>
            </a:r>
            <a:r>
              <a:rPr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 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1. </a:t>
            </a:r>
            <a:r>
              <a:rPr lang="ko-KR" altLang="en-US" sz="1200" dirty="0">
                <a:solidFill>
                  <a:srgbClr val="000000"/>
                </a:solidFill>
                <a:latin typeface="+mj-ea"/>
                <a:ea typeface="+mj-ea"/>
              </a:rPr>
              <a:t>사용자가 버튼을 눌러 실행</a:t>
            </a:r>
            <a:endParaRPr lang="en-US" altLang="ko-KR" sz="1200" dirty="0">
              <a:solidFill>
                <a:srgbClr val="000000"/>
              </a:solidFill>
              <a:latin typeface="+mj-ea"/>
              <a:ea typeface="+mj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dirty="0">
              <a:solidFill>
                <a:srgbClr val="000000"/>
              </a:solidFill>
              <a:latin typeface="+mj-ea"/>
              <a:ea typeface="+mj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2. </a:t>
            </a:r>
            <a:r>
              <a:rPr lang="ko-KR" altLang="en-US" sz="1200" dirty="0" smtClean="0">
                <a:solidFill>
                  <a:srgbClr val="000000"/>
                </a:solidFill>
                <a:latin typeface="+mj-ea"/>
                <a:ea typeface="+mj-ea"/>
              </a:rPr>
              <a:t>날씨 정보를 </a:t>
            </a:r>
            <a:r>
              <a:rPr lang="en-US" altLang="ko-KR" sz="1200" dirty="0" smtClean="0">
                <a:solidFill>
                  <a:srgbClr val="000000"/>
                </a:solidFill>
                <a:latin typeface="+mj-ea"/>
                <a:ea typeface="+mj-ea"/>
              </a:rPr>
              <a:t>xml </a:t>
            </a:r>
            <a:r>
              <a:rPr lang="ko-KR" altLang="en-US" sz="1200" dirty="0" smtClean="0">
                <a:solidFill>
                  <a:srgbClr val="000000"/>
                </a:solidFill>
                <a:latin typeface="+mj-ea"/>
                <a:ea typeface="+mj-ea"/>
              </a:rPr>
              <a:t>형태로 제공받아 </a:t>
            </a:r>
            <a:r>
              <a:rPr lang="ko-KR" altLang="en-US" sz="1200" dirty="0" err="1" smtClean="0">
                <a:solidFill>
                  <a:srgbClr val="000000"/>
                </a:solidFill>
                <a:latin typeface="+mj-ea"/>
                <a:ea typeface="+mj-ea"/>
              </a:rPr>
              <a:t>파싱</a:t>
            </a:r>
            <a:endParaRPr lang="en-US" altLang="ko-KR" sz="1200" dirty="0" smtClean="0">
              <a:solidFill>
                <a:srgbClr val="000000"/>
              </a:solidFill>
              <a:latin typeface="+mj-ea"/>
              <a:ea typeface="+mj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dirty="0">
              <a:solidFill>
                <a:srgbClr val="000000"/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latin typeface="+mn-ea"/>
              </a:rPr>
              <a:t>프로세스 번호 </a:t>
            </a:r>
            <a:r>
              <a:rPr lang="en-US" altLang="ko-KR" sz="1400" b="1" dirty="0">
                <a:latin typeface="+mn-ea"/>
              </a:rPr>
              <a:t>: </a:t>
            </a:r>
            <a:r>
              <a:rPr lang="en-US" altLang="ko-KR" sz="1400" b="1" dirty="0" smtClean="0">
                <a:latin typeface="+mn-ea"/>
              </a:rPr>
              <a:t>2.1</a:t>
            </a:r>
            <a:endParaRPr lang="en-US" altLang="ko-KR" sz="105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+mn-ea"/>
              </a:rPr>
              <a:t>프로세스 이름</a:t>
            </a:r>
            <a:r>
              <a:rPr lang="en-US" altLang="ko-KR" sz="1200" dirty="0">
                <a:latin typeface="+mn-ea"/>
              </a:rPr>
              <a:t> : </a:t>
            </a:r>
            <a:r>
              <a:rPr lang="ko-KR" altLang="en-US" sz="1200" dirty="0" smtClean="0">
                <a:latin typeface="+mn-ea"/>
              </a:rPr>
              <a:t>의상추</a:t>
            </a:r>
            <a:r>
              <a:rPr lang="ko-KR" altLang="en-US" sz="1200" dirty="0">
                <a:latin typeface="+mn-ea"/>
              </a:rPr>
              <a:t>천</a:t>
            </a:r>
            <a:endParaRPr lang="en-US" altLang="ko-KR" sz="1200" dirty="0">
              <a:latin typeface="+mn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dirty="0">
                <a:latin typeface="+mj-ea"/>
              </a:rPr>
              <a:t>처리내용 </a:t>
            </a:r>
            <a:r>
              <a:rPr lang="en-US" altLang="ko-KR" sz="1200" dirty="0">
                <a:latin typeface="+mj-ea"/>
              </a:rPr>
              <a:t>:</a:t>
            </a:r>
            <a:r>
              <a:rPr lang="en-US" altLang="ko-KR" sz="1200" dirty="0">
                <a:solidFill>
                  <a:srgbClr val="000000"/>
                </a:solidFill>
                <a:latin typeface="+mj-ea"/>
              </a:rPr>
              <a:t> 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 dirty="0">
                <a:solidFill>
                  <a:srgbClr val="000000"/>
                </a:solidFill>
                <a:latin typeface="+mj-ea"/>
              </a:rPr>
              <a:t>1. </a:t>
            </a:r>
            <a:r>
              <a:rPr lang="en-US" altLang="ko-KR" sz="1200" dirty="0" smtClean="0">
                <a:solidFill>
                  <a:srgbClr val="000000"/>
                </a:solidFill>
                <a:latin typeface="+mj-ea"/>
              </a:rPr>
              <a:t>2.0 </a:t>
            </a:r>
            <a:r>
              <a:rPr lang="ko-KR" altLang="en-US" sz="1200" dirty="0" smtClean="0">
                <a:solidFill>
                  <a:srgbClr val="000000"/>
                </a:solidFill>
                <a:latin typeface="+mj-ea"/>
              </a:rPr>
              <a:t>날씨 프로세스에서 날씨 정보를 제공받음 </a:t>
            </a:r>
            <a:endParaRPr lang="en-US" altLang="ko-KR" sz="1200" dirty="0">
              <a:solidFill>
                <a:srgbClr val="000000"/>
              </a:solidFill>
              <a:latin typeface="+mj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dirty="0">
              <a:solidFill>
                <a:srgbClr val="000000"/>
              </a:solidFill>
              <a:latin typeface="+mj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 dirty="0">
                <a:solidFill>
                  <a:srgbClr val="000000"/>
                </a:solidFill>
                <a:latin typeface="+mj-ea"/>
              </a:rPr>
              <a:t>2</a:t>
            </a:r>
            <a:r>
              <a:rPr lang="en-US" altLang="ko-KR" sz="1200" dirty="0" smtClean="0">
                <a:solidFill>
                  <a:srgbClr val="000000"/>
                </a:solidFill>
                <a:latin typeface="+mj-ea"/>
              </a:rPr>
              <a:t>. </a:t>
            </a:r>
            <a:r>
              <a:rPr lang="ko-KR" altLang="en-US" sz="1200" dirty="0" smtClean="0">
                <a:solidFill>
                  <a:srgbClr val="000000"/>
                </a:solidFill>
                <a:latin typeface="+mj-ea"/>
              </a:rPr>
              <a:t>제공받은 </a:t>
            </a:r>
            <a:r>
              <a:rPr lang="ko-KR" altLang="en-US" sz="1200" dirty="0" smtClean="0">
                <a:solidFill>
                  <a:srgbClr val="000000"/>
                </a:solidFill>
                <a:latin typeface="+mj-ea"/>
              </a:rPr>
              <a:t>날씨정보로 </a:t>
            </a:r>
            <a:r>
              <a:rPr lang="en-US" altLang="ko-KR" sz="1200" dirty="0" smtClean="0">
                <a:solidFill>
                  <a:srgbClr val="000000"/>
                </a:solidFill>
                <a:latin typeface="+mj-ea"/>
              </a:rPr>
              <a:t>DB</a:t>
            </a:r>
            <a:r>
              <a:rPr lang="ko-KR" altLang="en-US" sz="1200" dirty="0" smtClean="0">
                <a:solidFill>
                  <a:srgbClr val="000000"/>
                </a:solidFill>
                <a:latin typeface="+mj-ea"/>
              </a:rPr>
              <a:t>에 있는 의상정보를 사용자에게 </a:t>
            </a:r>
            <a:r>
              <a:rPr lang="ko-KR" altLang="en-US" sz="1200" dirty="0" smtClean="0">
                <a:solidFill>
                  <a:srgbClr val="000000"/>
                </a:solidFill>
                <a:latin typeface="+mj-ea"/>
              </a:rPr>
              <a:t>보여줌</a:t>
            </a:r>
            <a:endParaRPr lang="en-US" altLang="ko-KR" sz="1200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endParaRPr lang="en-US" altLang="ko-KR" sz="1000" b="1" dirty="0"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100" b="1" dirty="0"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endParaRPr lang="ko-KR" altLang="en-US" sz="12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02051" y="1790783"/>
            <a:ext cx="5587570" cy="397068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000" tIns="18000" rIns="18000" bIns="18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00" dirty="0">
                <a:latin typeface="나눔바른고딕" pitchFamily="50" charset="-127"/>
                <a:ea typeface="나눔바른고딕" pitchFamily="50" charset="-127"/>
              </a:rPr>
              <a:t>소단위명세서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5889621" y="2187849"/>
            <a:ext cx="2596873" cy="3993118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000" tIns="18000" rIns="18000" bIns="18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100" b="1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889621" y="1790781"/>
            <a:ext cx="2596873" cy="397068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000" tIns="18000" rIns="18000" bIns="18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00" dirty="0">
                <a:latin typeface="나눔바른고딕" pitchFamily="50" charset="-127"/>
                <a:ea typeface="나눔바른고딕" pitchFamily="50" charset="-127"/>
              </a:rPr>
              <a:t>자료사전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095494" y="2376858"/>
            <a:ext cx="2185123" cy="1107996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100" dirty="0" err="1" smtClean="0">
                <a:latin typeface="+mn-ea"/>
              </a:rPr>
              <a:t>파싱</a:t>
            </a:r>
            <a:r>
              <a:rPr lang="ko-KR" altLang="en-US" sz="1100" dirty="0" smtClean="0">
                <a:latin typeface="+mn-ea"/>
              </a:rPr>
              <a:t> </a:t>
            </a:r>
            <a:r>
              <a:rPr lang="en-US" altLang="ko-KR" sz="1100" dirty="0" smtClean="0">
                <a:latin typeface="+mn-ea"/>
              </a:rPr>
              <a:t>:  </a:t>
            </a:r>
            <a:r>
              <a:rPr lang="ko-KR" altLang="en-US" sz="1100" b="1" dirty="0" smtClean="0"/>
              <a:t>가공되지 </a:t>
            </a:r>
            <a:r>
              <a:rPr lang="ko-KR" altLang="en-US" sz="1100" b="1" dirty="0"/>
              <a:t>않은 데이터에서 원하는 특정한 문자열을 빼내는 </a:t>
            </a:r>
            <a:r>
              <a:rPr lang="ko-KR" altLang="en-US" sz="1100" b="1" dirty="0" smtClean="0"/>
              <a:t>작업</a:t>
            </a:r>
            <a:r>
              <a:rPr lang="en-US" altLang="ko-KR" sz="1100" dirty="0" smtClean="0"/>
              <a:t>.</a:t>
            </a:r>
          </a:p>
          <a:p>
            <a:endParaRPr lang="en-US" altLang="ko-KR" sz="1100" dirty="0"/>
          </a:p>
          <a:p>
            <a:r>
              <a:rPr lang="en-US" altLang="ko-KR" sz="1100" dirty="0" smtClean="0"/>
              <a:t>- </a:t>
            </a:r>
            <a:r>
              <a:rPr lang="ko-KR" altLang="en-US" sz="1100" dirty="0" smtClean="0"/>
              <a:t>좀 </a:t>
            </a:r>
            <a:r>
              <a:rPr lang="ko-KR" altLang="en-US" sz="1100" dirty="0"/>
              <a:t>더 말하자면 특정 문법에 맞는지 확인하는 </a:t>
            </a:r>
            <a:r>
              <a:rPr lang="ko-KR" altLang="en-US" sz="1100" dirty="0" smtClean="0"/>
              <a:t>작업</a:t>
            </a:r>
            <a:r>
              <a:rPr lang="en-US" altLang="ko-KR" sz="1100" dirty="0" smtClean="0"/>
              <a:t>.</a:t>
            </a:r>
            <a:endParaRPr lang="ko-KR" altLang="en-US" sz="1100" dirty="0"/>
          </a:p>
        </p:txBody>
      </p:sp>
      <p:sp>
        <p:nvSpPr>
          <p:cNvPr id="10" name="TextBox 9"/>
          <p:cNvSpPr txBox="1"/>
          <p:nvPr/>
        </p:nvSpPr>
        <p:spPr>
          <a:xfrm>
            <a:off x="8165491" y="45204"/>
            <a:ext cx="9236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latin typeface="a가을소풍B" pitchFamily="18" charset="-127"/>
                <a:ea typeface="a가을소풍B" pitchFamily="18" charset="-127"/>
              </a:rPr>
              <a:t>소프트웨어 설계</a:t>
            </a:r>
            <a:endParaRPr lang="ko-KR" altLang="en-US" sz="800" dirty="0">
              <a:latin typeface="a가을소풍B" pitchFamily="18" charset="-127"/>
              <a:ea typeface="a가을소풍B" pitchFamily="18" charset="-127"/>
            </a:endParaRPr>
          </a:p>
        </p:txBody>
      </p:sp>
      <p:pic>
        <p:nvPicPr>
          <p:cNvPr id="11" name="Picture 2" descr="C:\Users\KimSH\Desktop\시그니쳐(좌우조합형)_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2119" y="6378633"/>
            <a:ext cx="2076385" cy="434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1979712" y="648000"/>
            <a:ext cx="38781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가을소풍B" pitchFamily="18" charset="-127"/>
                <a:ea typeface="a가을소풍B" pitchFamily="18" charset="-127"/>
              </a:rPr>
              <a:t>2-2. </a:t>
            </a:r>
            <a:r>
              <a:rPr lang="ko-KR" alt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가을소풍B" pitchFamily="18" charset="-127"/>
                <a:ea typeface="a가을소풍B" pitchFamily="18" charset="-127"/>
              </a:rPr>
              <a:t>소단위 명세서</a:t>
            </a:r>
            <a:endParaRPr lang="ko-KR" alt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A09DE-9E9A-4F44-94C5-03ED173CDDE4}" type="slidenum">
              <a:rPr lang="ko-KR" altLang="en-US" smtClean="0"/>
              <a:pPr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4432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2007520" y="3386189"/>
            <a:ext cx="944447" cy="50464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rgbClr val="A0B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smtClean="0"/>
              <a:t>사용</a:t>
            </a:r>
            <a:r>
              <a:rPr lang="ko-KR" altLang="en-US" sz="1600" b="1" dirty="0"/>
              <a:t>자</a:t>
            </a:r>
          </a:p>
        </p:txBody>
      </p:sp>
      <p:grpSp>
        <p:nvGrpSpPr>
          <p:cNvPr id="11" name="그룹 10"/>
          <p:cNvGrpSpPr/>
          <p:nvPr/>
        </p:nvGrpSpPr>
        <p:grpSpPr>
          <a:xfrm>
            <a:off x="6829559" y="3215055"/>
            <a:ext cx="1448474" cy="1269464"/>
            <a:chOff x="5402024" y="3557167"/>
            <a:chExt cx="1042185" cy="879945"/>
          </a:xfrm>
          <a:solidFill>
            <a:schemeClr val="tx2">
              <a:lumMod val="60000"/>
              <a:lumOff val="40000"/>
            </a:schemeClr>
          </a:solidFill>
        </p:grpSpPr>
        <p:sp>
          <p:nvSpPr>
            <p:cNvPr id="12" name="직사각형 11"/>
            <p:cNvSpPr/>
            <p:nvPr/>
          </p:nvSpPr>
          <p:spPr>
            <a:xfrm>
              <a:off x="5402024" y="3611723"/>
              <a:ext cx="1042183" cy="754981"/>
            </a:xfrm>
            <a:prstGeom prst="rect">
              <a:avLst/>
            </a:prstGeom>
            <a:grpFill/>
            <a:ln>
              <a:solidFill>
                <a:srgbClr val="A0BE5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 smtClean="0">
                  <a:latin typeface="+mj-ea"/>
                  <a:ea typeface="+mj-ea"/>
                </a:rPr>
                <a:t>DB</a:t>
              </a: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5402024" y="3557167"/>
              <a:ext cx="1042184" cy="87857"/>
            </a:xfrm>
            <a:prstGeom prst="rect">
              <a:avLst/>
            </a:prstGeom>
            <a:grpFill/>
            <a:ln>
              <a:solidFill>
                <a:srgbClr val="A0BE5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5402025" y="4349255"/>
              <a:ext cx="1042184" cy="87857"/>
            </a:xfrm>
            <a:prstGeom prst="rect">
              <a:avLst/>
            </a:prstGeom>
            <a:grpFill/>
            <a:ln>
              <a:solidFill>
                <a:srgbClr val="A0BE5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5" name="직선 화살표 연결선 14"/>
          <p:cNvCxnSpPr>
            <a:endCxn id="81" idx="3"/>
          </p:cNvCxnSpPr>
          <p:nvPr/>
        </p:nvCxnSpPr>
        <p:spPr>
          <a:xfrm flipH="1">
            <a:off x="2591116" y="1979254"/>
            <a:ext cx="1513408" cy="119929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모서리가 둥근 직사각형 17"/>
          <p:cNvSpPr/>
          <p:nvPr/>
        </p:nvSpPr>
        <p:spPr>
          <a:xfrm>
            <a:off x="4267188" y="1528711"/>
            <a:ext cx="811266" cy="589042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r>
              <a:rPr lang="en-US" altLang="ko-KR" sz="1100" b="1" dirty="0" smtClean="0"/>
              <a:t>.1 </a:t>
            </a:r>
            <a:r>
              <a:rPr lang="ko-KR" altLang="en-US" sz="1100" b="1" dirty="0" smtClean="0"/>
              <a:t>일정등록</a:t>
            </a:r>
            <a:endParaRPr lang="en-US" altLang="ko-KR" sz="1100" b="1" dirty="0" smtClean="0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4267188" y="2550925"/>
            <a:ext cx="811266" cy="589042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r>
              <a:rPr lang="en-US" altLang="ko-KR" sz="1100" b="1" dirty="0" smtClean="0"/>
              <a:t>.2 </a:t>
            </a:r>
            <a:r>
              <a:rPr lang="ko-KR" altLang="en-US" sz="1100" b="1" dirty="0" smtClean="0"/>
              <a:t>팀원등록</a:t>
            </a:r>
            <a:r>
              <a:rPr lang="en-US" altLang="ko-KR" sz="1100" b="1" dirty="0" smtClean="0"/>
              <a:t> </a:t>
            </a:r>
          </a:p>
        </p:txBody>
      </p:sp>
      <p:sp>
        <p:nvSpPr>
          <p:cNvPr id="20" name="모서리가 둥근 직사각형 19"/>
          <p:cNvSpPr/>
          <p:nvPr/>
        </p:nvSpPr>
        <p:spPr>
          <a:xfrm>
            <a:off x="4267188" y="3573139"/>
            <a:ext cx="811266" cy="589042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r>
              <a:rPr lang="en-US" altLang="ko-KR" sz="1100" b="1" dirty="0" smtClean="0"/>
              <a:t>.3 D-Day</a:t>
            </a:r>
          </a:p>
        </p:txBody>
      </p:sp>
      <p:cxnSp>
        <p:nvCxnSpPr>
          <p:cNvPr id="21" name="직선 화살표 연결선 20"/>
          <p:cNvCxnSpPr/>
          <p:nvPr/>
        </p:nvCxnSpPr>
        <p:spPr>
          <a:xfrm>
            <a:off x="4634566" y="2149383"/>
            <a:ext cx="0" cy="36072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/>
          <p:nvPr/>
        </p:nvCxnSpPr>
        <p:spPr>
          <a:xfrm flipH="1" flipV="1">
            <a:off x="2808380" y="4007294"/>
            <a:ext cx="1296144" cy="183351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7" name="모서리가 둥근 직사각형 36"/>
          <p:cNvSpPr/>
          <p:nvPr/>
        </p:nvSpPr>
        <p:spPr>
          <a:xfrm>
            <a:off x="4267188" y="4595353"/>
            <a:ext cx="811266" cy="589042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 smtClean="0"/>
              <a:t>3.4 </a:t>
            </a:r>
            <a:r>
              <a:rPr lang="ko-KR" altLang="en-US" sz="1100" b="1" dirty="0" smtClean="0"/>
              <a:t>업무공</a:t>
            </a:r>
            <a:r>
              <a:rPr lang="ko-KR" altLang="en-US" sz="1100" b="1" dirty="0"/>
              <a:t>지</a:t>
            </a:r>
            <a:endParaRPr lang="en-US" altLang="ko-KR" sz="1100" b="1" dirty="0" smtClean="0"/>
          </a:p>
        </p:txBody>
      </p:sp>
      <p:sp>
        <p:nvSpPr>
          <p:cNvPr id="38" name="모서리가 둥근 직사각형 37"/>
          <p:cNvSpPr/>
          <p:nvPr/>
        </p:nvSpPr>
        <p:spPr>
          <a:xfrm>
            <a:off x="4267188" y="5617567"/>
            <a:ext cx="811266" cy="589042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 smtClean="0"/>
              <a:t>3.5 </a:t>
            </a:r>
            <a:r>
              <a:rPr lang="ko-KR" altLang="en-US" sz="1100" b="1" dirty="0" smtClean="0"/>
              <a:t>업무진행상황</a:t>
            </a:r>
            <a:endParaRPr lang="en-US" altLang="ko-KR" sz="1100" b="1" dirty="0" smtClean="0"/>
          </a:p>
        </p:txBody>
      </p:sp>
      <p:cxnSp>
        <p:nvCxnSpPr>
          <p:cNvPr id="51" name="직선 화살표 연결선 50"/>
          <p:cNvCxnSpPr/>
          <p:nvPr/>
        </p:nvCxnSpPr>
        <p:spPr>
          <a:xfrm>
            <a:off x="5480718" y="2782563"/>
            <a:ext cx="1158545" cy="3766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직선 화살표 연결선 76"/>
          <p:cNvCxnSpPr/>
          <p:nvPr/>
        </p:nvCxnSpPr>
        <p:spPr>
          <a:xfrm flipH="1" flipV="1">
            <a:off x="5470535" y="2627835"/>
            <a:ext cx="1271406" cy="43522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7" name="직선 화살표 연결선 96"/>
          <p:cNvCxnSpPr/>
          <p:nvPr/>
        </p:nvCxnSpPr>
        <p:spPr>
          <a:xfrm flipV="1">
            <a:off x="5364088" y="4516125"/>
            <a:ext cx="1145122" cy="49705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8" name="직선 화살표 연결선 97"/>
          <p:cNvCxnSpPr/>
          <p:nvPr/>
        </p:nvCxnSpPr>
        <p:spPr>
          <a:xfrm flipH="1">
            <a:off x="5220072" y="4349328"/>
            <a:ext cx="1289138" cy="54054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8165491" y="45204"/>
            <a:ext cx="9236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latin typeface="a가을소풍B" pitchFamily="18" charset="-127"/>
                <a:ea typeface="a가을소풍B" pitchFamily="18" charset="-127"/>
              </a:rPr>
              <a:t>소프트웨어 설계</a:t>
            </a:r>
            <a:endParaRPr lang="ko-KR" altLang="en-US" sz="800" dirty="0">
              <a:latin typeface="a가을소풍B" pitchFamily="18" charset="-127"/>
              <a:ea typeface="a가을소풍B" pitchFamily="18" charset="-127"/>
            </a:endParaRPr>
          </a:p>
        </p:txBody>
      </p:sp>
      <p:pic>
        <p:nvPicPr>
          <p:cNvPr id="24" name="Picture 2" descr="C:\Users\KimSH\Desktop\시그니쳐(좌우조합형)_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2119" y="6378633"/>
            <a:ext cx="2076385" cy="434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7" name="직선 화살표 연결선 26"/>
          <p:cNvCxnSpPr/>
          <p:nvPr/>
        </p:nvCxnSpPr>
        <p:spPr>
          <a:xfrm flipH="1">
            <a:off x="2951967" y="3721862"/>
            <a:ext cx="124815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직선 화살표 연결선 32"/>
          <p:cNvCxnSpPr/>
          <p:nvPr/>
        </p:nvCxnSpPr>
        <p:spPr>
          <a:xfrm flipV="1">
            <a:off x="5280104" y="3657390"/>
            <a:ext cx="1191675" cy="1589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/>
          <p:nvPr/>
        </p:nvCxnSpPr>
        <p:spPr>
          <a:xfrm flipH="1">
            <a:off x="5364088" y="5840810"/>
            <a:ext cx="154874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7025698" y="5675914"/>
            <a:ext cx="719651" cy="435087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rgbClr val="A0B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smtClean="0"/>
              <a:t>GIT</a:t>
            </a:r>
            <a:endParaRPr lang="ko-KR" altLang="en-US" sz="1600" b="1" dirty="0"/>
          </a:p>
        </p:txBody>
      </p:sp>
      <p:cxnSp>
        <p:nvCxnSpPr>
          <p:cNvPr id="40" name="직선 화살표 연결선 39"/>
          <p:cNvCxnSpPr/>
          <p:nvPr/>
        </p:nvCxnSpPr>
        <p:spPr>
          <a:xfrm>
            <a:off x="5220072" y="1757598"/>
            <a:ext cx="2016224" cy="87023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2007520" y="5356710"/>
            <a:ext cx="11291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smtClean="0"/>
              <a:t>업무 진행상황 정보 제공</a:t>
            </a:r>
            <a:endParaRPr lang="ko-KR" altLang="en-US" sz="1000" dirty="0"/>
          </a:p>
        </p:txBody>
      </p:sp>
      <p:sp>
        <p:nvSpPr>
          <p:cNvPr id="44" name="TextBox 43"/>
          <p:cNvSpPr txBox="1"/>
          <p:nvPr/>
        </p:nvSpPr>
        <p:spPr>
          <a:xfrm>
            <a:off x="5754291" y="5497754"/>
            <a:ext cx="7359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코드 정보 제공</a:t>
            </a:r>
            <a:endParaRPr lang="ko-KR" altLang="en-US" sz="1000" dirty="0"/>
          </a:p>
        </p:txBody>
      </p:sp>
      <p:cxnSp>
        <p:nvCxnSpPr>
          <p:cNvPr id="45" name="직선 화살표 연결선 44"/>
          <p:cNvCxnSpPr/>
          <p:nvPr/>
        </p:nvCxnSpPr>
        <p:spPr>
          <a:xfrm>
            <a:off x="5470535" y="6111002"/>
            <a:ext cx="144230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5769626" y="6350445"/>
            <a:ext cx="7359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코드 정보 저장</a:t>
            </a:r>
            <a:endParaRPr lang="ko-KR" altLang="en-US" sz="1000" dirty="0"/>
          </a:p>
        </p:txBody>
      </p:sp>
      <p:sp>
        <p:nvSpPr>
          <p:cNvPr id="59" name="TextBox 58"/>
          <p:cNvSpPr txBox="1"/>
          <p:nvPr/>
        </p:nvSpPr>
        <p:spPr>
          <a:xfrm>
            <a:off x="2674058" y="2009358"/>
            <a:ext cx="7774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날짜 정보</a:t>
            </a:r>
            <a:endParaRPr lang="en-US" altLang="ko-KR" sz="1000" dirty="0" smtClean="0"/>
          </a:p>
          <a:p>
            <a:r>
              <a:rPr lang="ko-KR" altLang="en-US" sz="1000" dirty="0" smtClean="0"/>
              <a:t>보여줌 </a:t>
            </a:r>
            <a:endParaRPr lang="ko-KR" altLang="en-US" sz="1000" dirty="0"/>
          </a:p>
        </p:txBody>
      </p:sp>
      <p:sp>
        <p:nvSpPr>
          <p:cNvPr id="60" name="TextBox 59"/>
          <p:cNvSpPr txBox="1"/>
          <p:nvPr/>
        </p:nvSpPr>
        <p:spPr>
          <a:xfrm>
            <a:off x="5743525" y="3015000"/>
            <a:ext cx="6342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Id </a:t>
            </a:r>
            <a:r>
              <a:rPr lang="ko-KR" altLang="en-US" sz="1000" dirty="0" smtClean="0"/>
              <a:t>정보 제공</a:t>
            </a:r>
            <a:endParaRPr lang="ko-KR" altLang="en-US" sz="1000" dirty="0"/>
          </a:p>
        </p:txBody>
      </p:sp>
      <p:sp>
        <p:nvSpPr>
          <p:cNvPr id="61" name="TextBox 60"/>
          <p:cNvSpPr txBox="1"/>
          <p:nvPr/>
        </p:nvSpPr>
        <p:spPr>
          <a:xfrm>
            <a:off x="5824776" y="2504724"/>
            <a:ext cx="90365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Id </a:t>
            </a:r>
            <a:r>
              <a:rPr lang="ko-KR" altLang="en-US" sz="1000" dirty="0" smtClean="0"/>
              <a:t>정보 요청</a:t>
            </a:r>
            <a:endParaRPr lang="ko-KR" altLang="en-US" sz="1000" dirty="0"/>
          </a:p>
        </p:txBody>
      </p:sp>
      <p:sp>
        <p:nvSpPr>
          <p:cNvPr id="62" name="TextBox 61"/>
          <p:cNvSpPr txBox="1"/>
          <p:nvPr/>
        </p:nvSpPr>
        <p:spPr>
          <a:xfrm>
            <a:off x="5864641" y="1676363"/>
            <a:ext cx="8536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날짜 정보 등록 </a:t>
            </a:r>
            <a:endParaRPr lang="ko-KR" altLang="en-US" sz="1000" dirty="0"/>
          </a:p>
        </p:txBody>
      </p:sp>
      <p:sp>
        <p:nvSpPr>
          <p:cNvPr id="63" name="TextBox 62"/>
          <p:cNvSpPr txBox="1"/>
          <p:nvPr/>
        </p:nvSpPr>
        <p:spPr>
          <a:xfrm>
            <a:off x="5949213" y="4889874"/>
            <a:ext cx="10853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업무 공지 정보 요청</a:t>
            </a:r>
            <a:endParaRPr lang="ko-KR" altLang="en-US" sz="1000" dirty="0"/>
          </a:p>
        </p:txBody>
      </p:sp>
      <p:sp>
        <p:nvSpPr>
          <p:cNvPr id="64" name="TextBox 63"/>
          <p:cNvSpPr txBox="1"/>
          <p:nvPr/>
        </p:nvSpPr>
        <p:spPr>
          <a:xfrm>
            <a:off x="5206628" y="4284464"/>
            <a:ext cx="9483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업무 공지 정보 제공</a:t>
            </a:r>
            <a:endParaRPr lang="ko-KR" altLang="en-US" sz="1000" dirty="0"/>
          </a:p>
        </p:txBody>
      </p:sp>
      <p:sp>
        <p:nvSpPr>
          <p:cNvPr id="78" name="오각형 77"/>
          <p:cNvSpPr/>
          <p:nvPr/>
        </p:nvSpPr>
        <p:spPr>
          <a:xfrm>
            <a:off x="173452" y="1979254"/>
            <a:ext cx="1424864" cy="280195"/>
          </a:xfrm>
          <a:prstGeom prst="homePlat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127674" y="1428736"/>
            <a:ext cx="13724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C</a:t>
            </a:r>
            <a:r>
              <a:rPr lang="en-US" altLang="ko-KR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ontents</a:t>
            </a:r>
            <a:endParaRPr lang="ko-KR" altLang="en-US" sz="1100" dirty="0">
              <a:solidFill>
                <a:schemeClr val="tx2">
                  <a:lumMod val="60000"/>
                  <a:lumOff val="4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440299" y="1979254"/>
            <a:ext cx="7938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가을소풍B" pitchFamily="18" charset="-127"/>
                <a:ea typeface="a가을소풍B" pitchFamily="18" charset="-127"/>
              </a:rPr>
              <a:t>개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가을소풍B" pitchFamily="18" charset="-127"/>
                <a:ea typeface="a가을소풍B" pitchFamily="18" charset="-127"/>
              </a:rPr>
              <a:t>　　요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142844" y="2285992"/>
            <a:ext cx="2448272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1.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요구추출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1-1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시장조사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1-2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설문조사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1-3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제한요소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1-4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벤치마킹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latin typeface="a가을소풍B" pitchFamily="18" charset="-127"/>
                <a:ea typeface="a가을소풍B" pitchFamily="18" charset="-127"/>
              </a:rPr>
              <a:t>2. </a:t>
            </a:r>
            <a:r>
              <a:rPr lang="ko-KR" altLang="en-US" sz="1000" dirty="0" smtClean="0">
                <a:latin typeface="a가을소풍B" pitchFamily="18" charset="-127"/>
                <a:ea typeface="a가을소풍B" pitchFamily="18" charset="-127"/>
              </a:rPr>
              <a:t>기능적 분석</a:t>
            </a:r>
            <a:endParaRPr lang="en-US" altLang="ko-KR" sz="1000" dirty="0" smtClean="0"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latin typeface="a가을소풍B" pitchFamily="18" charset="-127"/>
                <a:ea typeface="a가을소풍B" pitchFamily="18" charset="-127"/>
              </a:rPr>
              <a:t>  2-1 DFD </a:t>
            </a:r>
            <a:r>
              <a:rPr lang="ko-KR" altLang="en-US" sz="1000" dirty="0" smtClean="0">
                <a:latin typeface="a가을소풍B" pitchFamily="18" charset="-127"/>
                <a:ea typeface="a가을소풍B" pitchFamily="18" charset="-127"/>
              </a:rPr>
              <a:t>구조도</a:t>
            </a:r>
            <a:endParaRPr lang="en-US" altLang="ko-KR" sz="1000" dirty="0" smtClean="0"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2-2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소단위 명세서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2-3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데이터베이스관계도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1979712" y="648000"/>
            <a:ext cx="38781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가을소풍B" pitchFamily="18" charset="-127"/>
                <a:ea typeface="a가을소풍B" pitchFamily="18" charset="-127"/>
              </a:rPr>
              <a:t>2-1. DFD </a:t>
            </a:r>
            <a:r>
              <a:rPr lang="ko-KR" alt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가을소풍B" pitchFamily="18" charset="-127"/>
                <a:ea typeface="a가을소풍B" pitchFamily="18" charset="-127"/>
              </a:rPr>
              <a:t>구조도</a:t>
            </a:r>
            <a:endParaRPr lang="ko-KR" alt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가을소풍B" pitchFamily="18" charset="-127"/>
              <a:ea typeface="a가을소풍B" pitchFamily="18" charset="-127"/>
            </a:endParaRPr>
          </a:p>
        </p:txBody>
      </p:sp>
      <p:cxnSp>
        <p:nvCxnSpPr>
          <p:cNvPr id="48" name="직선 화살표 연결선 47"/>
          <p:cNvCxnSpPr/>
          <p:nvPr/>
        </p:nvCxnSpPr>
        <p:spPr>
          <a:xfrm flipH="1">
            <a:off x="5280104" y="3825688"/>
            <a:ext cx="1191675" cy="4197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3028784" y="3241455"/>
            <a:ext cx="10945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날짜 정보</a:t>
            </a:r>
            <a:r>
              <a:rPr lang="en-US" altLang="ko-KR" sz="1000" dirty="0"/>
              <a:t> </a:t>
            </a:r>
            <a:r>
              <a:rPr lang="ko-KR" altLang="en-US" sz="1000" dirty="0" smtClean="0"/>
              <a:t>보여줌 </a:t>
            </a:r>
            <a:endParaRPr lang="ko-KR" altLang="en-US" sz="1000" dirty="0"/>
          </a:p>
        </p:txBody>
      </p:sp>
      <p:cxnSp>
        <p:nvCxnSpPr>
          <p:cNvPr id="66" name="직선 화살표 연결선 65"/>
          <p:cNvCxnSpPr/>
          <p:nvPr/>
        </p:nvCxnSpPr>
        <p:spPr>
          <a:xfrm flipH="1" flipV="1">
            <a:off x="3028784" y="3890833"/>
            <a:ext cx="1171333" cy="99904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3522942" y="4238298"/>
            <a:ext cx="14884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업무 정보</a:t>
            </a:r>
            <a:r>
              <a:rPr lang="en-US" altLang="ko-KR" sz="1000" dirty="0"/>
              <a:t> </a:t>
            </a:r>
            <a:r>
              <a:rPr lang="ko-KR" altLang="en-US" sz="1000" dirty="0" smtClean="0"/>
              <a:t>보여줌 </a:t>
            </a:r>
            <a:endParaRPr lang="ko-KR" altLang="en-US" sz="1000" dirty="0"/>
          </a:p>
        </p:txBody>
      </p:sp>
      <p:cxnSp>
        <p:nvCxnSpPr>
          <p:cNvPr id="46" name="직선 화살표 연결선 45"/>
          <p:cNvCxnSpPr/>
          <p:nvPr/>
        </p:nvCxnSpPr>
        <p:spPr>
          <a:xfrm flipH="1">
            <a:off x="3028784" y="2782563"/>
            <a:ext cx="1171334" cy="51119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3345885" y="2621163"/>
            <a:ext cx="77741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팀원 정보 </a:t>
            </a:r>
            <a:endParaRPr lang="ko-KR" altLang="en-US" sz="1000" dirty="0"/>
          </a:p>
        </p:txBody>
      </p:sp>
      <p:sp>
        <p:nvSpPr>
          <p:cNvPr id="52" name="TextBox 51"/>
          <p:cNvSpPr txBox="1"/>
          <p:nvPr/>
        </p:nvSpPr>
        <p:spPr>
          <a:xfrm>
            <a:off x="5038485" y="3386189"/>
            <a:ext cx="11693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날짜 정보 등록 </a:t>
            </a:r>
            <a:endParaRPr lang="ko-KR" altLang="en-US" sz="1000" dirty="0"/>
          </a:p>
        </p:txBody>
      </p:sp>
      <p:sp>
        <p:nvSpPr>
          <p:cNvPr id="53" name="TextBox 52"/>
          <p:cNvSpPr txBox="1"/>
          <p:nvPr/>
        </p:nvSpPr>
        <p:spPr>
          <a:xfrm>
            <a:off x="5234006" y="3938780"/>
            <a:ext cx="14750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계산한 날짜 정보</a:t>
            </a:r>
            <a:endParaRPr lang="ko-KR" altLang="en-US" sz="100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A09DE-9E9A-4F44-94C5-03ED173CDDE4}" type="slidenum">
              <a:rPr lang="ko-KR" altLang="en-US" smtClean="0"/>
              <a:pPr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3473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51520" y="2187851"/>
            <a:ext cx="5587570" cy="3275337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000" tIns="18000" rIns="18000" bIns="18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100" b="1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67544" y="2346854"/>
            <a:ext cx="5256584" cy="2562240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latin typeface="+mn-ea"/>
              </a:rPr>
              <a:t>프로세스 번호 </a:t>
            </a:r>
            <a:r>
              <a:rPr lang="en-US" altLang="ko-KR" sz="1400" b="1" dirty="0">
                <a:latin typeface="+mn-ea"/>
              </a:rPr>
              <a:t>: </a:t>
            </a:r>
            <a:r>
              <a:rPr lang="en-US" altLang="ko-KR" sz="1400" b="1" dirty="0" smtClean="0">
                <a:latin typeface="+mn-ea"/>
              </a:rPr>
              <a:t>3.1</a:t>
            </a:r>
            <a:endParaRPr lang="en-US" altLang="ko-KR" sz="105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+mn-ea"/>
              </a:rPr>
              <a:t>프로세스 이름</a:t>
            </a:r>
            <a:r>
              <a:rPr lang="en-US" altLang="ko-KR" sz="1200" dirty="0">
                <a:latin typeface="+mn-ea"/>
              </a:rPr>
              <a:t> : </a:t>
            </a:r>
            <a:r>
              <a:rPr lang="ko-KR" altLang="en-US" sz="1200" dirty="0" smtClean="0">
                <a:latin typeface="+mn-ea"/>
              </a:rPr>
              <a:t>일정등</a:t>
            </a:r>
            <a:r>
              <a:rPr lang="ko-KR" altLang="en-US" sz="1200" dirty="0">
                <a:latin typeface="+mn-ea"/>
              </a:rPr>
              <a:t>록</a:t>
            </a:r>
            <a:endParaRPr lang="en-US" altLang="ko-KR" sz="1200" dirty="0">
              <a:latin typeface="+mn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dirty="0">
                <a:latin typeface="+mj-ea"/>
                <a:ea typeface="+mj-ea"/>
              </a:rPr>
              <a:t>처리내용 </a:t>
            </a:r>
            <a:r>
              <a:rPr lang="en-US" altLang="ko-KR" sz="1200" dirty="0">
                <a:latin typeface="+mj-ea"/>
                <a:ea typeface="+mj-ea"/>
              </a:rPr>
              <a:t>:</a:t>
            </a:r>
            <a:r>
              <a:rPr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 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1. </a:t>
            </a:r>
            <a:r>
              <a:rPr lang="ko-KR" altLang="en-US" sz="1200" dirty="0">
                <a:solidFill>
                  <a:srgbClr val="000000"/>
                </a:solidFill>
                <a:latin typeface="+mj-ea"/>
                <a:ea typeface="+mj-ea"/>
              </a:rPr>
              <a:t>사용자가 버튼을 눌러 실행</a:t>
            </a:r>
            <a:endParaRPr lang="en-US" altLang="ko-KR" sz="1200" dirty="0">
              <a:solidFill>
                <a:srgbClr val="000000"/>
              </a:solidFill>
              <a:latin typeface="+mj-ea"/>
              <a:ea typeface="+mj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dirty="0">
              <a:solidFill>
                <a:srgbClr val="000000"/>
              </a:solidFill>
              <a:latin typeface="+mj-ea"/>
              <a:ea typeface="+mj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2. </a:t>
            </a:r>
            <a:r>
              <a:rPr lang="ko-KR" altLang="en-US" sz="1200" dirty="0" smtClean="0">
                <a:solidFill>
                  <a:srgbClr val="000000"/>
                </a:solidFill>
                <a:latin typeface="+mj-ea"/>
                <a:ea typeface="+mj-ea"/>
              </a:rPr>
              <a:t>원하는 날짜에 일정 내용을 적고 등록</a:t>
            </a:r>
            <a:endParaRPr lang="en-US" altLang="ko-KR" sz="1200" dirty="0" smtClean="0">
              <a:solidFill>
                <a:srgbClr val="000000"/>
              </a:solidFill>
              <a:latin typeface="+mj-ea"/>
              <a:ea typeface="+mj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dirty="0">
              <a:solidFill>
                <a:srgbClr val="000000"/>
              </a:solidFill>
              <a:latin typeface="+mj-ea"/>
              <a:ea typeface="+mj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 dirty="0" smtClean="0">
                <a:solidFill>
                  <a:srgbClr val="000000"/>
                </a:solidFill>
                <a:latin typeface="+mj-ea"/>
                <a:ea typeface="+mj-ea"/>
              </a:rPr>
              <a:t>3. </a:t>
            </a:r>
            <a:r>
              <a:rPr lang="ko-KR" altLang="en-US" sz="1200" dirty="0" smtClean="0">
                <a:solidFill>
                  <a:srgbClr val="000000"/>
                </a:solidFill>
                <a:latin typeface="+mj-ea"/>
                <a:ea typeface="+mj-ea"/>
              </a:rPr>
              <a:t>데이터 베이스에 내용과 날짜 저장</a:t>
            </a:r>
            <a:r>
              <a:rPr lang="en-US" altLang="ko-KR" sz="1200" dirty="0" smtClean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endParaRPr lang="en-US" altLang="ko-KR" sz="1200" dirty="0" smtClean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endParaRPr lang="en-US" altLang="ko-KR" sz="1000" b="1" dirty="0"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100" b="1" dirty="0"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endParaRPr lang="ko-KR" altLang="en-US" sz="12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51520" y="1765405"/>
            <a:ext cx="5587570" cy="397068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000" tIns="18000" rIns="18000" bIns="18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00" dirty="0">
                <a:latin typeface="나눔바른고딕" pitchFamily="50" charset="-127"/>
                <a:ea typeface="나눔바른고딕" pitchFamily="50" charset="-127"/>
              </a:rPr>
              <a:t>소단위명세서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5839090" y="2162471"/>
            <a:ext cx="2596873" cy="3275337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000" tIns="18000" rIns="18000" bIns="18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100" b="1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839090" y="1765403"/>
            <a:ext cx="2596873" cy="397068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000" tIns="18000" rIns="18000" bIns="18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00" dirty="0">
                <a:latin typeface="나눔바른고딕" pitchFamily="50" charset="-127"/>
                <a:ea typeface="나눔바른고딕" pitchFamily="50" charset="-127"/>
              </a:rPr>
              <a:t>자료사전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11560" y="404664"/>
            <a:ext cx="3528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2.2 </a:t>
            </a:r>
            <a:r>
              <a:rPr lang="ko-KR" altLang="en-US" dirty="0" smtClean="0"/>
              <a:t>일정등</a:t>
            </a:r>
            <a:r>
              <a:rPr lang="ko-KR" altLang="en-US" dirty="0"/>
              <a:t>록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165491" y="45204"/>
            <a:ext cx="9236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latin typeface="a가을소풍B" pitchFamily="18" charset="-127"/>
                <a:ea typeface="a가을소풍B" pitchFamily="18" charset="-127"/>
              </a:rPr>
              <a:t>소프트웨어 설계</a:t>
            </a:r>
            <a:endParaRPr lang="ko-KR" altLang="en-US" sz="800" dirty="0">
              <a:latin typeface="a가을소풍B" pitchFamily="18" charset="-127"/>
              <a:ea typeface="a가을소풍B" pitchFamily="18" charset="-127"/>
            </a:endParaRPr>
          </a:p>
        </p:txBody>
      </p:sp>
      <p:pic>
        <p:nvPicPr>
          <p:cNvPr id="14" name="Picture 2" descr="C:\Users\KimSH\Desktop\시그니쳐(좌우조합형)_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2119" y="6378633"/>
            <a:ext cx="2076385" cy="434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1979712" y="648000"/>
            <a:ext cx="38781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가을소풍B" pitchFamily="18" charset="-127"/>
                <a:ea typeface="a가을소풍B" pitchFamily="18" charset="-127"/>
              </a:rPr>
              <a:t>2-2. </a:t>
            </a:r>
            <a:r>
              <a:rPr lang="ko-KR" alt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가을소풍B" pitchFamily="18" charset="-127"/>
                <a:ea typeface="a가을소풍B" pitchFamily="18" charset="-127"/>
              </a:rPr>
              <a:t>소단위 명세서</a:t>
            </a:r>
            <a:endParaRPr lang="ko-KR" alt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A09DE-9E9A-4F44-94C5-03ED173CDDE4}" type="slidenum">
              <a:rPr lang="ko-KR" altLang="en-US" smtClean="0"/>
              <a:pPr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3636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51520" y="2187851"/>
            <a:ext cx="5587570" cy="3275337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000" tIns="18000" rIns="18000" bIns="18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100" b="1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67544" y="2346854"/>
            <a:ext cx="5256584" cy="2654573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latin typeface="+mn-ea"/>
              </a:rPr>
              <a:t>프로세스 번호 </a:t>
            </a:r>
            <a:r>
              <a:rPr lang="en-US" altLang="ko-KR" sz="1400" b="1" dirty="0">
                <a:latin typeface="+mn-ea"/>
              </a:rPr>
              <a:t>: </a:t>
            </a:r>
            <a:r>
              <a:rPr lang="en-US" altLang="ko-KR" sz="1400" b="1" dirty="0" smtClean="0">
                <a:latin typeface="+mn-ea"/>
              </a:rPr>
              <a:t>3.2</a:t>
            </a:r>
            <a:endParaRPr lang="en-US" altLang="ko-KR" sz="105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+mn-ea"/>
              </a:rPr>
              <a:t>프로세스 이름</a:t>
            </a:r>
            <a:r>
              <a:rPr lang="en-US" altLang="ko-KR" sz="1200" dirty="0">
                <a:latin typeface="+mn-ea"/>
              </a:rPr>
              <a:t> : </a:t>
            </a:r>
            <a:r>
              <a:rPr lang="ko-KR" altLang="en-US" sz="1200" dirty="0" smtClean="0">
                <a:latin typeface="+mn-ea"/>
              </a:rPr>
              <a:t>팀원등록</a:t>
            </a:r>
            <a:endParaRPr lang="en-US" altLang="ko-KR" sz="1200" dirty="0" smtClean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 smtClean="0">
                <a:latin typeface="+mj-ea"/>
                <a:ea typeface="+mj-ea"/>
              </a:rPr>
              <a:t>처리내용 </a:t>
            </a:r>
            <a:r>
              <a:rPr lang="en-US" altLang="ko-KR" sz="1200" dirty="0">
                <a:latin typeface="+mj-ea"/>
                <a:ea typeface="+mj-ea"/>
              </a:rPr>
              <a:t>:</a:t>
            </a:r>
            <a:r>
              <a:rPr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  </a:t>
            </a:r>
          </a:p>
          <a:p>
            <a:pPr marL="228600" indent="-228600" fontAlgn="auto">
              <a:spcBef>
                <a:spcPts val="0"/>
              </a:spcBef>
              <a:spcAft>
                <a:spcPts val="0"/>
              </a:spcAft>
              <a:buAutoNum type="arabicPeriod"/>
              <a:defRPr/>
            </a:pPr>
            <a:r>
              <a:rPr lang="ko-KR" altLang="en-US" sz="1200" dirty="0" smtClean="0">
                <a:solidFill>
                  <a:srgbClr val="000000"/>
                </a:solidFill>
                <a:latin typeface="+mj-ea"/>
                <a:ea typeface="+mj-ea"/>
              </a:rPr>
              <a:t>회원 </a:t>
            </a:r>
            <a:r>
              <a:rPr lang="en-US" altLang="ko-KR" sz="1200" dirty="0" smtClean="0">
                <a:solidFill>
                  <a:srgbClr val="000000"/>
                </a:solidFill>
                <a:latin typeface="+mj-ea"/>
                <a:ea typeface="+mj-ea"/>
              </a:rPr>
              <a:t>DB</a:t>
            </a:r>
            <a:r>
              <a:rPr lang="ko-KR" altLang="en-US" sz="1200" dirty="0" smtClean="0">
                <a:solidFill>
                  <a:srgbClr val="000000"/>
                </a:solidFill>
                <a:latin typeface="+mj-ea"/>
                <a:ea typeface="+mj-ea"/>
              </a:rPr>
              <a:t>에 저장되어 있는 회원을 검색</a:t>
            </a:r>
            <a:endParaRPr lang="en-US" altLang="ko-KR" sz="1200" dirty="0" smtClean="0">
              <a:solidFill>
                <a:srgbClr val="000000"/>
              </a:solidFill>
              <a:latin typeface="+mj-ea"/>
              <a:ea typeface="+mj-ea"/>
            </a:endParaRPr>
          </a:p>
          <a:p>
            <a:pPr marL="228600" indent="-228600" fontAlgn="auto">
              <a:spcBef>
                <a:spcPts val="0"/>
              </a:spcBef>
              <a:spcAft>
                <a:spcPts val="0"/>
              </a:spcAft>
              <a:buAutoNum type="arabicPeriod"/>
              <a:defRPr/>
            </a:pPr>
            <a:endParaRPr lang="en-US" altLang="ko-KR" sz="1200" dirty="0">
              <a:solidFill>
                <a:srgbClr val="000000"/>
              </a:solidFill>
              <a:latin typeface="+mj-ea"/>
              <a:ea typeface="+mj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2</a:t>
            </a:r>
            <a:r>
              <a:rPr lang="en-US" altLang="ko-KR" sz="1200" dirty="0" smtClean="0">
                <a:solidFill>
                  <a:srgbClr val="000000"/>
                </a:solidFill>
                <a:latin typeface="+mj-ea"/>
                <a:ea typeface="+mj-ea"/>
              </a:rPr>
              <a:t>. </a:t>
            </a:r>
            <a:r>
              <a:rPr lang="ko-KR" altLang="en-US" sz="1200" dirty="0" smtClean="0">
                <a:solidFill>
                  <a:srgbClr val="000000"/>
                </a:solidFill>
                <a:latin typeface="+mj-ea"/>
                <a:ea typeface="+mj-ea"/>
              </a:rPr>
              <a:t>회원에게 초대장이 발송</a:t>
            </a:r>
            <a:endParaRPr lang="en-US" altLang="ko-KR" sz="1200" dirty="0" smtClean="0">
              <a:solidFill>
                <a:srgbClr val="000000"/>
              </a:solidFill>
              <a:latin typeface="+mj-ea"/>
              <a:ea typeface="+mj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dirty="0">
              <a:solidFill>
                <a:srgbClr val="000000"/>
              </a:solidFill>
              <a:latin typeface="+mj-ea"/>
              <a:ea typeface="+mj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 dirty="0" smtClean="0">
                <a:solidFill>
                  <a:srgbClr val="000000"/>
                </a:solidFill>
                <a:latin typeface="+mj-ea"/>
                <a:ea typeface="+mj-ea"/>
              </a:rPr>
              <a:t>3. </a:t>
            </a:r>
            <a:r>
              <a:rPr lang="ko-KR" altLang="en-US" sz="1200" dirty="0" smtClean="0">
                <a:solidFill>
                  <a:srgbClr val="000000"/>
                </a:solidFill>
                <a:latin typeface="+mj-ea"/>
                <a:ea typeface="+mj-ea"/>
              </a:rPr>
              <a:t>초대장을 받은 회원이 수락하면 일정 공유</a:t>
            </a:r>
            <a:r>
              <a:rPr lang="en-US" altLang="ko-KR" sz="1200" dirty="0" smtClean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endParaRPr lang="en-US" altLang="ko-KR" sz="1200" dirty="0" smtClean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endParaRPr lang="en-US" altLang="ko-KR" sz="1000" b="1" dirty="0"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100" b="1" dirty="0"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endParaRPr lang="ko-KR" altLang="en-US" sz="12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51520" y="1765405"/>
            <a:ext cx="5587570" cy="397068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000" tIns="18000" rIns="18000" bIns="18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00" dirty="0">
                <a:latin typeface="나눔바른고딕" pitchFamily="50" charset="-127"/>
                <a:ea typeface="나눔바른고딕" pitchFamily="50" charset="-127"/>
              </a:rPr>
              <a:t>소단위명세서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5839090" y="2162471"/>
            <a:ext cx="2596873" cy="3275337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000" tIns="18000" rIns="18000" bIns="18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100" b="1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839090" y="1765403"/>
            <a:ext cx="2596873" cy="397068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000" tIns="18000" rIns="18000" bIns="18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00" dirty="0">
                <a:latin typeface="나눔바른고딕" pitchFamily="50" charset="-127"/>
                <a:ea typeface="나눔바른고딕" pitchFamily="50" charset="-127"/>
              </a:rPr>
              <a:t>자료사전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165491" y="45204"/>
            <a:ext cx="9236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latin typeface="a가을소풍B" pitchFamily="18" charset="-127"/>
                <a:ea typeface="a가을소풍B" pitchFamily="18" charset="-127"/>
              </a:rPr>
              <a:t>소프트웨어 설계</a:t>
            </a:r>
            <a:endParaRPr lang="ko-KR" altLang="en-US" sz="800" dirty="0">
              <a:latin typeface="a가을소풍B" pitchFamily="18" charset="-127"/>
              <a:ea typeface="a가을소풍B" pitchFamily="18" charset="-127"/>
            </a:endParaRPr>
          </a:p>
        </p:txBody>
      </p:sp>
      <p:pic>
        <p:nvPicPr>
          <p:cNvPr id="13" name="Picture 2" descr="C:\Users\KimSH\Desktop\시그니쳐(좌우조합형)_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2119" y="6378633"/>
            <a:ext cx="2076385" cy="434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979712" y="648000"/>
            <a:ext cx="38781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가을소풍B" pitchFamily="18" charset="-127"/>
                <a:ea typeface="a가을소풍B" pitchFamily="18" charset="-127"/>
              </a:rPr>
              <a:t>2-2. </a:t>
            </a:r>
            <a:r>
              <a:rPr lang="ko-KR" alt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가을소풍B" pitchFamily="18" charset="-127"/>
                <a:ea typeface="a가을소풍B" pitchFamily="18" charset="-127"/>
              </a:rPr>
              <a:t>소단위 명세서</a:t>
            </a:r>
            <a:endParaRPr lang="ko-KR" alt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A09DE-9E9A-4F44-94C5-03ED173CDDE4}" type="slidenum">
              <a:rPr lang="ko-KR" altLang="en-US" smtClean="0"/>
              <a:pPr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3371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51520" y="2187851"/>
            <a:ext cx="5587570" cy="3275337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000" tIns="18000" rIns="18000" bIns="18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100" b="1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67544" y="2346854"/>
            <a:ext cx="5256584" cy="2931572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latin typeface="+mn-ea"/>
              </a:rPr>
              <a:t>프로세스 번호 </a:t>
            </a:r>
            <a:r>
              <a:rPr lang="en-US" altLang="ko-KR" sz="1400" b="1" dirty="0">
                <a:latin typeface="+mn-ea"/>
              </a:rPr>
              <a:t>: </a:t>
            </a:r>
            <a:r>
              <a:rPr lang="en-US" altLang="ko-KR" sz="1400" b="1" dirty="0" smtClean="0">
                <a:latin typeface="+mn-ea"/>
              </a:rPr>
              <a:t>3.3</a:t>
            </a:r>
            <a:endParaRPr lang="en-US" altLang="ko-KR" sz="105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 smtClean="0">
                <a:latin typeface="+mn-ea"/>
              </a:rPr>
              <a:t>프로세스 이름</a:t>
            </a:r>
            <a:r>
              <a:rPr lang="en-US" altLang="ko-KR" sz="1200" dirty="0" smtClean="0">
                <a:latin typeface="+mn-ea"/>
              </a:rPr>
              <a:t> : </a:t>
            </a:r>
            <a:r>
              <a:rPr lang="en-US" altLang="ko-KR" sz="1200" b="1" dirty="0"/>
              <a:t>D-Day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dirty="0" smtClean="0">
              <a:latin typeface="+mj-ea"/>
              <a:ea typeface="+mj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dirty="0" smtClean="0">
                <a:latin typeface="+mj-ea"/>
                <a:ea typeface="+mj-ea"/>
              </a:rPr>
              <a:t>처리내용 </a:t>
            </a:r>
            <a:r>
              <a:rPr lang="en-US" altLang="ko-KR" sz="1200" dirty="0">
                <a:latin typeface="+mj-ea"/>
                <a:ea typeface="+mj-ea"/>
              </a:rPr>
              <a:t>:</a:t>
            </a:r>
            <a:r>
              <a:rPr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  </a:t>
            </a:r>
            <a:endParaRPr lang="en-US" altLang="ko-KR" sz="1200" dirty="0" smtClean="0">
              <a:solidFill>
                <a:srgbClr val="000000"/>
              </a:solidFill>
              <a:latin typeface="+mj-ea"/>
              <a:ea typeface="+mj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228600" indent="-228600" fontAlgn="auto">
              <a:spcBef>
                <a:spcPts val="0"/>
              </a:spcBef>
              <a:spcAft>
                <a:spcPts val="0"/>
              </a:spcAft>
              <a:buAutoNum type="arabicPeriod"/>
              <a:defRPr/>
            </a:pPr>
            <a:r>
              <a:rPr lang="ko-KR" altLang="en-US" sz="1200" dirty="0" smtClean="0">
                <a:solidFill>
                  <a:srgbClr val="000000"/>
                </a:solidFill>
                <a:latin typeface="+mj-ea"/>
                <a:ea typeface="+mj-ea"/>
              </a:rPr>
              <a:t>일정 등록 시에 사용가능 </a:t>
            </a:r>
            <a:endParaRPr lang="en-US" altLang="ko-KR" sz="1200" dirty="0" smtClean="0">
              <a:solidFill>
                <a:srgbClr val="000000"/>
              </a:solidFill>
              <a:latin typeface="+mj-ea"/>
              <a:ea typeface="+mj-ea"/>
            </a:endParaRPr>
          </a:p>
          <a:p>
            <a:pPr marL="228600" indent="-228600" fontAlgn="auto">
              <a:spcBef>
                <a:spcPts val="0"/>
              </a:spcBef>
              <a:spcAft>
                <a:spcPts val="0"/>
              </a:spcAft>
              <a:buAutoNum type="arabicPeriod"/>
              <a:defRPr/>
            </a:pPr>
            <a:endParaRPr lang="en-US" altLang="ko-KR" sz="1200" dirty="0">
              <a:solidFill>
                <a:srgbClr val="000000"/>
              </a:solidFill>
              <a:latin typeface="+mj-ea"/>
              <a:ea typeface="+mj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2. </a:t>
            </a:r>
            <a:r>
              <a:rPr lang="ko-KR" altLang="en-US" sz="1200" dirty="0" smtClean="0">
                <a:solidFill>
                  <a:srgbClr val="000000"/>
                </a:solidFill>
                <a:latin typeface="+mj-ea"/>
                <a:ea typeface="+mj-ea"/>
              </a:rPr>
              <a:t>중요 프로젝트 카운트 가능 </a:t>
            </a:r>
            <a:endParaRPr lang="en-US" altLang="ko-KR" sz="1200" dirty="0" smtClean="0">
              <a:solidFill>
                <a:srgbClr val="000000"/>
              </a:solidFill>
              <a:latin typeface="+mj-ea"/>
              <a:ea typeface="+mj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dirty="0">
              <a:solidFill>
                <a:srgbClr val="000000"/>
              </a:solidFill>
              <a:latin typeface="+mj-ea"/>
              <a:ea typeface="+mj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 dirty="0" smtClean="0">
                <a:solidFill>
                  <a:srgbClr val="000000"/>
                </a:solidFill>
                <a:latin typeface="+mj-ea"/>
                <a:ea typeface="+mj-ea"/>
              </a:rPr>
              <a:t>3. </a:t>
            </a:r>
            <a:r>
              <a:rPr lang="ko-KR" altLang="en-US" sz="1200" dirty="0" smtClean="0">
                <a:solidFill>
                  <a:srgbClr val="000000"/>
                </a:solidFill>
                <a:latin typeface="+mj-ea"/>
                <a:ea typeface="+mj-ea"/>
              </a:rPr>
              <a:t>모든 팀원이 볼 수 있음 </a:t>
            </a:r>
            <a:endParaRPr lang="en-US" altLang="ko-KR" sz="1200" dirty="0" smtClean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endParaRPr lang="en-US" altLang="ko-KR" sz="1000" b="1" dirty="0"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100" b="1" dirty="0"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endParaRPr lang="ko-KR" altLang="en-US" sz="12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51520" y="1765405"/>
            <a:ext cx="5587570" cy="397068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000" tIns="18000" rIns="18000" bIns="18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00" dirty="0">
                <a:latin typeface="나눔바른고딕" pitchFamily="50" charset="-127"/>
                <a:ea typeface="나눔바른고딕" pitchFamily="50" charset="-127"/>
              </a:rPr>
              <a:t>소단위명세서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5839090" y="2162471"/>
            <a:ext cx="2596873" cy="3275337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000" tIns="18000" rIns="18000" bIns="18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100" b="1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839090" y="1765403"/>
            <a:ext cx="2596873" cy="397068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000" tIns="18000" rIns="18000" bIns="18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00" dirty="0">
                <a:latin typeface="나눔바른고딕" pitchFamily="50" charset="-127"/>
                <a:ea typeface="나눔바른고딕" pitchFamily="50" charset="-127"/>
              </a:rPr>
              <a:t>자료사전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165491" y="45204"/>
            <a:ext cx="9236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latin typeface="a가을소풍B" pitchFamily="18" charset="-127"/>
                <a:ea typeface="a가을소풍B" pitchFamily="18" charset="-127"/>
              </a:rPr>
              <a:t>소프트웨어 설계</a:t>
            </a:r>
            <a:endParaRPr lang="ko-KR" altLang="en-US" sz="800" dirty="0">
              <a:latin typeface="a가을소풍B" pitchFamily="18" charset="-127"/>
              <a:ea typeface="a가을소풍B" pitchFamily="18" charset="-127"/>
            </a:endParaRPr>
          </a:p>
        </p:txBody>
      </p:sp>
      <p:pic>
        <p:nvPicPr>
          <p:cNvPr id="13" name="Picture 2" descr="C:\Users\KimSH\Desktop\시그니쳐(좌우조합형)_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2119" y="6378633"/>
            <a:ext cx="2076385" cy="434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979712" y="648000"/>
            <a:ext cx="38781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가을소풍B" pitchFamily="18" charset="-127"/>
                <a:ea typeface="a가을소풍B" pitchFamily="18" charset="-127"/>
              </a:rPr>
              <a:t>2-2. </a:t>
            </a:r>
            <a:r>
              <a:rPr lang="ko-KR" alt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가을소풍B" pitchFamily="18" charset="-127"/>
                <a:ea typeface="a가을소풍B" pitchFamily="18" charset="-127"/>
              </a:rPr>
              <a:t>소단위 명세서</a:t>
            </a:r>
            <a:endParaRPr lang="ko-KR" alt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A09DE-9E9A-4F44-94C5-03ED173CDDE4}" type="slidenum">
              <a:rPr lang="ko-KR" altLang="en-US" smtClean="0"/>
              <a:pPr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1884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51520" y="2187851"/>
            <a:ext cx="5587570" cy="3275337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000" tIns="18000" rIns="18000" bIns="18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100" b="1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67544" y="2346854"/>
            <a:ext cx="5256584" cy="2654573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latin typeface="+mn-ea"/>
              </a:rPr>
              <a:t>프로세스 번호 </a:t>
            </a:r>
            <a:r>
              <a:rPr lang="en-US" altLang="ko-KR" sz="1400" b="1" dirty="0">
                <a:latin typeface="+mn-ea"/>
              </a:rPr>
              <a:t>: </a:t>
            </a:r>
            <a:r>
              <a:rPr lang="en-US" altLang="ko-KR" sz="1400" b="1" dirty="0" smtClean="0">
                <a:latin typeface="+mn-ea"/>
              </a:rPr>
              <a:t>3.4</a:t>
            </a:r>
            <a:endParaRPr lang="en-US" altLang="ko-KR" sz="105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+mn-ea"/>
              </a:rPr>
              <a:t>프로세스 이름</a:t>
            </a:r>
            <a:r>
              <a:rPr lang="en-US" altLang="ko-KR" sz="1200" dirty="0">
                <a:latin typeface="+mn-ea"/>
              </a:rPr>
              <a:t> : </a:t>
            </a:r>
            <a:r>
              <a:rPr lang="ko-KR" altLang="en-US" sz="1200" dirty="0" smtClean="0">
                <a:latin typeface="+mn-ea"/>
              </a:rPr>
              <a:t>업무 공지</a:t>
            </a:r>
            <a:endParaRPr lang="en-US" altLang="ko-KR" sz="1200" dirty="0" smtClean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 smtClean="0">
                <a:latin typeface="+mj-ea"/>
                <a:ea typeface="+mj-ea"/>
              </a:rPr>
              <a:t>처리내용 </a:t>
            </a:r>
            <a:r>
              <a:rPr lang="en-US" altLang="ko-KR" sz="1200" dirty="0">
                <a:latin typeface="+mj-ea"/>
                <a:ea typeface="+mj-ea"/>
              </a:rPr>
              <a:t>:</a:t>
            </a:r>
            <a:r>
              <a:rPr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 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 dirty="0" smtClean="0">
                <a:solidFill>
                  <a:srgbClr val="000000"/>
                </a:solidFill>
                <a:latin typeface="+mj-ea"/>
                <a:ea typeface="+mj-ea"/>
              </a:rPr>
              <a:t>1. </a:t>
            </a:r>
            <a:r>
              <a:rPr lang="ko-KR" altLang="en-US" sz="1200" dirty="0" smtClean="0">
                <a:solidFill>
                  <a:srgbClr val="000000"/>
                </a:solidFill>
                <a:latin typeface="+mj-ea"/>
                <a:ea typeface="+mj-ea"/>
              </a:rPr>
              <a:t>중요한 업무 내용에 대한 내용을 상세하게 기입 가능 </a:t>
            </a:r>
            <a:endParaRPr lang="en-US" altLang="ko-KR" sz="1200" dirty="0" smtClean="0">
              <a:solidFill>
                <a:srgbClr val="000000"/>
              </a:solidFill>
              <a:latin typeface="+mj-ea"/>
              <a:ea typeface="+mj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dirty="0">
              <a:solidFill>
                <a:srgbClr val="000000"/>
              </a:solidFill>
              <a:latin typeface="+mj-ea"/>
              <a:ea typeface="+mj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2</a:t>
            </a:r>
            <a:r>
              <a:rPr lang="en-US" altLang="ko-KR" sz="1200" dirty="0" smtClean="0">
                <a:solidFill>
                  <a:srgbClr val="000000"/>
                </a:solidFill>
                <a:latin typeface="+mj-ea"/>
                <a:ea typeface="+mj-ea"/>
              </a:rPr>
              <a:t>. </a:t>
            </a:r>
            <a:r>
              <a:rPr lang="ko-KR" altLang="en-US" sz="1200" dirty="0" smtClean="0">
                <a:solidFill>
                  <a:srgbClr val="000000"/>
                </a:solidFill>
                <a:latin typeface="+mj-ea"/>
                <a:ea typeface="+mj-ea"/>
              </a:rPr>
              <a:t>모든 회원이 열람 가능</a:t>
            </a:r>
            <a:endParaRPr lang="en-US" altLang="ko-KR" sz="1200" dirty="0" smtClean="0">
              <a:solidFill>
                <a:srgbClr val="000000"/>
              </a:solidFill>
              <a:latin typeface="+mj-ea"/>
              <a:ea typeface="+mj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dirty="0">
              <a:solidFill>
                <a:srgbClr val="000000"/>
              </a:solidFill>
              <a:latin typeface="+mj-ea"/>
              <a:ea typeface="+mj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dirty="0" smtClean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endParaRPr lang="en-US" altLang="ko-KR" sz="1000" b="1" dirty="0"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100" b="1" dirty="0"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endParaRPr lang="ko-KR" altLang="en-US" sz="12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51520" y="1765405"/>
            <a:ext cx="5587570" cy="397068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000" tIns="18000" rIns="18000" bIns="18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00" dirty="0">
                <a:latin typeface="나눔바른고딕" pitchFamily="50" charset="-127"/>
                <a:ea typeface="나눔바른고딕" pitchFamily="50" charset="-127"/>
              </a:rPr>
              <a:t>소단위명세서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5839090" y="2162471"/>
            <a:ext cx="2596873" cy="3275337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000" tIns="18000" rIns="18000" bIns="18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100" b="1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839090" y="1765403"/>
            <a:ext cx="2596873" cy="397068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000" tIns="18000" rIns="18000" bIns="18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00" dirty="0">
                <a:latin typeface="나눔바른고딕" pitchFamily="50" charset="-127"/>
                <a:ea typeface="나눔바른고딕" pitchFamily="50" charset="-127"/>
              </a:rPr>
              <a:t>자료사전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165491" y="45204"/>
            <a:ext cx="9236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latin typeface="a가을소풍B" pitchFamily="18" charset="-127"/>
                <a:ea typeface="a가을소풍B" pitchFamily="18" charset="-127"/>
              </a:rPr>
              <a:t>소프트웨어 설계</a:t>
            </a:r>
            <a:endParaRPr lang="ko-KR" altLang="en-US" sz="800" dirty="0">
              <a:latin typeface="a가을소풍B" pitchFamily="18" charset="-127"/>
              <a:ea typeface="a가을소풍B" pitchFamily="18" charset="-127"/>
            </a:endParaRPr>
          </a:p>
        </p:txBody>
      </p:sp>
      <p:pic>
        <p:nvPicPr>
          <p:cNvPr id="13" name="Picture 2" descr="C:\Users\KimSH\Desktop\시그니쳐(좌우조합형)_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2119" y="6378633"/>
            <a:ext cx="2076385" cy="434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979712" y="648000"/>
            <a:ext cx="38781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가을소풍B" pitchFamily="18" charset="-127"/>
                <a:ea typeface="a가을소풍B" pitchFamily="18" charset="-127"/>
              </a:rPr>
              <a:t>2-2. </a:t>
            </a:r>
            <a:r>
              <a:rPr lang="ko-KR" alt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가을소풍B" pitchFamily="18" charset="-127"/>
                <a:ea typeface="a가을소풍B" pitchFamily="18" charset="-127"/>
              </a:rPr>
              <a:t>소단위 명세서</a:t>
            </a:r>
            <a:endParaRPr lang="ko-KR" alt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A09DE-9E9A-4F44-94C5-03ED173CDDE4}" type="slidenum">
              <a:rPr lang="ko-KR" altLang="en-US" smtClean="0"/>
              <a:pPr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1537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51520" y="2187851"/>
            <a:ext cx="5587570" cy="3275337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000" tIns="18000" rIns="18000" bIns="18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100" b="1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67544" y="2346854"/>
            <a:ext cx="5256584" cy="2562240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latin typeface="+mn-ea"/>
              </a:rPr>
              <a:t>프로세스 번호 </a:t>
            </a:r>
            <a:r>
              <a:rPr lang="en-US" altLang="ko-KR" sz="1400" b="1" dirty="0">
                <a:latin typeface="+mn-ea"/>
              </a:rPr>
              <a:t>: </a:t>
            </a:r>
            <a:r>
              <a:rPr lang="en-US" altLang="ko-KR" sz="1400" b="1" dirty="0" smtClean="0">
                <a:latin typeface="+mn-ea"/>
              </a:rPr>
              <a:t>3.5</a:t>
            </a:r>
            <a:endParaRPr lang="en-US" altLang="ko-KR" sz="105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+mn-ea"/>
              </a:rPr>
              <a:t>프로세스 이름</a:t>
            </a:r>
            <a:r>
              <a:rPr lang="en-US" altLang="ko-KR" sz="1200" dirty="0">
                <a:latin typeface="+mn-ea"/>
              </a:rPr>
              <a:t> : </a:t>
            </a:r>
            <a:r>
              <a:rPr lang="ko-KR" altLang="en-US" sz="1200" dirty="0" smtClean="0">
                <a:latin typeface="+mn-ea"/>
              </a:rPr>
              <a:t>업무 진행 상황</a:t>
            </a:r>
            <a:endParaRPr lang="en-US" altLang="ko-KR" sz="1200" dirty="0">
              <a:latin typeface="+mn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dirty="0">
                <a:latin typeface="+mj-ea"/>
                <a:ea typeface="+mj-ea"/>
              </a:rPr>
              <a:t>처리내용 </a:t>
            </a:r>
            <a:r>
              <a:rPr lang="en-US" altLang="ko-KR" sz="1200" dirty="0">
                <a:latin typeface="+mj-ea"/>
                <a:ea typeface="+mj-ea"/>
              </a:rPr>
              <a:t>:</a:t>
            </a:r>
            <a:r>
              <a:rPr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  </a:t>
            </a:r>
          </a:p>
          <a:p>
            <a:pPr marL="228600" indent="-228600" fontAlgn="auto">
              <a:spcBef>
                <a:spcPts val="0"/>
              </a:spcBef>
              <a:spcAft>
                <a:spcPts val="0"/>
              </a:spcAft>
              <a:buAutoNum type="arabicPeriod"/>
              <a:defRPr/>
            </a:pPr>
            <a:r>
              <a:rPr lang="ko-KR" altLang="en-US" sz="1200" dirty="0" err="1" smtClean="0">
                <a:solidFill>
                  <a:srgbClr val="000000"/>
                </a:solidFill>
                <a:latin typeface="+mj-ea"/>
                <a:ea typeface="+mj-ea"/>
              </a:rPr>
              <a:t>깃허브</a:t>
            </a:r>
            <a:r>
              <a:rPr lang="en-US" altLang="ko-KR" sz="1200" dirty="0" smtClean="0">
                <a:solidFill>
                  <a:srgbClr val="000000"/>
                </a:solidFill>
                <a:latin typeface="+mj-ea"/>
                <a:ea typeface="+mj-ea"/>
              </a:rPr>
              <a:t>(</a:t>
            </a:r>
            <a:r>
              <a:rPr lang="en-US" altLang="ko-KR" sz="1200" dirty="0" err="1" smtClean="0">
                <a:solidFill>
                  <a:srgbClr val="000000"/>
                </a:solidFill>
                <a:latin typeface="+mj-ea"/>
                <a:ea typeface="+mj-ea"/>
              </a:rPr>
              <a:t>Git</a:t>
            </a:r>
            <a:r>
              <a:rPr lang="en-US" altLang="ko-KR" sz="1200" dirty="0" smtClean="0">
                <a:solidFill>
                  <a:srgbClr val="000000"/>
                </a:solidFill>
                <a:latin typeface="+mj-ea"/>
                <a:ea typeface="+mj-ea"/>
              </a:rPr>
              <a:t> Hub)</a:t>
            </a:r>
            <a:r>
              <a:rPr lang="ko-KR" altLang="en-US" sz="1200" dirty="0" smtClean="0">
                <a:solidFill>
                  <a:srgbClr val="000000"/>
                </a:solidFill>
                <a:latin typeface="+mj-ea"/>
                <a:ea typeface="+mj-ea"/>
              </a:rPr>
              <a:t>와 연동</a:t>
            </a:r>
            <a:endParaRPr lang="en-US" altLang="ko-KR" sz="1200" dirty="0" smtClean="0">
              <a:solidFill>
                <a:srgbClr val="000000"/>
              </a:solidFill>
              <a:latin typeface="+mj-ea"/>
              <a:ea typeface="+mj-ea"/>
            </a:endParaRPr>
          </a:p>
          <a:p>
            <a:pPr marL="228600" indent="-228600" fontAlgn="auto">
              <a:spcBef>
                <a:spcPts val="0"/>
              </a:spcBef>
              <a:spcAft>
                <a:spcPts val="0"/>
              </a:spcAft>
              <a:buAutoNum type="arabicPeriod"/>
              <a:defRPr/>
            </a:pPr>
            <a:endParaRPr lang="en-US" altLang="ko-KR" sz="1200" dirty="0">
              <a:solidFill>
                <a:srgbClr val="000000"/>
              </a:solidFill>
              <a:latin typeface="+mj-ea"/>
              <a:ea typeface="+mj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2. </a:t>
            </a:r>
            <a:r>
              <a:rPr lang="ko-KR" altLang="en-US" sz="1200" dirty="0" smtClean="0">
                <a:solidFill>
                  <a:srgbClr val="000000"/>
                </a:solidFill>
                <a:latin typeface="+mj-ea"/>
                <a:ea typeface="+mj-ea"/>
              </a:rPr>
              <a:t>일정에 맞춰서 코딩가능 </a:t>
            </a:r>
            <a:endParaRPr lang="en-US" altLang="ko-KR" sz="1200" dirty="0" smtClean="0">
              <a:solidFill>
                <a:srgbClr val="000000"/>
              </a:solidFill>
              <a:latin typeface="+mj-ea"/>
              <a:ea typeface="+mj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dirty="0">
              <a:solidFill>
                <a:srgbClr val="000000"/>
              </a:solidFill>
              <a:latin typeface="+mj-ea"/>
              <a:ea typeface="+mj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 dirty="0" smtClean="0">
                <a:solidFill>
                  <a:srgbClr val="000000"/>
                </a:solidFill>
                <a:latin typeface="+mj-ea"/>
                <a:ea typeface="+mj-ea"/>
              </a:rPr>
              <a:t>3. </a:t>
            </a:r>
            <a:r>
              <a:rPr lang="ko-KR" altLang="en-US" sz="1200" dirty="0" smtClean="0">
                <a:solidFill>
                  <a:srgbClr val="000000"/>
                </a:solidFill>
                <a:latin typeface="+mj-ea"/>
                <a:ea typeface="+mj-ea"/>
              </a:rPr>
              <a:t>모든 팀원 공유 </a:t>
            </a:r>
            <a:endParaRPr lang="en-US" altLang="ko-KR" sz="1200" dirty="0" smtClean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endParaRPr lang="en-US" altLang="ko-KR" sz="1000" b="1" dirty="0"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100" b="1" dirty="0"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endParaRPr lang="ko-KR" altLang="en-US" sz="12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51520" y="1765405"/>
            <a:ext cx="5587570" cy="397068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000" tIns="18000" rIns="18000" bIns="18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00" dirty="0">
                <a:latin typeface="나눔바른고딕" pitchFamily="50" charset="-127"/>
                <a:ea typeface="나눔바른고딕" pitchFamily="50" charset="-127"/>
              </a:rPr>
              <a:t>소단위명세서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5839090" y="2162471"/>
            <a:ext cx="2596873" cy="3275337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000" tIns="18000" rIns="18000" bIns="18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100" b="1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839090" y="1765403"/>
            <a:ext cx="2596873" cy="397068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000" tIns="18000" rIns="18000" bIns="18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00" dirty="0">
                <a:latin typeface="나눔바른고딕" pitchFamily="50" charset="-127"/>
                <a:ea typeface="나눔바른고딕" pitchFamily="50" charset="-127"/>
              </a:rPr>
              <a:t>자료사전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165491" y="45204"/>
            <a:ext cx="9236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latin typeface="a가을소풍B" pitchFamily="18" charset="-127"/>
                <a:ea typeface="a가을소풍B" pitchFamily="18" charset="-127"/>
              </a:rPr>
              <a:t>소프트웨어 설계</a:t>
            </a:r>
            <a:endParaRPr lang="ko-KR" altLang="en-US" sz="800" dirty="0">
              <a:latin typeface="a가을소풍B" pitchFamily="18" charset="-127"/>
              <a:ea typeface="a가을소풍B" pitchFamily="18" charset="-127"/>
            </a:endParaRPr>
          </a:p>
        </p:txBody>
      </p:sp>
      <p:pic>
        <p:nvPicPr>
          <p:cNvPr id="13" name="Picture 2" descr="C:\Users\KimSH\Desktop\시그니쳐(좌우조합형)_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2119" y="6378633"/>
            <a:ext cx="2076385" cy="434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979712" y="648000"/>
            <a:ext cx="38781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가을소풍B" pitchFamily="18" charset="-127"/>
                <a:ea typeface="a가을소풍B" pitchFamily="18" charset="-127"/>
              </a:rPr>
              <a:t>2-2. </a:t>
            </a:r>
            <a:r>
              <a:rPr lang="ko-KR" alt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가을소풍B" pitchFamily="18" charset="-127"/>
                <a:ea typeface="a가을소풍B" pitchFamily="18" charset="-127"/>
              </a:rPr>
              <a:t>소단위 명세서</a:t>
            </a:r>
            <a:endParaRPr lang="ko-KR" alt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A09DE-9E9A-4F44-94C5-03ED173CDDE4}" type="slidenum">
              <a:rPr lang="ko-KR" altLang="en-US" smtClean="0"/>
              <a:pPr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2700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111036" y="3547859"/>
            <a:ext cx="1020804" cy="54038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rgbClr val="A0B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smtClean="0"/>
              <a:t>사용</a:t>
            </a:r>
            <a:r>
              <a:rPr lang="ko-KR" altLang="en-US" sz="1600" b="1" dirty="0"/>
              <a:t>자</a:t>
            </a:r>
          </a:p>
        </p:txBody>
      </p:sp>
      <p:grpSp>
        <p:nvGrpSpPr>
          <p:cNvPr id="5" name="그룹 4"/>
          <p:cNvGrpSpPr/>
          <p:nvPr/>
        </p:nvGrpSpPr>
        <p:grpSpPr>
          <a:xfrm>
            <a:off x="4211960" y="3563546"/>
            <a:ext cx="963747" cy="620763"/>
            <a:chOff x="5402024" y="3557167"/>
            <a:chExt cx="1042185" cy="879945"/>
          </a:xfrm>
          <a:solidFill>
            <a:schemeClr val="tx2">
              <a:lumMod val="60000"/>
              <a:lumOff val="40000"/>
            </a:schemeClr>
          </a:solidFill>
        </p:grpSpPr>
        <p:sp>
          <p:nvSpPr>
            <p:cNvPr id="6" name="직사각형 5"/>
            <p:cNvSpPr/>
            <p:nvPr/>
          </p:nvSpPr>
          <p:spPr>
            <a:xfrm>
              <a:off x="5402024" y="3611723"/>
              <a:ext cx="1042183" cy="754981"/>
            </a:xfrm>
            <a:prstGeom prst="rect">
              <a:avLst/>
            </a:prstGeom>
            <a:grpFill/>
            <a:ln>
              <a:solidFill>
                <a:srgbClr val="A0BE5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 smtClean="0">
                  <a:latin typeface="+mj-ea"/>
                  <a:ea typeface="+mj-ea"/>
                </a:rPr>
                <a:t>DB</a:t>
              </a: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5402024" y="3557167"/>
              <a:ext cx="1042184" cy="87857"/>
            </a:xfrm>
            <a:prstGeom prst="rect">
              <a:avLst/>
            </a:prstGeom>
            <a:grpFill/>
            <a:ln>
              <a:solidFill>
                <a:srgbClr val="A0BE5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5402025" y="4349255"/>
              <a:ext cx="1042184" cy="87857"/>
            </a:xfrm>
            <a:prstGeom prst="rect">
              <a:avLst/>
            </a:prstGeom>
            <a:grpFill/>
            <a:ln>
              <a:solidFill>
                <a:srgbClr val="A0BE5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6365854" y="1845392"/>
            <a:ext cx="1020804" cy="54038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rgbClr val="A0B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smtClean="0"/>
              <a:t>카드사</a:t>
            </a:r>
            <a:endParaRPr lang="ko-KR" altLang="en-US" sz="1600" b="1" dirty="0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4118455" y="1749785"/>
            <a:ext cx="1150758" cy="73160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4.1 </a:t>
            </a:r>
            <a:r>
              <a:rPr lang="ko-KR" altLang="en-US" sz="1400" b="1" dirty="0" smtClean="0"/>
              <a:t>카드등록</a:t>
            </a:r>
            <a:endParaRPr lang="en-US" altLang="ko-KR" sz="1400" b="1" dirty="0" smtClean="0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6314791" y="3502536"/>
            <a:ext cx="1150758" cy="73160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4.2 </a:t>
            </a:r>
            <a:r>
              <a:rPr lang="ko-KR" altLang="en-US" sz="1400" b="1" dirty="0" smtClean="0"/>
              <a:t>카드내역</a:t>
            </a:r>
            <a:endParaRPr lang="en-US" altLang="ko-KR" sz="1400" b="1" dirty="0" smtClean="0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6300877" y="4895795"/>
            <a:ext cx="1150758" cy="73160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4.3 </a:t>
            </a:r>
            <a:r>
              <a:rPr lang="ko-KR" altLang="en-US" sz="1400" b="1" dirty="0" smtClean="0"/>
              <a:t>카드 내역</a:t>
            </a:r>
            <a:endParaRPr lang="en-US" altLang="ko-KR" sz="1400" b="1" dirty="0" smtClean="0"/>
          </a:p>
        </p:txBody>
      </p:sp>
      <p:cxnSp>
        <p:nvCxnSpPr>
          <p:cNvPr id="18" name="직선 화살표 연결선 17"/>
          <p:cNvCxnSpPr/>
          <p:nvPr/>
        </p:nvCxnSpPr>
        <p:spPr>
          <a:xfrm rot="5400000" flipH="1">
            <a:off x="6696236" y="2901559"/>
            <a:ext cx="64807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/>
          <p:nvPr/>
        </p:nvCxnSpPr>
        <p:spPr>
          <a:xfrm rot="5400000">
            <a:off x="6397001" y="2896346"/>
            <a:ext cx="680903" cy="1042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/>
          <p:nvPr/>
        </p:nvCxnSpPr>
        <p:spPr>
          <a:xfrm flipH="1" flipV="1">
            <a:off x="5147450" y="4495834"/>
            <a:ext cx="792089" cy="58703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직선 화살표 연결선 32"/>
          <p:cNvCxnSpPr/>
          <p:nvPr/>
        </p:nvCxnSpPr>
        <p:spPr>
          <a:xfrm>
            <a:off x="5360880" y="4351818"/>
            <a:ext cx="722674" cy="54397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직선 화살표 연결선 41"/>
          <p:cNvCxnSpPr/>
          <p:nvPr/>
        </p:nvCxnSpPr>
        <p:spPr>
          <a:xfrm flipH="1">
            <a:off x="5419066" y="3943482"/>
            <a:ext cx="64807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/>
          <p:cNvCxnSpPr/>
          <p:nvPr/>
        </p:nvCxnSpPr>
        <p:spPr>
          <a:xfrm>
            <a:off x="5402651" y="3727458"/>
            <a:ext cx="680903" cy="1042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직선 화살표 연결선 43"/>
          <p:cNvCxnSpPr/>
          <p:nvPr/>
        </p:nvCxnSpPr>
        <p:spPr>
          <a:xfrm flipH="1">
            <a:off x="5435481" y="2296964"/>
            <a:ext cx="64807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직선 화살표 연결선 44"/>
          <p:cNvCxnSpPr/>
          <p:nvPr/>
        </p:nvCxnSpPr>
        <p:spPr>
          <a:xfrm>
            <a:off x="5419066" y="2080940"/>
            <a:ext cx="680903" cy="1042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직선 화살표 연결선 45"/>
          <p:cNvCxnSpPr/>
          <p:nvPr/>
        </p:nvCxnSpPr>
        <p:spPr>
          <a:xfrm flipH="1">
            <a:off x="3292271" y="3926254"/>
            <a:ext cx="64807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직선 화살표 연결선 46"/>
          <p:cNvCxnSpPr/>
          <p:nvPr/>
        </p:nvCxnSpPr>
        <p:spPr>
          <a:xfrm>
            <a:off x="3275856" y="3710230"/>
            <a:ext cx="680903" cy="1042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5452786" y="1626674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정보제공</a:t>
            </a:r>
            <a:endParaRPr lang="ko-KR" altLang="en-US" sz="1000" dirty="0"/>
          </a:p>
        </p:txBody>
      </p:sp>
      <p:sp>
        <p:nvSpPr>
          <p:cNvPr id="49" name="TextBox 48"/>
          <p:cNvSpPr txBox="1"/>
          <p:nvPr/>
        </p:nvSpPr>
        <p:spPr>
          <a:xfrm>
            <a:off x="5535862" y="2454412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정보요</a:t>
            </a:r>
            <a:r>
              <a:rPr lang="ko-KR" altLang="en-US" sz="1000" dirty="0"/>
              <a:t>청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5968215" y="2853033"/>
            <a:ext cx="5693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smtClean="0"/>
              <a:t>청구서</a:t>
            </a:r>
            <a:endParaRPr lang="ko-KR" altLang="en-US" sz="1000" dirty="0"/>
          </a:p>
        </p:txBody>
      </p:sp>
      <p:sp>
        <p:nvSpPr>
          <p:cNvPr id="52" name="TextBox 51"/>
          <p:cNvSpPr txBox="1"/>
          <p:nvPr/>
        </p:nvSpPr>
        <p:spPr>
          <a:xfrm>
            <a:off x="7166941" y="2853032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smtClean="0"/>
              <a:t>지불내역</a:t>
            </a:r>
            <a:endParaRPr lang="ko-KR" altLang="en-US" sz="1000" dirty="0"/>
          </a:p>
        </p:txBody>
      </p:sp>
      <p:sp>
        <p:nvSpPr>
          <p:cNvPr id="53" name="TextBox 52"/>
          <p:cNvSpPr txBox="1"/>
          <p:nvPr/>
        </p:nvSpPr>
        <p:spPr>
          <a:xfrm>
            <a:off x="5352842" y="3242011"/>
            <a:ext cx="9156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등록된 카드 </a:t>
            </a:r>
            <a:endParaRPr lang="en-US" altLang="ko-KR" sz="1000" dirty="0" smtClean="0"/>
          </a:p>
          <a:p>
            <a:r>
              <a:rPr lang="ko-KR" altLang="en-US" sz="1000" dirty="0" smtClean="0"/>
              <a:t>지출 명세서</a:t>
            </a:r>
            <a:endParaRPr lang="ko-KR" altLang="en-US" sz="1000" dirty="0"/>
          </a:p>
        </p:txBody>
      </p:sp>
      <p:sp>
        <p:nvSpPr>
          <p:cNvPr id="54" name="TextBox 53"/>
          <p:cNvSpPr txBox="1"/>
          <p:nvPr/>
        </p:nvSpPr>
        <p:spPr>
          <a:xfrm>
            <a:off x="5367894" y="4034081"/>
            <a:ext cx="9989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카드정보 요청</a:t>
            </a:r>
            <a:endParaRPr lang="ko-KR" altLang="en-US" sz="1000" dirty="0"/>
          </a:p>
        </p:txBody>
      </p:sp>
      <p:sp>
        <p:nvSpPr>
          <p:cNvPr id="55" name="TextBox 54"/>
          <p:cNvSpPr txBox="1"/>
          <p:nvPr/>
        </p:nvSpPr>
        <p:spPr>
          <a:xfrm>
            <a:off x="4552440" y="4895795"/>
            <a:ext cx="117211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smtClean="0"/>
              <a:t>총 지출 금액정보</a:t>
            </a:r>
            <a:endParaRPr lang="ko-KR" altLang="en-US" sz="1000" dirty="0"/>
          </a:p>
        </p:txBody>
      </p:sp>
      <p:sp>
        <p:nvSpPr>
          <p:cNvPr id="56" name="TextBox 55"/>
          <p:cNvSpPr txBox="1"/>
          <p:nvPr/>
        </p:nvSpPr>
        <p:spPr>
          <a:xfrm>
            <a:off x="5833995" y="4377585"/>
            <a:ext cx="13292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지출정보 금액</a:t>
            </a:r>
            <a:r>
              <a:rPr lang="en-US" altLang="ko-KR" sz="1000" dirty="0" smtClean="0"/>
              <a:t> </a:t>
            </a:r>
            <a:r>
              <a:rPr lang="ko-KR" altLang="en-US" sz="1000" dirty="0" smtClean="0"/>
              <a:t>정보</a:t>
            </a:r>
            <a:endParaRPr lang="ko-KR" altLang="en-US" sz="1000" dirty="0"/>
          </a:p>
        </p:txBody>
      </p:sp>
      <p:sp>
        <p:nvSpPr>
          <p:cNvPr id="57" name="TextBox 56"/>
          <p:cNvSpPr txBox="1"/>
          <p:nvPr/>
        </p:nvSpPr>
        <p:spPr>
          <a:xfrm>
            <a:off x="3242716" y="4184309"/>
            <a:ext cx="9989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항목정보 제공</a:t>
            </a:r>
            <a:endParaRPr lang="ko-KR" altLang="en-US" sz="1000" dirty="0"/>
          </a:p>
        </p:txBody>
      </p:sp>
      <p:sp>
        <p:nvSpPr>
          <p:cNvPr id="58" name="TextBox 57"/>
          <p:cNvSpPr txBox="1"/>
          <p:nvPr/>
        </p:nvSpPr>
        <p:spPr>
          <a:xfrm>
            <a:off x="3131840" y="3256315"/>
            <a:ext cx="104387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항목 정보 요청</a:t>
            </a:r>
            <a:endParaRPr lang="ko-KR" altLang="en-US" sz="1000" dirty="0"/>
          </a:p>
        </p:txBody>
      </p:sp>
      <p:sp>
        <p:nvSpPr>
          <p:cNvPr id="65" name="오각형 64"/>
          <p:cNvSpPr/>
          <p:nvPr/>
        </p:nvSpPr>
        <p:spPr>
          <a:xfrm>
            <a:off x="173452" y="1979254"/>
            <a:ext cx="1424864" cy="280195"/>
          </a:xfrm>
          <a:prstGeom prst="homePlat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127674" y="1428736"/>
            <a:ext cx="13724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C</a:t>
            </a:r>
            <a:r>
              <a:rPr lang="en-US" altLang="ko-KR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ontents</a:t>
            </a:r>
            <a:endParaRPr lang="ko-KR" altLang="en-US" sz="1100" dirty="0">
              <a:solidFill>
                <a:schemeClr val="tx2">
                  <a:lumMod val="60000"/>
                  <a:lumOff val="4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440299" y="1979254"/>
            <a:ext cx="7938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가을소풍B" pitchFamily="18" charset="-127"/>
                <a:ea typeface="a가을소풍B" pitchFamily="18" charset="-127"/>
              </a:rPr>
              <a:t>개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가을소풍B" pitchFamily="18" charset="-127"/>
                <a:ea typeface="a가을소풍B" pitchFamily="18" charset="-127"/>
              </a:rPr>
              <a:t>　　요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142844" y="2285992"/>
            <a:ext cx="244827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1.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요구추출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1-1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시장조사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1-2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설문조사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1-3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제한요소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1-4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벤치마킹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latin typeface="a가을소풍B" pitchFamily="18" charset="-127"/>
                <a:ea typeface="a가을소풍B" pitchFamily="18" charset="-127"/>
              </a:rPr>
              <a:t>2. </a:t>
            </a:r>
            <a:r>
              <a:rPr lang="ko-KR" altLang="en-US" sz="1000" dirty="0" smtClean="0">
                <a:latin typeface="a가을소풍B" pitchFamily="18" charset="-127"/>
                <a:ea typeface="a가을소풍B" pitchFamily="18" charset="-127"/>
              </a:rPr>
              <a:t>기능적 분석</a:t>
            </a:r>
            <a:endParaRPr lang="en-US" altLang="ko-KR" sz="1000" dirty="0" smtClean="0"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latin typeface="a가을소풍B" pitchFamily="18" charset="-127"/>
                <a:ea typeface="a가을소풍B" pitchFamily="18" charset="-127"/>
              </a:rPr>
              <a:t>  2-1 DFD </a:t>
            </a:r>
            <a:r>
              <a:rPr lang="ko-KR" altLang="en-US" sz="1000" dirty="0" smtClean="0">
                <a:latin typeface="a가을소풍B" pitchFamily="18" charset="-127"/>
                <a:ea typeface="a가을소풍B" pitchFamily="18" charset="-127"/>
              </a:rPr>
              <a:t>구조도</a:t>
            </a:r>
            <a:endParaRPr lang="en-US" altLang="ko-KR" sz="1000" dirty="0" smtClean="0"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2-2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소단위 명세서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2-3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자료사전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2-4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데이터베이스관계도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1979712" y="648000"/>
            <a:ext cx="38781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가을소풍B" pitchFamily="18" charset="-127"/>
                <a:ea typeface="a가을소풍B" pitchFamily="18" charset="-127"/>
              </a:rPr>
              <a:t>2-1. DFD </a:t>
            </a:r>
            <a:r>
              <a:rPr lang="ko-KR" alt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가을소풍B" pitchFamily="18" charset="-127"/>
                <a:ea typeface="a가을소풍B" pitchFamily="18" charset="-127"/>
              </a:rPr>
              <a:t>구조도</a:t>
            </a:r>
            <a:endParaRPr lang="ko-KR" alt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8165491" y="45204"/>
            <a:ext cx="9236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latin typeface="a가을소풍B" pitchFamily="18" charset="-127"/>
                <a:ea typeface="a가을소풍B" pitchFamily="18" charset="-127"/>
              </a:rPr>
              <a:t>소프트웨어 설계</a:t>
            </a:r>
            <a:endParaRPr lang="ko-KR" altLang="en-US" sz="800" dirty="0"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A09DE-9E9A-4F44-94C5-03ED173CDDE4}" type="slidenum">
              <a:rPr lang="ko-KR" altLang="en-US" smtClean="0"/>
              <a:pPr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633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51520" y="2187851"/>
            <a:ext cx="5587570" cy="3275337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000" tIns="18000" rIns="18000" bIns="18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100" b="1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67544" y="2346854"/>
            <a:ext cx="5256584" cy="2469907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latin typeface="+mn-ea"/>
              </a:rPr>
              <a:t>프로세스 번호 </a:t>
            </a:r>
            <a:r>
              <a:rPr lang="en-US" altLang="ko-KR" sz="1400" b="1" dirty="0">
                <a:latin typeface="+mn-ea"/>
              </a:rPr>
              <a:t>: </a:t>
            </a:r>
            <a:r>
              <a:rPr lang="en-US" altLang="ko-KR" sz="1400" b="1" dirty="0" smtClean="0">
                <a:latin typeface="+mn-ea"/>
              </a:rPr>
              <a:t>4.1</a:t>
            </a:r>
            <a:endParaRPr lang="en-US" altLang="ko-KR" sz="105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+mn-ea"/>
              </a:rPr>
              <a:t>프로세스 이름</a:t>
            </a:r>
            <a:r>
              <a:rPr lang="en-US" altLang="ko-KR" sz="1200" dirty="0">
                <a:latin typeface="+mn-ea"/>
              </a:rPr>
              <a:t> : </a:t>
            </a:r>
            <a:r>
              <a:rPr lang="ko-KR" altLang="en-US" sz="1200" dirty="0" smtClean="0">
                <a:latin typeface="+mn-ea"/>
              </a:rPr>
              <a:t>카드 등록</a:t>
            </a:r>
            <a:endParaRPr lang="en-US" altLang="ko-KR" sz="1200" dirty="0" smtClean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 smtClean="0">
                <a:latin typeface="+mj-ea"/>
                <a:ea typeface="+mj-ea"/>
              </a:rPr>
              <a:t>처리내용 </a:t>
            </a:r>
            <a:r>
              <a:rPr lang="en-US" altLang="ko-KR" sz="1200" dirty="0">
                <a:latin typeface="+mj-ea"/>
                <a:ea typeface="+mj-ea"/>
              </a:rPr>
              <a:t>:</a:t>
            </a:r>
            <a:r>
              <a:rPr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  </a:t>
            </a:r>
          </a:p>
          <a:p>
            <a:pPr marL="228600" indent="-228600" fontAlgn="auto">
              <a:spcBef>
                <a:spcPts val="0"/>
              </a:spcBef>
              <a:spcAft>
                <a:spcPts val="0"/>
              </a:spcAft>
              <a:buAutoNum type="arabicPeriod"/>
              <a:defRPr/>
            </a:pPr>
            <a:r>
              <a:rPr lang="ko-KR" altLang="en-US" sz="1200" dirty="0" smtClean="0">
                <a:solidFill>
                  <a:srgbClr val="000000"/>
                </a:solidFill>
                <a:latin typeface="+mj-ea"/>
                <a:ea typeface="+mj-ea"/>
              </a:rPr>
              <a:t>여러 카드 등록 가능</a:t>
            </a:r>
            <a:endParaRPr lang="en-US" altLang="ko-KR" sz="1200" dirty="0" smtClean="0">
              <a:solidFill>
                <a:srgbClr val="000000"/>
              </a:solidFill>
              <a:latin typeface="+mj-ea"/>
              <a:ea typeface="+mj-ea"/>
            </a:endParaRPr>
          </a:p>
          <a:p>
            <a:pPr marL="228600" indent="-228600" fontAlgn="auto">
              <a:spcBef>
                <a:spcPts val="0"/>
              </a:spcBef>
              <a:spcAft>
                <a:spcPts val="0"/>
              </a:spcAft>
              <a:buAutoNum type="arabicPeriod"/>
              <a:defRPr/>
            </a:pPr>
            <a:endParaRPr lang="en-US" altLang="ko-KR" sz="1200" dirty="0">
              <a:solidFill>
                <a:srgbClr val="000000"/>
              </a:solidFill>
              <a:latin typeface="+mj-ea"/>
              <a:ea typeface="+mj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2. </a:t>
            </a:r>
            <a:r>
              <a:rPr lang="ko-KR" altLang="en-US" sz="1200" dirty="0" smtClean="0">
                <a:solidFill>
                  <a:srgbClr val="000000"/>
                </a:solidFill>
                <a:latin typeface="+mj-ea"/>
                <a:ea typeface="+mj-ea"/>
              </a:rPr>
              <a:t>등록된 카드 정보를 열람 가능</a:t>
            </a:r>
            <a:endParaRPr lang="en-US" altLang="ko-KR" sz="1200" dirty="0" smtClean="0">
              <a:solidFill>
                <a:srgbClr val="000000"/>
              </a:solidFill>
              <a:latin typeface="+mj-ea"/>
              <a:ea typeface="+mj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dirty="0">
              <a:solidFill>
                <a:srgbClr val="000000"/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endParaRPr lang="en-US" altLang="ko-KR" sz="1000" b="1" dirty="0"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100" b="1" dirty="0"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endParaRPr lang="ko-KR" altLang="en-US" sz="12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51520" y="1765405"/>
            <a:ext cx="5587570" cy="397068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000" tIns="18000" rIns="18000" bIns="18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00" dirty="0">
                <a:latin typeface="나눔바른고딕" pitchFamily="50" charset="-127"/>
                <a:ea typeface="나눔바른고딕" pitchFamily="50" charset="-127"/>
              </a:rPr>
              <a:t>소단위명세서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5839090" y="2162471"/>
            <a:ext cx="2596873" cy="3275337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000" tIns="18000" rIns="18000" bIns="18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100" b="1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839090" y="1765403"/>
            <a:ext cx="2596873" cy="397068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000" tIns="18000" rIns="18000" bIns="18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00" dirty="0">
                <a:latin typeface="나눔바른고딕" pitchFamily="50" charset="-127"/>
                <a:ea typeface="나눔바른고딕" pitchFamily="50" charset="-127"/>
              </a:rPr>
              <a:t>자료사전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165491" y="45204"/>
            <a:ext cx="9236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latin typeface="a가을소풍B" pitchFamily="18" charset="-127"/>
                <a:ea typeface="a가을소풍B" pitchFamily="18" charset="-127"/>
              </a:rPr>
              <a:t>소프트웨어 설계</a:t>
            </a:r>
            <a:endParaRPr lang="ko-KR" altLang="en-US" sz="800" dirty="0">
              <a:latin typeface="a가을소풍B" pitchFamily="18" charset="-127"/>
              <a:ea typeface="a가을소풍B" pitchFamily="18" charset="-127"/>
            </a:endParaRPr>
          </a:p>
        </p:txBody>
      </p:sp>
      <p:pic>
        <p:nvPicPr>
          <p:cNvPr id="13" name="Picture 2" descr="C:\Users\KimSH\Desktop\시그니쳐(좌우조합형)_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2119" y="6378633"/>
            <a:ext cx="2076385" cy="434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979712" y="648000"/>
            <a:ext cx="38781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가을소풍B" pitchFamily="18" charset="-127"/>
                <a:ea typeface="a가을소풍B" pitchFamily="18" charset="-127"/>
              </a:rPr>
              <a:t>2-2. </a:t>
            </a:r>
            <a:r>
              <a:rPr lang="ko-KR" alt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가을소풍B" pitchFamily="18" charset="-127"/>
                <a:ea typeface="a가을소풍B" pitchFamily="18" charset="-127"/>
              </a:rPr>
              <a:t>소단위 명세서</a:t>
            </a:r>
            <a:endParaRPr lang="ko-KR" alt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A09DE-9E9A-4F44-94C5-03ED173CDDE4}" type="slidenum">
              <a:rPr lang="ko-KR" altLang="en-US" smtClean="0"/>
              <a:pPr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0630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51520" y="2187851"/>
            <a:ext cx="5587570" cy="3275337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000" tIns="18000" rIns="18000" bIns="18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100" b="1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67544" y="2346854"/>
            <a:ext cx="5256584" cy="2285241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latin typeface="+mn-ea"/>
              </a:rPr>
              <a:t>프로세스 번호 </a:t>
            </a:r>
            <a:r>
              <a:rPr lang="en-US" altLang="ko-KR" sz="1400" b="1" dirty="0">
                <a:latin typeface="+mn-ea"/>
              </a:rPr>
              <a:t>: </a:t>
            </a:r>
            <a:r>
              <a:rPr lang="en-US" altLang="ko-KR" sz="1400" b="1" dirty="0" smtClean="0">
                <a:latin typeface="+mn-ea"/>
              </a:rPr>
              <a:t>4.2</a:t>
            </a:r>
            <a:endParaRPr lang="en-US" altLang="ko-KR" sz="105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+mn-ea"/>
              </a:rPr>
              <a:t>프로세스 이름</a:t>
            </a:r>
            <a:r>
              <a:rPr lang="en-US" altLang="ko-KR" sz="1200" dirty="0">
                <a:latin typeface="+mn-ea"/>
              </a:rPr>
              <a:t> : </a:t>
            </a:r>
            <a:r>
              <a:rPr lang="ko-KR" altLang="en-US" sz="1200" dirty="0" smtClean="0">
                <a:latin typeface="+mn-ea"/>
              </a:rPr>
              <a:t>카드 내역</a:t>
            </a:r>
            <a:endParaRPr lang="en-US" altLang="ko-KR" sz="1200" dirty="0" smtClean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 smtClean="0">
                <a:latin typeface="+mj-ea"/>
                <a:ea typeface="+mj-ea"/>
              </a:rPr>
              <a:t>처리내용 </a:t>
            </a:r>
            <a:r>
              <a:rPr lang="en-US" altLang="ko-KR" sz="1200" dirty="0">
                <a:latin typeface="+mj-ea"/>
                <a:ea typeface="+mj-ea"/>
              </a:rPr>
              <a:t>:</a:t>
            </a:r>
            <a:r>
              <a:rPr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  </a:t>
            </a:r>
          </a:p>
          <a:p>
            <a:pPr marL="228600" indent="-228600" fontAlgn="auto">
              <a:spcBef>
                <a:spcPts val="0"/>
              </a:spcBef>
              <a:spcAft>
                <a:spcPts val="0"/>
              </a:spcAft>
              <a:buAutoNum type="arabicPeriod"/>
              <a:defRPr/>
            </a:pPr>
            <a:r>
              <a:rPr lang="ko-KR" altLang="en-US" sz="1200" dirty="0" smtClean="0">
                <a:solidFill>
                  <a:srgbClr val="000000"/>
                </a:solidFill>
                <a:latin typeface="+mj-ea"/>
                <a:ea typeface="+mj-ea"/>
              </a:rPr>
              <a:t>등록된 카드 지출내역을 실시간으로 열람 가능</a:t>
            </a:r>
            <a:endParaRPr lang="en-US" altLang="ko-KR" sz="1200" dirty="0" smtClean="0">
              <a:solidFill>
                <a:srgbClr val="000000"/>
              </a:solidFill>
              <a:latin typeface="+mj-ea"/>
              <a:ea typeface="+mj-ea"/>
            </a:endParaRPr>
          </a:p>
          <a:p>
            <a:pPr marL="228600" indent="-228600" fontAlgn="auto">
              <a:spcBef>
                <a:spcPts val="0"/>
              </a:spcBef>
              <a:spcAft>
                <a:spcPts val="0"/>
              </a:spcAft>
              <a:buAutoNum type="arabicPeriod"/>
              <a:defRPr/>
            </a:pPr>
            <a:endParaRPr lang="en-US" altLang="ko-KR" sz="1200" dirty="0">
              <a:solidFill>
                <a:srgbClr val="000000"/>
              </a:solidFill>
              <a:latin typeface="+mj-ea"/>
              <a:ea typeface="+mj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2. </a:t>
            </a:r>
            <a:r>
              <a:rPr lang="ko-KR" altLang="en-US" sz="1200" dirty="0" smtClean="0">
                <a:solidFill>
                  <a:srgbClr val="000000"/>
                </a:solidFill>
                <a:latin typeface="+mj-ea"/>
                <a:ea typeface="+mj-ea"/>
              </a:rPr>
              <a:t>지출을 목록으로 볼 수 있음</a:t>
            </a:r>
            <a:endParaRPr lang="en-US" altLang="ko-KR" sz="1200" dirty="0">
              <a:solidFill>
                <a:srgbClr val="000000"/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endParaRPr lang="en-US" altLang="ko-KR" sz="1000" b="1" dirty="0"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100" b="1" dirty="0"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endParaRPr lang="ko-KR" altLang="en-US" sz="12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51520" y="1765405"/>
            <a:ext cx="5587570" cy="397068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000" tIns="18000" rIns="18000" bIns="18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00" dirty="0">
                <a:latin typeface="나눔바른고딕" pitchFamily="50" charset="-127"/>
                <a:ea typeface="나눔바른고딕" pitchFamily="50" charset="-127"/>
              </a:rPr>
              <a:t>소단위명세서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5839090" y="2162471"/>
            <a:ext cx="2596873" cy="3275337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000" tIns="18000" rIns="18000" bIns="18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100" b="1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839090" y="1765403"/>
            <a:ext cx="2596873" cy="397068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000" tIns="18000" rIns="18000" bIns="18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00" dirty="0">
                <a:latin typeface="나눔바른고딕" pitchFamily="50" charset="-127"/>
                <a:ea typeface="나눔바른고딕" pitchFamily="50" charset="-127"/>
              </a:rPr>
              <a:t>자료사전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165491" y="45204"/>
            <a:ext cx="9236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latin typeface="a가을소풍B" pitchFamily="18" charset="-127"/>
                <a:ea typeface="a가을소풍B" pitchFamily="18" charset="-127"/>
              </a:rPr>
              <a:t>소프트웨어 설계</a:t>
            </a:r>
            <a:endParaRPr lang="ko-KR" altLang="en-US" sz="800" dirty="0">
              <a:latin typeface="a가을소풍B" pitchFamily="18" charset="-127"/>
              <a:ea typeface="a가을소풍B" pitchFamily="18" charset="-127"/>
            </a:endParaRPr>
          </a:p>
        </p:txBody>
      </p:sp>
      <p:pic>
        <p:nvPicPr>
          <p:cNvPr id="13" name="Picture 2" descr="C:\Users\KimSH\Desktop\시그니쳐(좌우조합형)_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2119" y="6378633"/>
            <a:ext cx="2076385" cy="434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979712" y="648000"/>
            <a:ext cx="38781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가을소풍B" pitchFamily="18" charset="-127"/>
                <a:ea typeface="a가을소풍B" pitchFamily="18" charset="-127"/>
              </a:rPr>
              <a:t>2-2. </a:t>
            </a:r>
            <a:r>
              <a:rPr lang="ko-KR" alt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가을소풍B" pitchFamily="18" charset="-127"/>
                <a:ea typeface="a가을소풍B" pitchFamily="18" charset="-127"/>
              </a:rPr>
              <a:t>소단위 명세서</a:t>
            </a:r>
            <a:endParaRPr lang="ko-KR" alt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A09DE-9E9A-4F44-94C5-03ED173CDDE4}" type="slidenum">
              <a:rPr lang="ko-KR" altLang="en-US" smtClean="0"/>
              <a:pPr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323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KimSH\Desktop\시그니쳐(좌우조합형)_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2119" y="6378633"/>
            <a:ext cx="2076385" cy="434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/>
          <p:cNvSpPr txBox="1"/>
          <p:nvPr/>
        </p:nvSpPr>
        <p:spPr>
          <a:xfrm>
            <a:off x="2123728" y="4509120"/>
            <a:ext cx="72728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z="2000" dirty="0" smtClean="0">
                <a:latin typeface="+mn-ea"/>
              </a:rPr>
              <a:t>자신이 하고 싶은 일은 </a:t>
            </a:r>
            <a:r>
              <a:rPr lang="ko-KR" altLang="en-US" sz="2000" dirty="0" smtClean="0">
                <a:solidFill>
                  <a:srgbClr val="FF0000"/>
                </a:solidFill>
                <a:latin typeface="+mn-ea"/>
              </a:rPr>
              <a:t>계획</a:t>
            </a:r>
            <a:r>
              <a:rPr lang="ko-KR" altLang="en-US" sz="2000" dirty="0" smtClean="0">
                <a:latin typeface="+mn-ea"/>
              </a:rPr>
              <a:t>해보지도 못하고   </a:t>
            </a:r>
            <a:endParaRPr lang="en-US" altLang="ko-KR" sz="2000" dirty="0" smtClean="0">
              <a:latin typeface="+mn-ea"/>
            </a:endParaRPr>
          </a:p>
          <a:p>
            <a:pPr fontAlgn="base">
              <a:lnSpc>
                <a:spcPct val="150000"/>
              </a:lnSpc>
            </a:pPr>
            <a:r>
              <a:rPr lang="ko-KR" altLang="en-US" sz="2000" dirty="0" smtClean="0">
                <a:latin typeface="+mn-ea"/>
              </a:rPr>
              <a:t>바쁜 </a:t>
            </a:r>
            <a:r>
              <a:rPr lang="ko-KR" altLang="en-US" sz="2000" dirty="0" smtClean="0">
                <a:latin typeface="+mn-ea"/>
              </a:rPr>
              <a:t>일상 속에서 개인 일정에 치여 시간을 보내는</a:t>
            </a:r>
            <a:endParaRPr lang="en-US" altLang="ko-KR" sz="2000" dirty="0" smtClean="0">
              <a:latin typeface="+mn-ea"/>
            </a:endParaRPr>
          </a:p>
          <a:p>
            <a:pPr fontAlgn="base">
              <a:lnSpc>
                <a:spcPct val="150000"/>
              </a:lnSpc>
            </a:pPr>
            <a:r>
              <a:rPr lang="ko-KR" altLang="en-US" sz="2000" dirty="0" smtClean="0">
                <a:latin typeface="+mn-ea"/>
              </a:rPr>
              <a:t>사람들에게 </a:t>
            </a:r>
            <a:r>
              <a:rPr lang="ko-KR" altLang="en-US" sz="2000" dirty="0" smtClean="0">
                <a:solidFill>
                  <a:srgbClr val="FF0000"/>
                </a:solidFill>
                <a:latin typeface="+mn-ea"/>
              </a:rPr>
              <a:t>시간의 효율적인 관리</a:t>
            </a:r>
            <a:r>
              <a:rPr lang="ko-KR" altLang="en-US" sz="2000" dirty="0" smtClean="0">
                <a:latin typeface="+mn-ea"/>
              </a:rPr>
              <a:t>를 위해 선정함</a:t>
            </a:r>
            <a:r>
              <a:rPr lang="en-US" altLang="ko-KR" sz="2000" dirty="0" smtClean="0">
                <a:latin typeface="+mn-ea"/>
              </a:rPr>
              <a:t>.</a:t>
            </a:r>
            <a:endParaRPr lang="ko-KR" altLang="en-US" sz="2000" dirty="0">
              <a:latin typeface="+mn-ea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F103D-9715-4C9B-AD17-22F01DA7B217}" type="slidenum">
              <a:rPr lang="ko-KR" altLang="en-US" smtClean="0"/>
              <a:pPr/>
              <a:t>5</a:t>
            </a:fld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979712" y="648000"/>
            <a:ext cx="29494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가을소풍B" pitchFamily="18" charset="-127"/>
                <a:ea typeface="a가을소풍B" pitchFamily="18" charset="-127"/>
              </a:rPr>
              <a:t>1-2. </a:t>
            </a:r>
            <a:r>
              <a:rPr lang="ko-KR" alt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가을소풍B" pitchFamily="18" charset="-127"/>
                <a:ea typeface="a가을소풍B" pitchFamily="18" charset="-127"/>
              </a:rPr>
              <a:t>선정이유</a:t>
            </a:r>
            <a:endParaRPr lang="ko-KR" alt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14" name="오각형 13"/>
          <p:cNvSpPr/>
          <p:nvPr/>
        </p:nvSpPr>
        <p:spPr>
          <a:xfrm>
            <a:off x="173452" y="1979254"/>
            <a:ext cx="1424864" cy="280195"/>
          </a:xfrm>
          <a:prstGeom prst="homePlat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127674" y="1428736"/>
            <a:ext cx="13724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C</a:t>
            </a:r>
            <a:r>
              <a:rPr lang="en-US" altLang="ko-KR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ontents</a:t>
            </a:r>
            <a:endParaRPr lang="ko-KR" altLang="en-US" sz="1100" dirty="0">
              <a:solidFill>
                <a:schemeClr val="tx2">
                  <a:lumMod val="60000"/>
                  <a:lumOff val="4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40299" y="1979254"/>
            <a:ext cx="7938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가을소풍B" pitchFamily="18" charset="-127"/>
                <a:ea typeface="a가을소풍B" pitchFamily="18" charset="-127"/>
              </a:rPr>
              <a:t>개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가을소풍B" pitchFamily="18" charset="-127"/>
                <a:ea typeface="a가을소풍B" pitchFamily="18" charset="-127"/>
              </a:rPr>
              <a:t>　　요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42844" y="2298696"/>
            <a:ext cx="2071702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latin typeface="a가을소풍B" pitchFamily="18" charset="-127"/>
                <a:ea typeface="a가을소풍B" pitchFamily="18" charset="-127"/>
              </a:rPr>
              <a:t>1. </a:t>
            </a:r>
            <a:r>
              <a:rPr lang="ko-KR" altLang="en-US" sz="1000" dirty="0" smtClean="0">
                <a:latin typeface="a가을소풍B" pitchFamily="18" charset="-127"/>
                <a:ea typeface="a가을소풍B" pitchFamily="18" charset="-127"/>
              </a:rPr>
              <a:t>개요</a:t>
            </a:r>
            <a:endParaRPr lang="en-US" altLang="ko-KR" sz="1000" dirty="0" smtClean="0"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1-1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주제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latin typeface="a가을소풍B" pitchFamily="18" charset="-127"/>
                <a:ea typeface="a가을소풍B" pitchFamily="18" charset="-127"/>
              </a:rPr>
              <a:t>  1-2 </a:t>
            </a:r>
            <a:r>
              <a:rPr lang="ko-KR" altLang="en-US" sz="1000" dirty="0" smtClean="0">
                <a:latin typeface="a가을소풍B" pitchFamily="18" charset="-127"/>
                <a:ea typeface="a가을소풍B" pitchFamily="18" charset="-127"/>
              </a:rPr>
              <a:t>선정이유</a:t>
            </a:r>
            <a:endParaRPr lang="en-US" altLang="ko-KR" sz="1000" dirty="0" smtClean="0"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1-3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주요대상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2.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진행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2-1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진행방법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2-2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제작환경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2-3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개발도구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2-4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주요기능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2-5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기대효과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3.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구성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3-1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팀원 구성 및 역할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3-2 WBS</a:t>
            </a: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3-3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프로젝트 일정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3-4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자원 및 예산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 rot="16200000" flipV="1">
            <a:off x="-1751818" y="3342493"/>
            <a:ext cx="7010400" cy="20613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8165491" y="45204"/>
            <a:ext cx="93647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>
                <a:latin typeface="a가을소풍B" pitchFamily="18" charset="-127"/>
                <a:ea typeface="a가을소풍B" pitchFamily="18" charset="-127"/>
              </a:rPr>
              <a:t>소프트웨어 설계</a:t>
            </a:r>
          </a:p>
        </p:txBody>
      </p:sp>
      <p:pic>
        <p:nvPicPr>
          <p:cNvPr id="2" name="Picture 2" descr="C:\Users\jan\Desktop\DSC02017-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8003" y="1584880"/>
            <a:ext cx="3810000" cy="2536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2441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51520" y="2187851"/>
            <a:ext cx="5587570" cy="3275337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000" tIns="18000" rIns="18000" bIns="18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100" b="1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67544" y="2346854"/>
            <a:ext cx="5256584" cy="2208297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latin typeface="+mn-ea"/>
              </a:rPr>
              <a:t>프로세스 번호 </a:t>
            </a:r>
            <a:r>
              <a:rPr lang="en-US" altLang="ko-KR" sz="1400" b="1" dirty="0">
                <a:latin typeface="+mn-ea"/>
              </a:rPr>
              <a:t>: </a:t>
            </a:r>
            <a:r>
              <a:rPr lang="en-US" altLang="ko-KR" sz="1400" b="1" dirty="0" smtClean="0">
                <a:latin typeface="+mn-ea"/>
              </a:rPr>
              <a:t>4.3</a:t>
            </a:r>
            <a:endParaRPr lang="en-US" altLang="ko-KR" sz="105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+mn-ea"/>
              </a:rPr>
              <a:t>프로세스 이름</a:t>
            </a:r>
            <a:r>
              <a:rPr lang="en-US" altLang="ko-KR" sz="1200" dirty="0">
                <a:latin typeface="+mn-ea"/>
              </a:rPr>
              <a:t> : </a:t>
            </a:r>
            <a:r>
              <a:rPr lang="ko-KR" altLang="en-US" sz="1200" dirty="0" err="1" smtClean="0">
                <a:latin typeface="+mn-ea"/>
              </a:rPr>
              <a:t>절약알림</a:t>
            </a:r>
            <a:endParaRPr lang="en-US" altLang="ko-KR" sz="1200" dirty="0" smtClean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 smtClean="0">
                <a:latin typeface="+mj-ea"/>
                <a:ea typeface="+mj-ea"/>
              </a:rPr>
              <a:t>처리내용 </a:t>
            </a:r>
            <a:r>
              <a:rPr lang="en-US" altLang="ko-KR" sz="1200" dirty="0">
                <a:latin typeface="+mj-ea"/>
                <a:ea typeface="+mj-ea"/>
              </a:rPr>
              <a:t>:</a:t>
            </a:r>
            <a:r>
              <a:rPr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  </a:t>
            </a:r>
          </a:p>
          <a:p>
            <a:pPr marL="228600" indent="-228600" fontAlgn="auto">
              <a:spcBef>
                <a:spcPts val="0"/>
              </a:spcBef>
              <a:spcAft>
                <a:spcPts val="0"/>
              </a:spcAft>
              <a:buAutoNum type="arabicPeriod"/>
              <a:defRPr/>
            </a:pPr>
            <a:r>
              <a:rPr lang="ko-KR" altLang="en-US" sz="1200" dirty="0" smtClean="0">
                <a:solidFill>
                  <a:srgbClr val="000000"/>
                </a:solidFill>
                <a:latin typeface="+mj-ea"/>
                <a:ea typeface="+mj-ea"/>
              </a:rPr>
              <a:t>일정 금액을 넘어가면 경고 </a:t>
            </a:r>
            <a:endParaRPr lang="en-US" altLang="ko-KR" sz="1200" dirty="0" smtClean="0">
              <a:solidFill>
                <a:srgbClr val="000000"/>
              </a:solidFill>
              <a:latin typeface="+mj-ea"/>
              <a:ea typeface="+mj-ea"/>
            </a:endParaRPr>
          </a:p>
          <a:p>
            <a:pPr marL="228600" indent="-228600" fontAlgn="auto">
              <a:spcBef>
                <a:spcPts val="0"/>
              </a:spcBef>
              <a:spcAft>
                <a:spcPts val="0"/>
              </a:spcAft>
              <a:buAutoNum type="arabicPeriod"/>
              <a:defRPr/>
            </a:pPr>
            <a:endParaRPr lang="en-US" altLang="ko-KR" sz="1200" dirty="0">
              <a:solidFill>
                <a:srgbClr val="000000"/>
              </a:solidFill>
              <a:latin typeface="+mj-ea"/>
              <a:ea typeface="+mj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2. </a:t>
            </a:r>
            <a:r>
              <a:rPr lang="ko-KR" altLang="en-US" sz="1200" dirty="0" smtClean="0">
                <a:solidFill>
                  <a:srgbClr val="000000"/>
                </a:solidFill>
                <a:latin typeface="+mj-ea"/>
                <a:ea typeface="+mj-ea"/>
              </a:rPr>
              <a:t>가장 많은 지출 부분을 알려줌 </a:t>
            </a:r>
            <a:endParaRPr lang="en-US" altLang="ko-KR" sz="1200" dirty="0" smtClean="0">
              <a:solidFill>
                <a:srgbClr val="000000"/>
              </a:solidFill>
              <a:latin typeface="+mj-ea"/>
              <a:ea typeface="+mj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000" b="1" dirty="0"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100" b="1" dirty="0"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endParaRPr lang="ko-KR" altLang="en-US" sz="12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51520" y="1765405"/>
            <a:ext cx="5587570" cy="397068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000" tIns="18000" rIns="18000" bIns="18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00" dirty="0">
                <a:latin typeface="나눔바른고딕" pitchFamily="50" charset="-127"/>
                <a:ea typeface="나눔바른고딕" pitchFamily="50" charset="-127"/>
              </a:rPr>
              <a:t>소단위명세서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5839090" y="2162471"/>
            <a:ext cx="2596873" cy="3275337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000" tIns="18000" rIns="18000" bIns="18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100" b="1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839090" y="1765403"/>
            <a:ext cx="2596873" cy="397068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000" tIns="18000" rIns="18000" bIns="18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00" dirty="0">
                <a:latin typeface="나눔바른고딕" pitchFamily="50" charset="-127"/>
                <a:ea typeface="나눔바른고딕" pitchFamily="50" charset="-127"/>
              </a:rPr>
              <a:t>자료사전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165491" y="45204"/>
            <a:ext cx="9236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latin typeface="a가을소풍B" pitchFamily="18" charset="-127"/>
                <a:ea typeface="a가을소풍B" pitchFamily="18" charset="-127"/>
              </a:rPr>
              <a:t>소프트웨어 설계</a:t>
            </a:r>
            <a:endParaRPr lang="ko-KR" altLang="en-US" sz="800" dirty="0">
              <a:latin typeface="a가을소풍B" pitchFamily="18" charset="-127"/>
              <a:ea typeface="a가을소풍B" pitchFamily="18" charset="-127"/>
            </a:endParaRPr>
          </a:p>
        </p:txBody>
      </p:sp>
      <p:pic>
        <p:nvPicPr>
          <p:cNvPr id="13" name="Picture 2" descr="C:\Users\KimSH\Desktop\시그니쳐(좌우조합형)_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2119" y="6378633"/>
            <a:ext cx="2076385" cy="434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979712" y="648000"/>
            <a:ext cx="38781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가을소풍B" pitchFamily="18" charset="-127"/>
                <a:ea typeface="a가을소풍B" pitchFamily="18" charset="-127"/>
              </a:rPr>
              <a:t>2-2. </a:t>
            </a:r>
            <a:r>
              <a:rPr lang="ko-KR" alt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가을소풍B" pitchFamily="18" charset="-127"/>
                <a:ea typeface="a가을소풍B" pitchFamily="18" charset="-127"/>
              </a:rPr>
              <a:t>소단위 명세서</a:t>
            </a:r>
            <a:endParaRPr lang="ko-KR" alt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A09DE-9E9A-4F44-94C5-03ED173CDDE4}" type="slidenum">
              <a:rPr lang="ko-KR" altLang="en-US" smtClean="0"/>
              <a:pPr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9656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387047" y="3071421"/>
            <a:ext cx="1020804" cy="54038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rgbClr val="A0B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smtClean="0"/>
              <a:t>사용</a:t>
            </a:r>
            <a:r>
              <a:rPr lang="ko-KR" altLang="en-US" sz="1600" b="1" dirty="0"/>
              <a:t>자</a:t>
            </a:r>
          </a:p>
        </p:txBody>
      </p:sp>
      <p:grpSp>
        <p:nvGrpSpPr>
          <p:cNvPr id="5" name="그룹 4"/>
          <p:cNvGrpSpPr/>
          <p:nvPr/>
        </p:nvGrpSpPr>
        <p:grpSpPr>
          <a:xfrm>
            <a:off x="6723769" y="2138990"/>
            <a:ext cx="963747" cy="620763"/>
            <a:chOff x="5402024" y="3557167"/>
            <a:chExt cx="1042185" cy="879945"/>
          </a:xfrm>
          <a:solidFill>
            <a:schemeClr val="tx2">
              <a:lumMod val="60000"/>
              <a:lumOff val="40000"/>
            </a:schemeClr>
          </a:solidFill>
        </p:grpSpPr>
        <p:sp>
          <p:nvSpPr>
            <p:cNvPr id="6" name="직사각형 5"/>
            <p:cNvSpPr/>
            <p:nvPr/>
          </p:nvSpPr>
          <p:spPr>
            <a:xfrm>
              <a:off x="5402024" y="3611723"/>
              <a:ext cx="1042183" cy="754981"/>
            </a:xfrm>
            <a:prstGeom prst="rect">
              <a:avLst/>
            </a:prstGeom>
            <a:grpFill/>
            <a:ln>
              <a:solidFill>
                <a:srgbClr val="A0BE5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 smtClean="0">
                  <a:latin typeface="+mj-ea"/>
                  <a:ea typeface="+mj-ea"/>
                </a:rPr>
                <a:t>DB</a:t>
              </a: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5402024" y="3557167"/>
              <a:ext cx="1042184" cy="87857"/>
            </a:xfrm>
            <a:prstGeom prst="rect">
              <a:avLst/>
            </a:prstGeom>
            <a:grpFill/>
            <a:ln>
              <a:solidFill>
                <a:srgbClr val="A0BE5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5402025" y="4349255"/>
              <a:ext cx="1042184" cy="87857"/>
            </a:xfrm>
            <a:prstGeom prst="rect">
              <a:avLst/>
            </a:prstGeom>
            <a:grpFill/>
            <a:ln>
              <a:solidFill>
                <a:srgbClr val="A0BE5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모서리가 둥근 직사각형 9"/>
          <p:cNvSpPr/>
          <p:nvPr/>
        </p:nvSpPr>
        <p:spPr>
          <a:xfrm>
            <a:off x="4403271" y="2975814"/>
            <a:ext cx="1150758" cy="73160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5</a:t>
            </a:r>
            <a:r>
              <a:rPr lang="en-US" altLang="ko-KR" sz="1400" b="1" dirty="0" smtClean="0"/>
              <a:t>.1 </a:t>
            </a:r>
            <a:r>
              <a:rPr lang="ko-KR" altLang="en-US" sz="1400" b="1" dirty="0" err="1" smtClean="0"/>
              <a:t>북마크</a:t>
            </a:r>
            <a:endParaRPr lang="en-US" altLang="ko-KR" sz="1400" b="1" dirty="0" smtClean="0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4403271" y="4292898"/>
            <a:ext cx="1150758" cy="73160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5</a:t>
            </a:r>
            <a:r>
              <a:rPr lang="en-US" altLang="ko-KR" sz="1400" b="1" dirty="0" smtClean="0"/>
              <a:t>.2 </a:t>
            </a:r>
            <a:r>
              <a:rPr lang="ko-KR" altLang="en-US" sz="1400" b="1" dirty="0" smtClean="0"/>
              <a:t>뉴스</a:t>
            </a:r>
            <a:endParaRPr lang="en-US" altLang="ko-KR" sz="1400" b="1" dirty="0" smtClean="0"/>
          </a:p>
        </p:txBody>
      </p:sp>
      <p:cxnSp>
        <p:nvCxnSpPr>
          <p:cNvPr id="15" name="직선 화살표 연결선 14"/>
          <p:cNvCxnSpPr/>
          <p:nvPr/>
        </p:nvCxnSpPr>
        <p:spPr>
          <a:xfrm flipH="1" flipV="1">
            <a:off x="3456065" y="3981841"/>
            <a:ext cx="731182" cy="52821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/>
          <p:nvPr/>
        </p:nvCxnSpPr>
        <p:spPr>
          <a:xfrm flipH="1">
            <a:off x="5843431" y="2853869"/>
            <a:ext cx="772497" cy="48774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/>
          <p:nvPr/>
        </p:nvCxnSpPr>
        <p:spPr>
          <a:xfrm flipV="1">
            <a:off x="5735996" y="2709853"/>
            <a:ext cx="755507" cy="4875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/>
          <p:nvPr/>
        </p:nvCxnSpPr>
        <p:spPr>
          <a:xfrm>
            <a:off x="3576085" y="3244218"/>
            <a:ext cx="680903" cy="1042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5163563" y="2335750"/>
            <a:ext cx="114486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err="1" smtClean="0"/>
              <a:t>북마크</a:t>
            </a:r>
            <a:r>
              <a:rPr lang="ko-KR" altLang="en-US" sz="1000" dirty="0" smtClean="0"/>
              <a:t> </a:t>
            </a:r>
            <a:r>
              <a:rPr lang="en-US" altLang="ko-KR" sz="1000" dirty="0" smtClean="0"/>
              <a:t>URL </a:t>
            </a:r>
            <a:r>
              <a:rPr lang="ko-KR" altLang="en-US" sz="1000" dirty="0" smtClean="0"/>
              <a:t>저장</a:t>
            </a:r>
            <a:endParaRPr lang="ko-KR" altLang="en-US" sz="1000" dirty="0"/>
          </a:p>
        </p:txBody>
      </p:sp>
      <p:sp>
        <p:nvSpPr>
          <p:cNvPr id="36" name="TextBox 35"/>
          <p:cNvSpPr txBox="1"/>
          <p:nvPr/>
        </p:nvSpPr>
        <p:spPr>
          <a:xfrm>
            <a:off x="6083459" y="3323754"/>
            <a:ext cx="15744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err="1" smtClean="0"/>
              <a:t>북마크</a:t>
            </a:r>
            <a:r>
              <a:rPr lang="ko-KR" altLang="en-US" sz="1000" dirty="0" smtClean="0"/>
              <a:t> </a:t>
            </a:r>
            <a:r>
              <a:rPr lang="en-US" altLang="ko-KR" sz="1000" dirty="0" smtClean="0"/>
              <a:t>URL </a:t>
            </a:r>
            <a:r>
              <a:rPr lang="ko-KR" altLang="en-US" sz="1000" dirty="0" smtClean="0"/>
              <a:t>정보 불러옴</a:t>
            </a:r>
            <a:endParaRPr lang="en-US" altLang="ko-KR" sz="1000" dirty="0" smtClean="0"/>
          </a:p>
        </p:txBody>
      </p:sp>
      <p:sp>
        <p:nvSpPr>
          <p:cNvPr id="37" name="TextBox 36"/>
          <p:cNvSpPr txBox="1"/>
          <p:nvPr/>
        </p:nvSpPr>
        <p:spPr>
          <a:xfrm>
            <a:off x="3102442" y="4337714"/>
            <a:ext cx="7425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정보 제공</a:t>
            </a:r>
            <a:endParaRPr lang="en-US" altLang="ko-KR" sz="1000" dirty="0" smtClean="0"/>
          </a:p>
        </p:txBody>
      </p:sp>
      <p:sp>
        <p:nvSpPr>
          <p:cNvPr id="39" name="TextBox 38"/>
          <p:cNvSpPr txBox="1"/>
          <p:nvPr/>
        </p:nvSpPr>
        <p:spPr>
          <a:xfrm>
            <a:off x="3473697" y="2817195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smtClean="0"/>
              <a:t>url</a:t>
            </a:r>
            <a:r>
              <a:rPr lang="en-US" altLang="ko-KR" sz="1000" dirty="0" smtClean="0"/>
              <a:t> </a:t>
            </a:r>
            <a:r>
              <a:rPr lang="ko-KR" altLang="en-US" sz="1000" dirty="0" smtClean="0"/>
              <a:t>저장요청</a:t>
            </a:r>
            <a:endParaRPr lang="ko-KR" altLang="en-US" sz="1000" dirty="0"/>
          </a:p>
        </p:txBody>
      </p:sp>
      <p:sp>
        <p:nvSpPr>
          <p:cNvPr id="40" name="TextBox 39"/>
          <p:cNvSpPr txBox="1"/>
          <p:nvPr/>
        </p:nvSpPr>
        <p:spPr>
          <a:xfrm>
            <a:off x="3946042" y="3852001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smtClean="0"/>
              <a:t>정보요</a:t>
            </a:r>
            <a:r>
              <a:rPr lang="ko-KR" altLang="en-US" sz="1000"/>
              <a:t>청</a:t>
            </a:r>
            <a:endParaRPr lang="ko-KR" altLang="en-US" sz="1000" dirty="0"/>
          </a:p>
        </p:txBody>
      </p:sp>
      <p:cxnSp>
        <p:nvCxnSpPr>
          <p:cNvPr id="41" name="직선 화살표 연결선 40"/>
          <p:cNvCxnSpPr/>
          <p:nvPr/>
        </p:nvCxnSpPr>
        <p:spPr>
          <a:xfrm>
            <a:off x="3606032" y="3858730"/>
            <a:ext cx="650956" cy="47898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0" name="오각형 59"/>
          <p:cNvSpPr/>
          <p:nvPr/>
        </p:nvSpPr>
        <p:spPr>
          <a:xfrm>
            <a:off x="173452" y="1979254"/>
            <a:ext cx="1424864" cy="280195"/>
          </a:xfrm>
          <a:prstGeom prst="homePlat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127674" y="1428736"/>
            <a:ext cx="13724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C</a:t>
            </a:r>
            <a:r>
              <a:rPr lang="en-US" altLang="ko-KR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ontents</a:t>
            </a:r>
            <a:endParaRPr lang="ko-KR" altLang="en-US" sz="1100" dirty="0">
              <a:solidFill>
                <a:schemeClr val="tx2">
                  <a:lumMod val="60000"/>
                  <a:lumOff val="4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440299" y="1979254"/>
            <a:ext cx="7938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가을소풍B" pitchFamily="18" charset="-127"/>
                <a:ea typeface="a가을소풍B" pitchFamily="18" charset="-127"/>
              </a:rPr>
              <a:t>개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가을소풍B" pitchFamily="18" charset="-127"/>
                <a:ea typeface="a가을소풍B" pitchFamily="18" charset="-127"/>
              </a:rPr>
              <a:t>　　요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142844" y="2285992"/>
            <a:ext cx="244827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1.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요구추출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1-1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시장조사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1-2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설문조사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1-3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제한요소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1-4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벤치마킹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latin typeface="a가을소풍B" pitchFamily="18" charset="-127"/>
                <a:ea typeface="a가을소풍B" pitchFamily="18" charset="-127"/>
              </a:rPr>
              <a:t>2. </a:t>
            </a:r>
            <a:r>
              <a:rPr lang="ko-KR" altLang="en-US" sz="1000" dirty="0" smtClean="0">
                <a:latin typeface="a가을소풍B" pitchFamily="18" charset="-127"/>
                <a:ea typeface="a가을소풍B" pitchFamily="18" charset="-127"/>
              </a:rPr>
              <a:t>기능적 분석</a:t>
            </a:r>
            <a:endParaRPr lang="en-US" altLang="ko-KR" sz="1000" dirty="0" smtClean="0"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latin typeface="a가을소풍B" pitchFamily="18" charset="-127"/>
                <a:ea typeface="a가을소풍B" pitchFamily="18" charset="-127"/>
              </a:rPr>
              <a:t>  2-1 DFD </a:t>
            </a:r>
            <a:r>
              <a:rPr lang="ko-KR" altLang="en-US" sz="1000" dirty="0" smtClean="0">
                <a:latin typeface="a가을소풍B" pitchFamily="18" charset="-127"/>
                <a:ea typeface="a가을소풍B" pitchFamily="18" charset="-127"/>
              </a:rPr>
              <a:t>구조도</a:t>
            </a:r>
            <a:endParaRPr lang="en-US" altLang="ko-KR" sz="1000" dirty="0" smtClean="0"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2-2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소단위 명세서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2-3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자료사전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2-4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데이터베이스관계도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1979712" y="648000"/>
            <a:ext cx="38781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가을소풍B" pitchFamily="18" charset="-127"/>
                <a:ea typeface="a가을소풍B" pitchFamily="18" charset="-127"/>
              </a:rPr>
              <a:t>2-1. DFD </a:t>
            </a:r>
            <a:r>
              <a:rPr lang="ko-KR" alt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가을소풍B" pitchFamily="18" charset="-127"/>
                <a:ea typeface="a가을소풍B" pitchFamily="18" charset="-127"/>
              </a:rPr>
              <a:t>구조도</a:t>
            </a:r>
            <a:endParaRPr lang="ko-KR" alt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8165491" y="45204"/>
            <a:ext cx="9236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latin typeface="a가을소풍B" pitchFamily="18" charset="-127"/>
                <a:ea typeface="a가을소풍B" pitchFamily="18" charset="-127"/>
              </a:rPr>
              <a:t>소프트웨어 설계</a:t>
            </a:r>
            <a:endParaRPr lang="ko-KR" altLang="en-US" sz="800" dirty="0"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A09DE-9E9A-4F44-94C5-03ED173CDDE4}" type="slidenum">
              <a:rPr lang="ko-KR" altLang="en-US" smtClean="0"/>
              <a:pPr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1368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51520" y="2187851"/>
            <a:ext cx="5587570" cy="3275337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000" tIns="18000" rIns="18000" bIns="18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100" b="1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67544" y="2346854"/>
            <a:ext cx="5256584" cy="2054409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latin typeface="+mn-ea"/>
              </a:rPr>
              <a:t>프로세스 번호 </a:t>
            </a:r>
            <a:r>
              <a:rPr lang="en-US" altLang="ko-KR" sz="1400" b="1" dirty="0">
                <a:latin typeface="+mn-ea"/>
              </a:rPr>
              <a:t>: </a:t>
            </a:r>
            <a:r>
              <a:rPr lang="en-US" altLang="ko-KR" sz="1400" b="1" dirty="0" smtClean="0">
                <a:latin typeface="+mn-ea"/>
              </a:rPr>
              <a:t>5.1</a:t>
            </a:r>
          </a:p>
          <a:p>
            <a:pPr>
              <a:lnSpc>
                <a:spcPct val="150000"/>
              </a:lnSpc>
            </a:pPr>
            <a:r>
              <a:rPr lang="ko-KR" altLang="en-US" sz="1200" dirty="0" smtClean="0">
                <a:latin typeface="+mn-ea"/>
              </a:rPr>
              <a:t>프로세스 </a:t>
            </a:r>
            <a:r>
              <a:rPr lang="ko-KR" altLang="en-US" sz="1200" dirty="0">
                <a:latin typeface="+mn-ea"/>
              </a:rPr>
              <a:t>이름</a:t>
            </a:r>
            <a:r>
              <a:rPr lang="en-US" altLang="ko-KR" sz="1200" dirty="0">
                <a:latin typeface="+mn-ea"/>
              </a:rPr>
              <a:t> : </a:t>
            </a:r>
            <a:r>
              <a:rPr lang="ko-KR" altLang="en-US" sz="1200" dirty="0" err="1" smtClean="0">
                <a:latin typeface="+mn-ea"/>
              </a:rPr>
              <a:t>북마</a:t>
            </a:r>
            <a:r>
              <a:rPr lang="ko-KR" altLang="en-US" sz="1200" dirty="0" err="1">
                <a:latin typeface="+mn-ea"/>
              </a:rPr>
              <a:t>크</a:t>
            </a:r>
            <a:endParaRPr lang="en-US" altLang="ko-KR" sz="1200" dirty="0" smtClean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 smtClean="0">
                <a:latin typeface="+mj-ea"/>
                <a:ea typeface="+mj-ea"/>
              </a:rPr>
              <a:t>처리내용 </a:t>
            </a:r>
            <a:r>
              <a:rPr lang="en-US" altLang="ko-KR" sz="1200" dirty="0">
                <a:latin typeface="+mj-ea"/>
                <a:ea typeface="+mj-ea"/>
              </a:rPr>
              <a:t>:</a:t>
            </a:r>
            <a:r>
              <a:rPr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  </a:t>
            </a:r>
          </a:p>
          <a:p>
            <a:pPr marL="228600" indent="-228600" fontAlgn="auto">
              <a:spcBef>
                <a:spcPts val="0"/>
              </a:spcBef>
              <a:spcAft>
                <a:spcPts val="0"/>
              </a:spcAft>
              <a:buAutoNum type="arabicPeriod"/>
              <a:defRPr/>
            </a:pPr>
            <a:r>
              <a:rPr lang="ko-KR" altLang="en-US" sz="1200" dirty="0" smtClean="0">
                <a:solidFill>
                  <a:srgbClr val="000000"/>
                </a:solidFill>
                <a:latin typeface="+mj-ea"/>
                <a:ea typeface="+mj-ea"/>
              </a:rPr>
              <a:t>관심 있는 뉴스 표시</a:t>
            </a:r>
            <a:endParaRPr lang="en-US" altLang="ko-KR" sz="1200" dirty="0" smtClean="0">
              <a:solidFill>
                <a:srgbClr val="000000"/>
              </a:solidFill>
              <a:latin typeface="+mj-ea"/>
              <a:ea typeface="+mj-ea"/>
            </a:endParaRPr>
          </a:p>
          <a:p>
            <a:pPr marL="228600" indent="-228600" fontAlgn="auto">
              <a:spcBef>
                <a:spcPts val="0"/>
              </a:spcBef>
              <a:spcAft>
                <a:spcPts val="0"/>
              </a:spcAft>
              <a:buAutoNum type="arabicPeriod"/>
              <a:defRPr/>
            </a:pPr>
            <a:endParaRPr lang="en-US" altLang="ko-KR" sz="1200" dirty="0">
              <a:solidFill>
                <a:srgbClr val="000000"/>
              </a:solidFill>
              <a:latin typeface="+mj-ea"/>
              <a:ea typeface="+mj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2. </a:t>
            </a:r>
            <a:r>
              <a:rPr lang="ko-KR" altLang="en-US" sz="1200" dirty="0" err="1" smtClean="0">
                <a:solidFill>
                  <a:srgbClr val="000000"/>
                </a:solidFill>
                <a:latin typeface="+mj-ea"/>
                <a:ea typeface="+mj-ea"/>
              </a:rPr>
              <a:t>북마크</a:t>
            </a:r>
            <a:r>
              <a:rPr lang="ko-KR" altLang="en-US" sz="1200" dirty="0" smtClean="0">
                <a:solidFill>
                  <a:srgbClr val="000000"/>
                </a:solidFill>
                <a:latin typeface="+mj-ea"/>
                <a:ea typeface="+mj-ea"/>
              </a:rPr>
              <a:t> 표시된 뉴스 </a:t>
            </a:r>
            <a:r>
              <a:rPr lang="en-US" altLang="ko-KR" sz="1200" dirty="0" smtClean="0">
                <a:solidFill>
                  <a:srgbClr val="000000"/>
                </a:solidFill>
                <a:latin typeface="+mj-ea"/>
                <a:ea typeface="+mj-ea"/>
              </a:rPr>
              <a:t>URL</a:t>
            </a:r>
            <a:r>
              <a:rPr lang="ko-KR" altLang="en-US" sz="1200" dirty="0" smtClean="0">
                <a:solidFill>
                  <a:srgbClr val="000000"/>
                </a:solidFill>
                <a:latin typeface="+mj-ea"/>
                <a:ea typeface="+mj-ea"/>
              </a:rPr>
              <a:t>을 </a:t>
            </a:r>
            <a:r>
              <a:rPr lang="en-US" altLang="ko-KR" sz="1200" dirty="0" smtClean="0">
                <a:solidFill>
                  <a:srgbClr val="000000"/>
                </a:solidFill>
                <a:latin typeface="+mj-ea"/>
                <a:ea typeface="+mj-ea"/>
              </a:rPr>
              <a:t>DB</a:t>
            </a:r>
            <a:r>
              <a:rPr lang="ko-KR" altLang="en-US" sz="1200" dirty="0" smtClean="0">
                <a:solidFill>
                  <a:srgbClr val="000000"/>
                </a:solidFill>
                <a:latin typeface="+mj-ea"/>
                <a:ea typeface="+mj-ea"/>
              </a:rPr>
              <a:t>에 저장한다</a:t>
            </a:r>
            <a:r>
              <a:rPr lang="en-US" altLang="ko-KR" sz="1200" dirty="0" smtClean="0">
                <a:solidFill>
                  <a:srgbClr val="000000"/>
                </a:solidFill>
                <a:latin typeface="+mj-ea"/>
                <a:ea typeface="+mj-ea"/>
              </a:rPr>
              <a:t>.</a:t>
            </a:r>
            <a:endParaRPr lang="en-US" altLang="ko-KR" sz="1000" b="1" dirty="0"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100" b="1" dirty="0"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endParaRPr lang="ko-KR" altLang="en-US" sz="12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51520" y="1765405"/>
            <a:ext cx="5587570" cy="397068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000" tIns="18000" rIns="18000" bIns="18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00" dirty="0">
                <a:latin typeface="나눔바른고딕" pitchFamily="50" charset="-127"/>
                <a:ea typeface="나눔바른고딕" pitchFamily="50" charset="-127"/>
              </a:rPr>
              <a:t>소단위명세서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5839090" y="2162471"/>
            <a:ext cx="2596873" cy="3275337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000" tIns="18000" rIns="18000" bIns="18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100" b="1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839090" y="1765403"/>
            <a:ext cx="2596873" cy="397068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000" tIns="18000" rIns="18000" bIns="18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00" dirty="0">
                <a:latin typeface="나눔바른고딕" pitchFamily="50" charset="-127"/>
                <a:ea typeface="나눔바른고딕" pitchFamily="50" charset="-127"/>
              </a:rPr>
              <a:t>자료사전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165491" y="45204"/>
            <a:ext cx="9236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latin typeface="a가을소풍B" pitchFamily="18" charset="-127"/>
                <a:ea typeface="a가을소풍B" pitchFamily="18" charset="-127"/>
              </a:rPr>
              <a:t>소프트웨어 설계</a:t>
            </a:r>
            <a:endParaRPr lang="ko-KR" altLang="en-US" sz="800" dirty="0">
              <a:latin typeface="a가을소풍B" pitchFamily="18" charset="-127"/>
              <a:ea typeface="a가을소풍B" pitchFamily="18" charset="-127"/>
            </a:endParaRPr>
          </a:p>
        </p:txBody>
      </p:sp>
      <p:pic>
        <p:nvPicPr>
          <p:cNvPr id="13" name="Picture 2" descr="C:\Users\KimSH\Desktop\시그니쳐(좌우조합형)_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2119" y="6378633"/>
            <a:ext cx="2076385" cy="434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979712" y="648000"/>
            <a:ext cx="38781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가을소풍B" pitchFamily="18" charset="-127"/>
                <a:ea typeface="a가을소풍B" pitchFamily="18" charset="-127"/>
              </a:rPr>
              <a:t>2-2. </a:t>
            </a:r>
            <a:r>
              <a:rPr lang="ko-KR" alt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가을소풍B" pitchFamily="18" charset="-127"/>
                <a:ea typeface="a가을소풍B" pitchFamily="18" charset="-127"/>
              </a:rPr>
              <a:t>소단위 명세서</a:t>
            </a:r>
            <a:endParaRPr lang="ko-KR" alt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A09DE-9E9A-4F44-94C5-03ED173CDDE4}" type="slidenum">
              <a:rPr lang="ko-KR" altLang="en-US" smtClean="0"/>
              <a:pPr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3651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51520" y="2187851"/>
            <a:ext cx="5587570" cy="3275337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000" tIns="18000" rIns="18000" bIns="18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100" b="1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67544" y="2346854"/>
            <a:ext cx="5256584" cy="2208297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latin typeface="+mn-ea"/>
              </a:rPr>
              <a:t>프로세스 번호 </a:t>
            </a:r>
            <a:r>
              <a:rPr lang="en-US" altLang="ko-KR" sz="1400" b="1" dirty="0">
                <a:latin typeface="+mn-ea"/>
              </a:rPr>
              <a:t>: </a:t>
            </a:r>
            <a:r>
              <a:rPr lang="en-US" altLang="ko-KR" sz="1400" b="1" dirty="0" smtClean="0">
                <a:latin typeface="+mn-ea"/>
              </a:rPr>
              <a:t>5.2</a:t>
            </a:r>
            <a:endParaRPr lang="en-US" altLang="ko-KR" sz="105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+mn-ea"/>
              </a:rPr>
              <a:t>프로세스 이름</a:t>
            </a:r>
            <a:r>
              <a:rPr lang="en-US" altLang="ko-KR" sz="1200" dirty="0">
                <a:latin typeface="+mn-ea"/>
              </a:rPr>
              <a:t> : </a:t>
            </a:r>
            <a:r>
              <a:rPr lang="ko-KR" altLang="en-US" sz="1200" dirty="0" smtClean="0">
                <a:latin typeface="+mn-ea"/>
              </a:rPr>
              <a:t>뉴</a:t>
            </a:r>
            <a:r>
              <a:rPr lang="ko-KR" altLang="en-US" sz="1200" dirty="0">
                <a:latin typeface="+mn-ea"/>
              </a:rPr>
              <a:t>스</a:t>
            </a:r>
            <a:endParaRPr lang="en-US" altLang="ko-KR" sz="1200" dirty="0" smtClean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 smtClean="0">
                <a:latin typeface="+mj-ea"/>
                <a:ea typeface="+mj-ea"/>
              </a:rPr>
              <a:t>처리내용 </a:t>
            </a:r>
            <a:r>
              <a:rPr lang="en-US" altLang="ko-KR" sz="1200" dirty="0">
                <a:latin typeface="+mj-ea"/>
                <a:ea typeface="+mj-ea"/>
              </a:rPr>
              <a:t>:</a:t>
            </a:r>
            <a:r>
              <a:rPr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  </a:t>
            </a:r>
          </a:p>
          <a:p>
            <a:pPr marL="228600" indent="-228600" fontAlgn="auto">
              <a:spcBef>
                <a:spcPts val="0"/>
              </a:spcBef>
              <a:spcAft>
                <a:spcPts val="0"/>
              </a:spcAft>
              <a:buAutoNum type="arabicPeriod"/>
              <a:defRPr/>
            </a:pPr>
            <a:r>
              <a:rPr lang="ko-KR" altLang="en-US" sz="1200" dirty="0" err="1" smtClean="0">
                <a:solidFill>
                  <a:srgbClr val="000000"/>
                </a:solidFill>
                <a:latin typeface="+mj-ea"/>
                <a:ea typeface="+mj-ea"/>
              </a:rPr>
              <a:t>네이버</a:t>
            </a:r>
            <a:r>
              <a:rPr lang="ko-KR" altLang="en-US" sz="1200" dirty="0" smtClean="0">
                <a:solidFill>
                  <a:srgbClr val="000000"/>
                </a:solidFill>
                <a:latin typeface="+mj-ea"/>
                <a:ea typeface="+mj-ea"/>
              </a:rPr>
              <a:t> 뉴스에서 제공하는 </a:t>
            </a:r>
            <a:r>
              <a:rPr lang="en-US" altLang="ko-KR" sz="1200" dirty="0" err="1" smtClean="0">
                <a:solidFill>
                  <a:srgbClr val="000000"/>
                </a:solidFill>
                <a:latin typeface="+mj-ea"/>
                <a:ea typeface="+mj-ea"/>
              </a:rPr>
              <a:t>api</a:t>
            </a:r>
            <a:r>
              <a:rPr lang="en-US" altLang="ko-KR" sz="1200" dirty="0" smtClean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ko-KR" altLang="en-US" sz="1200" dirty="0" smtClean="0">
                <a:solidFill>
                  <a:srgbClr val="000000"/>
                </a:solidFill>
                <a:latin typeface="+mj-ea"/>
                <a:ea typeface="+mj-ea"/>
              </a:rPr>
              <a:t>사용 </a:t>
            </a:r>
            <a:endParaRPr lang="en-US" altLang="ko-KR" sz="1200" dirty="0" smtClean="0">
              <a:solidFill>
                <a:srgbClr val="000000"/>
              </a:solidFill>
              <a:latin typeface="+mj-ea"/>
              <a:ea typeface="+mj-ea"/>
            </a:endParaRPr>
          </a:p>
          <a:p>
            <a:pPr marL="228600" indent="-228600" fontAlgn="auto">
              <a:spcBef>
                <a:spcPts val="0"/>
              </a:spcBef>
              <a:spcAft>
                <a:spcPts val="0"/>
              </a:spcAft>
              <a:buAutoNum type="arabicPeriod"/>
              <a:defRPr/>
            </a:pPr>
            <a:endParaRPr lang="en-US" altLang="ko-KR" sz="1200" dirty="0">
              <a:solidFill>
                <a:srgbClr val="000000"/>
              </a:solidFill>
              <a:latin typeface="+mj-ea"/>
              <a:ea typeface="+mj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2. </a:t>
            </a:r>
            <a:r>
              <a:rPr lang="en-US" altLang="ko-KR" sz="1200" dirty="0" smtClean="0">
                <a:solidFill>
                  <a:srgbClr val="000000"/>
                </a:solidFill>
                <a:latin typeface="+mj-ea"/>
                <a:ea typeface="+mj-ea"/>
              </a:rPr>
              <a:t>Xml parser</a:t>
            </a:r>
            <a:r>
              <a:rPr lang="ko-KR" altLang="en-US" sz="1200" dirty="0" smtClean="0">
                <a:solidFill>
                  <a:srgbClr val="000000"/>
                </a:solidFill>
                <a:latin typeface="+mj-ea"/>
                <a:ea typeface="+mj-ea"/>
              </a:rPr>
              <a:t>를 이용해 </a:t>
            </a:r>
            <a:r>
              <a:rPr lang="ko-KR" altLang="en-US" sz="1200" dirty="0" err="1" smtClean="0">
                <a:solidFill>
                  <a:srgbClr val="000000"/>
                </a:solidFill>
                <a:latin typeface="+mj-ea"/>
                <a:ea typeface="+mj-ea"/>
              </a:rPr>
              <a:t>파싱</a:t>
            </a:r>
            <a:endParaRPr lang="en-US" altLang="ko-KR" sz="1200" dirty="0" smtClean="0">
              <a:solidFill>
                <a:srgbClr val="000000"/>
              </a:solidFill>
              <a:latin typeface="+mj-ea"/>
              <a:ea typeface="+mj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000" b="1" dirty="0"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100" b="1" dirty="0"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endParaRPr lang="ko-KR" altLang="en-US" sz="12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51520" y="1765405"/>
            <a:ext cx="5587570" cy="397068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000" tIns="18000" rIns="18000" bIns="18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00" dirty="0">
                <a:latin typeface="나눔바른고딕" pitchFamily="50" charset="-127"/>
                <a:ea typeface="나눔바른고딕" pitchFamily="50" charset="-127"/>
              </a:rPr>
              <a:t>소단위명세서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5839090" y="2162471"/>
            <a:ext cx="2596873" cy="3275337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000" tIns="18000" rIns="18000" bIns="18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100" b="1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839090" y="1765403"/>
            <a:ext cx="2596873" cy="397068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000" tIns="18000" rIns="18000" bIns="18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00" dirty="0">
                <a:latin typeface="나눔바른고딕" pitchFamily="50" charset="-127"/>
                <a:ea typeface="나눔바른고딕" pitchFamily="50" charset="-127"/>
              </a:rPr>
              <a:t>자료사전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165491" y="45204"/>
            <a:ext cx="9236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latin typeface="a가을소풍B" pitchFamily="18" charset="-127"/>
                <a:ea typeface="a가을소풍B" pitchFamily="18" charset="-127"/>
              </a:rPr>
              <a:t>소프트웨어 설계</a:t>
            </a:r>
            <a:endParaRPr lang="ko-KR" altLang="en-US" sz="800" dirty="0">
              <a:latin typeface="a가을소풍B" pitchFamily="18" charset="-127"/>
              <a:ea typeface="a가을소풍B" pitchFamily="18" charset="-127"/>
            </a:endParaRPr>
          </a:p>
        </p:txBody>
      </p:sp>
      <p:pic>
        <p:nvPicPr>
          <p:cNvPr id="13" name="Picture 2" descr="C:\Users\KimSH\Desktop\시그니쳐(좌우조합형)_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2119" y="6378633"/>
            <a:ext cx="2076385" cy="434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979712" y="648000"/>
            <a:ext cx="38781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가을소풍B" pitchFamily="18" charset="-127"/>
                <a:ea typeface="a가을소풍B" pitchFamily="18" charset="-127"/>
              </a:rPr>
              <a:t>2-2. </a:t>
            </a:r>
            <a:r>
              <a:rPr lang="ko-KR" alt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가을소풍B" pitchFamily="18" charset="-127"/>
                <a:ea typeface="a가을소풍B" pitchFamily="18" charset="-127"/>
              </a:rPr>
              <a:t>소단위 명세서</a:t>
            </a:r>
            <a:endParaRPr lang="ko-KR" alt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A09DE-9E9A-4F44-94C5-03ED173CDDE4}" type="slidenum">
              <a:rPr lang="ko-KR" altLang="en-US" smtClean="0"/>
              <a:pPr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3651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 flipH="1">
            <a:off x="4572000" y="4869160"/>
            <a:ext cx="489654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F103D-9715-4C9B-AD17-22F01DA7B217}" type="slidenum">
              <a:rPr lang="ko-KR" altLang="en-US" smtClean="0"/>
              <a:pPr/>
              <a:t>54</a:t>
            </a:fld>
            <a:endParaRPr lang="ko-KR" altLang="en-US"/>
          </a:p>
        </p:txBody>
      </p:sp>
      <p:pic>
        <p:nvPicPr>
          <p:cNvPr id="8" name="Picture 2" descr="C:\Users\KimSH\Desktop\시그니쳐(좌우조합형)_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2119" y="6378633"/>
            <a:ext cx="2076385" cy="434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103" r="11842"/>
          <a:stretch/>
        </p:blipFill>
        <p:spPr bwMode="auto">
          <a:xfrm>
            <a:off x="-32" y="0"/>
            <a:ext cx="452437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직사각형 9"/>
          <p:cNvSpPr/>
          <p:nvPr/>
        </p:nvSpPr>
        <p:spPr>
          <a:xfrm>
            <a:off x="-36512" y="0"/>
            <a:ext cx="4524375" cy="6858000"/>
          </a:xfrm>
          <a:prstGeom prst="rect">
            <a:avLst/>
          </a:prstGeom>
          <a:solidFill>
            <a:schemeClr val="accent1">
              <a:lumMod val="40000"/>
              <a:lumOff val="6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6357950" y="3861048"/>
            <a:ext cx="12858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Ⅲ</a:t>
            </a:r>
            <a:endParaRPr lang="ko-KR" altLang="en-US" sz="7200" dirty="0">
              <a:solidFill>
                <a:schemeClr val="tx2">
                  <a:lumMod val="60000"/>
                  <a:lumOff val="4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288202" y="4159757"/>
            <a:ext cx="128432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44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가을소풍B" pitchFamily="18" charset="-127"/>
                <a:ea typeface="a가을소풍B" pitchFamily="18" charset="-127"/>
              </a:rPr>
              <a:t>설계</a:t>
            </a:r>
            <a:endParaRPr lang="ko-KR" altLang="en-US" sz="4400" dirty="0">
              <a:solidFill>
                <a:schemeClr val="tx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165491" y="45204"/>
            <a:ext cx="9236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latin typeface="a가을소풍B" pitchFamily="18" charset="-127"/>
                <a:ea typeface="a가을소풍B" pitchFamily="18" charset="-127"/>
              </a:rPr>
              <a:t>소프트웨어 설계</a:t>
            </a:r>
            <a:endParaRPr lang="ko-KR" altLang="en-US" sz="800" dirty="0">
              <a:latin typeface="a가을소풍B" pitchFamily="18" charset="-127"/>
              <a:ea typeface="a가을소풍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20881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KimSH\Desktop\시그니쳐(좌우조합형)_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2119" y="6378633"/>
            <a:ext cx="2076385" cy="434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F103D-9715-4C9B-AD17-22F01DA7B217}" type="slidenum">
              <a:rPr lang="ko-KR" altLang="en-US" smtClean="0"/>
              <a:pPr/>
              <a:t>55</a:t>
            </a:fld>
            <a:endParaRPr lang="ko-KR" altLang="en-US"/>
          </a:p>
        </p:txBody>
      </p:sp>
      <p:sp>
        <p:nvSpPr>
          <p:cNvPr id="13" name="오각형 12"/>
          <p:cNvSpPr/>
          <p:nvPr/>
        </p:nvSpPr>
        <p:spPr>
          <a:xfrm>
            <a:off x="173452" y="1979254"/>
            <a:ext cx="1424864" cy="280195"/>
          </a:xfrm>
          <a:prstGeom prst="homePlat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127674" y="1428736"/>
            <a:ext cx="13724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C</a:t>
            </a:r>
            <a:r>
              <a:rPr lang="en-US" altLang="ko-KR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ontents</a:t>
            </a:r>
            <a:endParaRPr lang="ko-KR" altLang="en-US" sz="1100" dirty="0">
              <a:solidFill>
                <a:schemeClr val="tx2">
                  <a:lumMod val="60000"/>
                  <a:lumOff val="4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40299" y="1979254"/>
            <a:ext cx="7938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가을소풍B" pitchFamily="18" charset="-127"/>
                <a:ea typeface="a가을소풍B" pitchFamily="18" charset="-127"/>
              </a:rPr>
              <a:t>개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가을소풍B" pitchFamily="18" charset="-127"/>
                <a:ea typeface="a가을소풍B" pitchFamily="18" charset="-127"/>
              </a:rPr>
              <a:t>　　요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979712" y="648000"/>
            <a:ext cx="50926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가을소풍B" pitchFamily="18" charset="-127"/>
                <a:ea typeface="a가을소풍B" pitchFamily="18" charset="-127"/>
              </a:rPr>
              <a:t>1-1. </a:t>
            </a:r>
            <a:r>
              <a:rPr lang="ko-KR" alt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가을소풍B" pitchFamily="18" charset="-127"/>
                <a:ea typeface="a가을소풍B" pitchFamily="18" charset="-127"/>
              </a:rPr>
              <a:t>시스템 구조도</a:t>
            </a:r>
            <a:endParaRPr lang="ko-KR" alt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42844" y="2285992"/>
            <a:ext cx="24482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latin typeface="a가을소풍B" pitchFamily="18" charset="-127"/>
                <a:ea typeface="a가을소풍B" pitchFamily="18" charset="-127"/>
              </a:rPr>
              <a:t>1. </a:t>
            </a:r>
            <a:r>
              <a:rPr lang="ko-KR" altLang="en-US" sz="1000" dirty="0" smtClean="0">
                <a:latin typeface="a가을소풍B" pitchFamily="18" charset="-127"/>
                <a:ea typeface="a가을소풍B" pitchFamily="18" charset="-127"/>
              </a:rPr>
              <a:t>설계</a:t>
            </a:r>
            <a:endParaRPr lang="en-US" altLang="ko-KR" sz="1000" dirty="0" smtClean="0"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latin typeface="a가을소풍B" pitchFamily="18" charset="-127"/>
                <a:ea typeface="a가을소풍B" pitchFamily="18" charset="-127"/>
              </a:rPr>
              <a:t>  1-1 </a:t>
            </a:r>
            <a:r>
              <a:rPr lang="ko-KR" altLang="en-US" sz="1000" dirty="0" smtClean="0">
                <a:latin typeface="a가을소풍B" pitchFamily="18" charset="-127"/>
                <a:ea typeface="a가을소풍B" pitchFamily="18" charset="-127"/>
              </a:rPr>
              <a:t>시스템 구조도</a:t>
            </a:r>
            <a:endParaRPr lang="en-US" altLang="ko-KR" sz="1000" dirty="0" smtClean="0"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1-2 </a:t>
            </a:r>
            <a:r>
              <a:rPr lang="ko-KR" altLang="en-US" sz="1000" dirty="0" err="1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플로우차트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1-3 DB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설계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1-4 UI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설계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latin typeface="a가을소풍B" pitchFamily="18" charset="-127"/>
                <a:ea typeface="a가을소풍B" pitchFamily="18" charset="-127"/>
              </a:rPr>
              <a:t>  </a:t>
            </a:r>
          </a:p>
        </p:txBody>
      </p:sp>
      <p:cxnSp>
        <p:nvCxnSpPr>
          <p:cNvPr id="12" name="직선 연결선 11"/>
          <p:cNvCxnSpPr/>
          <p:nvPr/>
        </p:nvCxnSpPr>
        <p:spPr>
          <a:xfrm rot="16200000" flipV="1">
            <a:off x="-1751818" y="3342493"/>
            <a:ext cx="7010400" cy="20613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/>
          <p:cNvSpPr/>
          <p:nvPr/>
        </p:nvSpPr>
        <p:spPr>
          <a:xfrm>
            <a:off x="4581252" y="1641695"/>
            <a:ext cx="1020804" cy="54038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rgbClr val="A0B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/>
              <a:t>사용자</a:t>
            </a:r>
          </a:p>
        </p:txBody>
      </p:sp>
      <p:grpSp>
        <p:nvGrpSpPr>
          <p:cNvPr id="27" name="그룹 26"/>
          <p:cNvGrpSpPr/>
          <p:nvPr/>
        </p:nvGrpSpPr>
        <p:grpSpPr>
          <a:xfrm>
            <a:off x="2570904" y="4685538"/>
            <a:ext cx="963747" cy="620763"/>
            <a:chOff x="5402024" y="3557167"/>
            <a:chExt cx="1042185" cy="879945"/>
          </a:xfrm>
          <a:solidFill>
            <a:schemeClr val="tx2">
              <a:lumMod val="60000"/>
              <a:lumOff val="40000"/>
            </a:schemeClr>
          </a:solidFill>
        </p:grpSpPr>
        <p:sp>
          <p:nvSpPr>
            <p:cNvPr id="28" name="직사각형 27"/>
            <p:cNvSpPr/>
            <p:nvPr/>
          </p:nvSpPr>
          <p:spPr>
            <a:xfrm>
              <a:off x="5402024" y="3611723"/>
              <a:ext cx="1042183" cy="754981"/>
            </a:xfrm>
            <a:prstGeom prst="rect">
              <a:avLst/>
            </a:prstGeom>
            <a:grpFill/>
            <a:ln>
              <a:solidFill>
                <a:srgbClr val="A0BE5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latin typeface="+mj-ea"/>
                  <a:ea typeface="+mj-ea"/>
                </a:rPr>
                <a:t>DB</a:t>
              </a: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5402024" y="3557167"/>
              <a:ext cx="1042184" cy="87857"/>
            </a:xfrm>
            <a:prstGeom prst="rect">
              <a:avLst/>
            </a:prstGeom>
            <a:grpFill/>
            <a:ln>
              <a:solidFill>
                <a:srgbClr val="A0BE5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5402025" y="4349255"/>
              <a:ext cx="1042184" cy="87857"/>
            </a:xfrm>
            <a:prstGeom prst="rect">
              <a:avLst/>
            </a:prstGeom>
            <a:grpFill/>
            <a:ln>
              <a:solidFill>
                <a:srgbClr val="A0BE5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1" name="타원 30"/>
          <p:cNvSpPr/>
          <p:nvPr/>
        </p:nvSpPr>
        <p:spPr>
          <a:xfrm>
            <a:off x="4221212" y="2793823"/>
            <a:ext cx="1799084" cy="1379301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latin typeface="+mn-ea"/>
              </a:rPr>
              <a:t>어플리케이션</a:t>
            </a:r>
            <a:endParaRPr lang="en-US" altLang="ko-KR" sz="1400" b="1" dirty="0">
              <a:latin typeface="+mn-ea"/>
            </a:endParaRPr>
          </a:p>
          <a:p>
            <a:pPr algn="ctr"/>
            <a:r>
              <a:rPr lang="ko-KR" altLang="en-US" sz="1400" b="1" dirty="0">
                <a:latin typeface="+mn-ea"/>
              </a:rPr>
              <a:t>구동</a:t>
            </a:r>
            <a:endParaRPr lang="en-US" altLang="ko-KR" sz="1400" b="1" dirty="0">
              <a:latin typeface="+mn-ea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861172" y="2380671"/>
            <a:ext cx="864471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latin typeface="+mn-ea"/>
              </a:rPr>
              <a:t>입력 데이터</a:t>
            </a:r>
            <a:endParaRPr lang="en-US" altLang="ko-KR" sz="1000" b="1" dirty="0">
              <a:latin typeface="+mn-ea"/>
              <a:ea typeface="+mn-ea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4621489" y="4728006"/>
            <a:ext cx="1020804" cy="54038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rgbClr val="A0B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/>
              <a:t>서버</a:t>
            </a:r>
          </a:p>
        </p:txBody>
      </p:sp>
      <p:cxnSp>
        <p:nvCxnSpPr>
          <p:cNvPr id="34" name="직선 화살표 연결선 33"/>
          <p:cNvCxnSpPr/>
          <p:nvPr/>
        </p:nvCxnSpPr>
        <p:spPr>
          <a:xfrm flipV="1">
            <a:off x="3624060" y="5135088"/>
            <a:ext cx="911430" cy="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/>
          <p:cNvCxnSpPr/>
          <p:nvPr/>
        </p:nvCxnSpPr>
        <p:spPr>
          <a:xfrm flipH="1">
            <a:off x="3607732" y="4886076"/>
            <a:ext cx="91143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4068125" y="4307427"/>
            <a:ext cx="864471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latin typeface="+mn-ea"/>
              </a:rPr>
              <a:t>요청 데이터</a:t>
            </a:r>
            <a:endParaRPr lang="en-US" altLang="ko-KR" sz="1000" b="1" dirty="0">
              <a:latin typeface="+mn-ea"/>
              <a:ea typeface="+mn-ea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5397199" y="4325590"/>
            <a:ext cx="864471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latin typeface="+mn-ea"/>
              </a:rPr>
              <a:t>응답 데이터</a:t>
            </a:r>
            <a:endParaRPr lang="en-US" altLang="ko-KR" sz="1000" b="1" dirty="0">
              <a:latin typeface="+mn-ea"/>
              <a:ea typeface="+mn-ea"/>
            </a:endParaRPr>
          </a:p>
        </p:txBody>
      </p:sp>
      <p:cxnSp>
        <p:nvCxnSpPr>
          <p:cNvPr id="38" name="직선 화살표 연결선 37"/>
          <p:cNvCxnSpPr/>
          <p:nvPr/>
        </p:nvCxnSpPr>
        <p:spPr>
          <a:xfrm>
            <a:off x="4938167" y="4239235"/>
            <a:ext cx="1" cy="4189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9" name="직선 화살표 연결선 38"/>
          <p:cNvCxnSpPr/>
          <p:nvPr/>
        </p:nvCxnSpPr>
        <p:spPr>
          <a:xfrm flipV="1">
            <a:off x="5390240" y="4216523"/>
            <a:ext cx="0" cy="42803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3773886" y="4642190"/>
            <a:ext cx="611777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latin typeface="+mn-ea"/>
              </a:rPr>
              <a:t>쿼리 값</a:t>
            </a:r>
            <a:endParaRPr lang="ko-KR" altLang="en-US" sz="1000" b="1" dirty="0">
              <a:latin typeface="+mn-ea"/>
              <a:ea typeface="+mn-ea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3777333" y="5130996"/>
            <a:ext cx="564966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latin typeface="+mn-ea"/>
              </a:rPr>
              <a:t>데이터</a:t>
            </a:r>
            <a:endParaRPr lang="ko-KR" altLang="en-US" sz="1000" b="1" dirty="0">
              <a:latin typeface="+mn-ea"/>
              <a:ea typeface="+mn-ea"/>
            </a:endParaRPr>
          </a:p>
        </p:txBody>
      </p:sp>
      <p:cxnSp>
        <p:nvCxnSpPr>
          <p:cNvPr id="42" name="직선 화살표 연결선 41"/>
          <p:cNvCxnSpPr/>
          <p:nvPr/>
        </p:nvCxnSpPr>
        <p:spPr>
          <a:xfrm>
            <a:off x="4869284" y="2289767"/>
            <a:ext cx="1" cy="4189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/>
          <p:cNvCxnSpPr/>
          <p:nvPr/>
        </p:nvCxnSpPr>
        <p:spPr>
          <a:xfrm flipV="1">
            <a:off x="5373340" y="2289767"/>
            <a:ext cx="0" cy="42803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5652769" y="2380671"/>
            <a:ext cx="864471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latin typeface="+mn-ea"/>
              </a:rPr>
              <a:t>입력 데이터</a:t>
            </a:r>
            <a:endParaRPr lang="en-US" altLang="ko-KR" sz="1000" b="1" dirty="0">
              <a:latin typeface="+mn-ea"/>
              <a:ea typeface="+mn-ea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8165491" y="45204"/>
            <a:ext cx="9236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latin typeface="a가을소풍B" pitchFamily="18" charset="-127"/>
                <a:ea typeface="a가을소풍B" pitchFamily="18" charset="-127"/>
              </a:rPr>
              <a:t>소프트웨어 설계</a:t>
            </a:r>
            <a:endParaRPr lang="ko-KR" altLang="en-US" sz="800" dirty="0">
              <a:latin typeface="a가을소풍B" pitchFamily="18" charset="-127"/>
              <a:ea typeface="a가을소풍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55207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51113" y="3844672"/>
            <a:ext cx="1020804" cy="540386"/>
          </a:xfrm>
          <a:prstGeom prst="rect">
            <a:avLst/>
          </a:prstGeom>
          <a:solidFill>
            <a:schemeClr val="bg1"/>
          </a:solidFill>
          <a:ln>
            <a:solidFill>
              <a:srgbClr val="A0B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</a:rPr>
              <a:t>사용자</a:t>
            </a:r>
          </a:p>
        </p:txBody>
      </p:sp>
      <p:grpSp>
        <p:nvGrpSpPr>
          <p:cNvPr id="5" name="그룹 4"/>
          <p:cNvGrpSpPr/>
          <p:nvPr/>
        </p:nvGrpSpPr>
        <p:grpSpPr>
          <a:xfrm>
            <a:off x="8002546" y="3804483"/>
            <a:ext cx="963749" cy="620763"/>
            <a:chOff x="5402022" y="3557167"/>
            <a:chExt cx="1042187" cy="879945"/>
          </a:xfrm>
          <a:solidFill>
            <a:schemeClr val="bg1"/>
          </a:solidFill>
        </p:grpSpPr>
        <p:sp>
          <p:nvSpPr>
            <p:cNvPr id="6" name="직사각형 5"/>
            <p:cNvSpPr/>
            <p:nvPr/>
          </p:nvSpPr>
          <p:spPr>
            <a:xfrm>
              <a:off x="5402022" y="3611722"/>
              <a:ext cx="1042183" cy="754981"/>
            </a:xfrm>
            <a:prstGeom prst="rect">
              <a:avLst/>
            </a:prstGeom>
            <a:grpFill/>
            <a:ln>
              <a:solidFill>
                <a:srgbClr val="A0BE5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  <a:latin typeface="+mj-ea"/>
                  <a:ea typeface="+mj-ea"/>
                </a:rPr>
                <a:t>DB</a:t>
              </a: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5402024" y="3557167"/>
              <a:ext cx="1042184" cy="87857"/>
            </a:xfrm>
            <a:prstGeom prst="rect">
              <a:avLst/>
            </a:prstGeom>
            <a:grpFill/>
            <a:ln>
              <a:solidFill>
                <a:srgbClr val="A0BE5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5402025" y="4349255"/>
              <a:ext cx="1042184" cy="87857"/>
            </a:xfrm>
            <a:prstGeom prst="rect">
              <a:avLst/>
            </a:prstGeom>
            <a:grpFill/>
            <a:ln>
              <a:solidFill>
                <a:srgbClr val="A0BE5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9" name="직사각형 8"/>
          <p:cNvSpPr/>
          <p:nvPr/>
        </p:nvSpPr>
        <p:spPr>
          <a:xfrm>
            <a:off x="6447850" y="3844672"/>
            <a:ext cx="1020804" cy="540386"/>
          </a:xfrm>
          <a:prstGeom prst="rect">
            <a:avLst/>
          </a:prstGeom>
          <a:solidFill>
            <a:schemeClr val="bg1"/>
          </a:solidFill>
          <a:ln>
            <a:solidFill>
              <a:srgbClr val="A0B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</a:rPr>
              <a:t>서버</a:t>
            </a:r>
          </a:p>
        </p:txBody>
      </p:sp>
      <p:cxnSp>
        <p:nvCxnSpPr>
          <p:cNvPr id="10" name="직선 화살표 연결선 9"/>
          <p:cNvCxnSpPr/>
          <p:nvPr/>
        </p:nvCxnSpPr>
        <p:spPr>
          <a:xfrm flipV="1">
            <a:off x="7548250" y="3960717"/>
            <a:ext cx="419209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/>
          <p:nvPr/>
        </p:nvCxnSpPr>
        <p:spPr>
          <a:xfrm flipH="1">
            <a:off x="7534529" y="4180699"/>
            <a:ext cx="40543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/>
          <p:nvPr/>
        </p:nvCxnSpPr>
        <p:spPr>
          <a:xfrm flipH="1">
            <a:off x="1223792" y="4020575"/>
            <a:ext cx="76659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/>
          <p:nvPr/>
        </p:nvCxnSpPr>
        <p:spPr>
          <a:xfrm flipV="1">
            <a:off x="1270310" y="4154453"/>
            <a:ext cx="720080" cy="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943554" y="3666407"/>
            <a:ext cx="108012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>
                <a:latin typeface="+mn-ea"/>
              </a:rPr>
              <a:t>정보</a:t>
            </a:r>
            <a:endParaRPr lang="en-US" altLang="ko-KR" sz="1000" b="1" dirty="0">
              <a:latin typeface="+mn-ea"/>
            </a:endParaRPr>
          </a:p>
          <a:p>
            <a:pPr algn="ctr"/>
            <a:r>
              <a:rPr lang="ko-KR" altLang="en-US" sz="1000" b="1" dirty="0">
                <a:latin typeface="+mn-ea"/>
              </a:rPr>
              <a:t>제공</a:t>
            </a:r>
            <a:endParaRPr lang="en-US" altLang="ko-KR" sz="1000" b="1" dirty="0">
              <a:latin typeface="+mn-ea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89460" y="4290049"/>
            <a:ext cx="864096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>
                <a:latin typeface="+mn-ea"/>
              </a:rPr>
              <a:t>사용</a:t>
            </a:r>
            <a:endParaRPr lang="en-US" altLang="ko-KR" sz="1000" b="1" dirty="0">
              <a:latin typeface="+mn-ea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2097402" y="3663617"/>
            <a:ext cx="1213800" cy="870200"/>
          </a:xfrm>
          <a:prstGeom prst="ellipse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앱</a:t>
            </a:r>
            <a:endParaRPr lang="en-US" altLang="ko-KR" sz="14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17" name="연결선: 꺾임 8"/>
          <p:cNvCxnSpPr>
            <a:cxnSpLocks/>
          </p:cNvCxnSpPr>
          <p:nvPr/>
        </p:nvCxnSpPr>
        <p:spPr>
          <a:xfrm flipV="1">
            <a:off x="3311202" y="2544272"/>
            <a:ext cx="765479" cy="1558537"/>
          </a:xfrm>
          <a:prstGeom prst="bent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연결선: 꺾임 10"/>
          <p:cNvCxnSpPr>
            <a:cxnSpLocks/>
          </p:cNvCxnSpPr>
          <p:nvPr/>
        </p:nvCxnSpPr>
        <p:spPr>
          <a:xfrm flipV="1">
            <a:off x="3311202" y="3360793"/>
            <a:ext cx="765924" cy="742016"/>
          </a:xfrm>
          <a:prstGeom prst="bent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연결선: 꺾임 12"/>
          <p:cNvCxnSpPr>
            <a:cxnSpLocks/>
          </p:cNvCxnSpPr>
          <p:nvPr/>
        </p:nvCxnSpPr>
        <p:spPr>
          <a:xfrm>
            <a:off x="3311202" y="4102809"/>
            <a:ext cx="773228" cy="959352"/>
          </a:xfrm>
          <a:prstGeom prst="bent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연결선: 꺾임 14"/>
          <p:cNvCxnSpPr>
            <a:cxnSpLocks/>
          </p:cNvCxnSpPr>
          <p:nvPr/>
        </p:nvCxnSpPr>
        <p:spPr>
          <a:xfrm>
            <a:off x="3311202" y="4102809"/>
            <a:ext cx="765479" cy="1817381"/>
          </a:xfrm>
          <a:prstGeom prst="bent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연결선: 꺾임 18"/>
          <p:cNvCxnSpPr>
            <a:cxnSpLocks/>
          </p:cNvCxnSpPr>
          <p:nvPr/>
        </p:nvCxnSpPr>
        <p:spPr>
          <a:xfrm>
            <a:off x="3311202" y="4102809"/>
            <a:ext cx="773228" cy="101323"/>
          </a:xfrm>
          <a:prstGeom prst="bent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연결선: 꺾임 21"/>
          <p:cNvCxnSpPr>
            <a:cxnSpLocks/>
            <a:endCxn id="9" idx="1"/>
          </p:cNvCxnSpPr>
          <p:nvPr/>
        </p:nvCxnSpPr>
        <p:spPr>
          <a:xfrm>
            <a:off x="5740829" y="2540180"/>
            <a:ext cx="707021" cy="1574685"/>
          </a:xfrm>
          <a:prstGeom prst="bent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연결선: 꺾임 23"/>
          <p:cNvCxnSpPr>
            <a:cxnSpLocks/>
            <a:endCxn id="9" idx="1"/>
          </p:cNvCxnSpPr>
          <p:nvPr/>
        </p:nvCxnSpPr>
        <p:spPr>
          <a:xfrm>
            <a:off x="5741272" y="3356701"/>
            <a:ext cx="706578" cy="758164"/>
          </a:xfrm>
          <a:prstGeom prst="bent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연결선: 꺾임 26"/>
          <p:cNvCxnSpPr>
            <a:cxnSpLocks/>
            <a:endCxn id="9" idx="1"/>
          </p:cNvCxnSpPr>
          <p:nvPr/>
        </p:nvCxnSpPr>
        <p:spPr>
          <a:xfrm flipV="1">
            <a:off x="5748578" y="4114865"/>
            <a:ext cx="699272" cy="85175"/>
          </a:xfrm>
          <a:prstGeom prst="bent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연결선: 꺾임 28"/>
          <p:cNvCxnSpPr>
            <a:cxnSpLocks/>
            <a:endCxn id="9" idx="1"/>
          </p:cNvCxnSpPr>
          <p:nvPr/>
        </p:nvCxnSpPr>
        <p:spPr>
          <a:xfrm flipV="1">
            <a:off x="5748578" y="4114865"/>
            <a:ext cx="699272" cy="943204"/>
          </a:xfrm>
          <a:prstGeom prst="bent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연결선: 꺾임 30"/>
          <p:cNvCxnSpPr>
            <a:cxnSpLocks/>
            <a:endCxn id="9" idx="1"/>
          </p:cNvCxnSpPr>
          <p:nvPr/>
        </p:nvCxnSpPr>
        <p:spPr>
          <a:xfrm flipV="1">
            <a:off x="5740829" y="4114865"/>
            <a:ext cx="707021" cy="1801233"/>
          </a:xfrm>
          <a:prstGeom prst="bent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>
            <a:cxnSpLocks/>
          </p:cNvCxnSpPr>
          <p:nvPr/>
        </p:nvCxnSpPr>
        <p:spPr>
          <a:xfrm flipH="1">
            <a:off x="3311202" y="4102809"/>
            <a:ext cx="39150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연결선: 꺾임 62"/>
          <p:cNvCxnSpPr>
            <a:cxnSpLocks/>
            <a:stCxn id="9" idx="1"/>
          </p:cNvCxnSpPr>
          <p:nvPr/>
        </p:nvCxnSpPr>
        <p:spPr>
          <a:xfrm rot="10800000">
            <a:off x="5740830" y="2540181"/>
            <a:ext cx="707021" cy="1574685"/>
          </a:xfrm>
          <a:prstGeom prst="bent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연결선: 꺾임 64"/>
          <p:cNvCxnSpPr>
            <a:cxnSpLocks/>
            <a:stCxn id="9" idx="1"/>
          </p:cNvCxnSpPr>
          <p:nvPr/>
        </p:nvCxnSpPr>
        <p:spPr>
          <a:xfrm rot="10800000" flipV="1">
            <a:off x="5740830" y="4114864"/>
            <a:ext cx="707021" cy="1801233"/>
          </a:xfrm>
          <a:prstGeom prst="bent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연결선: 꺾임 66"/>
          <p:cNvCxnSpPr>
            <a:cxnSpLocks/>
            <a:stCxn id="9" idx="1"/>
          </p:cNvCxnSpPr>
          <p:nvPr/>
        </p:nvCxnSpPr>
        <p:spPr>
          <a:xfrm rot="10800000" flipV="1">
            <a:off x="5748578" y="4114864"/>
            <a:ext cx="699272" cy="85175"/>
          </a:xfrm>
          <a:prstGeom prst="bent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연결선: 꺾임 68"/>
          <p:cNvCxnSpPr>
            <a:cxnSpLocks/>
            <a:stCxn id="9" idx="1"/>
          </p:cNvCxnSpPr>
          <p:nvPr/>
        </p:nvCxnSpPr>
        <p:spPr>
          <a:xfrm rot="10800000">
            <a:off x="5741272" y="3356701"/>
            <a:ext cx="706578" cy="758164"/>
          </a:xfrm>
          <a:prstGeom prst="bent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연결선: 꺾임 70"/>
          <p:cNvCxnSpPr>
            <a:cxnSpLocks/>
            <a:stCxn id="9" idx="1"/>
          </p:cNvCxnSpPr>
          <p:nvPr/>
        </p:nvCxnSpPr>
        <p:spPr>
          <a:xfrm rot="10800000" flipV="1">
            <a:off x="5748578" y="4114865"/>
            <a:ext cx="699272" cy="943204"/>
          </a:xfrm>
          <a:prstGeom prst="bent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1139550" y="3754774"/>
            <a:ext cx="1080120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>
                <a:latin typeface="+mn-ea"/>
              </a:rPr>
              <a:t>응답</a:t>
            </a:r>
            <a:endParaRPr lang="en-US" altLang="ko-KR" sz="1000" b="1" dirty="0">
              <a:latin typeface="+mn-ea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369659" y="2074009"/>
            <a:ext cx="108012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>
                <a:latin typeface="+mn-ea"/>
              </a:rPr>
              <a:t>정보</a:t>
            </a:r>
            <a:endParaRPr lang="en-US" altLang="ko-KR" sz="1000" b="1" dirty="0">
              <a:latin typeface="+mn-ea"/>
            </a:endParaRPr>
          </a:p>
          <a:p>
            <a:pPr algn="ctr"/>
            <a:r>
              <a:rPr lang="ko-KR" altLang="en-US" sz="1000" b="1" dirty="0">
                <a:latin typeface="+mn-ea"/>
              </a:rPr>
              <a:t>요청</a:t>
            </a:r>
            <a:endParaRPr lang="en-US" altLang="ko-KR" sz="1000" b="1" dirty="0">
              <a:latin typeface="+mn-ea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735104" y="3702024"/>
            <a:ext cx="108012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>
                <a:latin typeface="+mn-ea"/>
              </a:rPr>
              <a:t>정보</a:t>
            </a:r>
            <a:endParaRPr lang="en-US" altLang="ko-KR" sz="1000" b="1" dirty="0">
              <a:latin typeface="+mn-ea"/>
            </a:endParaRPr>
          </a:p>
          <a:p>
            <a:pPr algn="ctr"/>
            <a:r>
              <a:rPr lang="ko-KR" altLang="en-US" sz="1000" b="1" dirty="0">
                <a:latin typeface="+mn-ea"/>
              </a:rPr>
              <a:t>요청</a:t>
            </a:r>
            <a:endParaRPr lang="en-US" altLang="ko-KR" sz="1000" b="1" dirty="0">
              <a:latin typeface="+mn-ea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369659" y="2956710"/>
            <a:ext cx="108012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>
                <a:latin typeface="+mn-ea"/>
              </a:rPr>
              <a:t>정보</a:t>
            </a:r>
            <a:endParaRPr lang="en-US" altLang="ko-KR" sz="1000" b="1" dirty="0">
              <a:latin typeface="+mn-ea"/>
            </a:endParaRPr>
          </a:p>
          <a:p>
            <a:pPr algn="ctr"/>
            <a:r>
              <a:rPr lang="ko-KR" altLang="en-US" sz="1000" b="1" dirty="0">
                <a:latin typeface="+mn-ea"/>
              </a:rPr>
              <a:t>요청</a:t>
            </a:r>
            <a:endParaRPr lang="en-US" altLang="ko-KR" sz="1000" b="1" dirty="0">
              <a:latin typeface="+mn-ea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513904" y="3803942"/>
            <a:ext cx="921264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>
                <a:latin typeface="+mn-ea"/>
              </a:rPr>
              <a:t>정보</a:t>
            </a:r>
            <a:endParaRPr lang="en-US" altLang="ko-KR" sz="1000" b="1" dirty="0">
              <a:latin typeface="+mn-ea"/>
            </a:endParaRPr>
          </a:p>
          <a:p>
            <a:pPr algn="ctr"/>
            <a:r>
              <a:rPr lang="ko-KR" altLang="en-US" sz="1000" b="1" dirty="0">
                <a:latin typeface="+mn-ea"/>
              </a:rPr>
              <a:t>요청</a:t>
            </a:r>
            <a:endParaRPr lang="en-US" altLang="ko-KR" sz="1000" b="1" dirty="0">
              <a:latin typeface="+mn-ea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366475" y="4665308"/>
            <a:ext cx="108012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>
                <a:latin typeface="+mn-ea"/>
              </a:rPr>
              <a:t>정보</a:t>
            </a:r>
            <a:endParaRPr lang="en-US" altLang="ko-KR" sz="1000" b="1" dirty="0">
              <a:latin typeface="+mn-ea"/>
            </a:endParaRPr>
          </a:p>
          <a:p>
            <a:pPr algn="ctr"/>
            <a:r>
              <a:rPr lang="ko-KR" altLang="en-US" sz="1000" b="1" dirty="0">
                <a:latin typeface="+mn-ea"/>
              </a:rPr>
              <a:t>요청</a:t>
            </a:r>
            <a:endParaRPr lang="en-US" altLang="ko-KR" sz="1000" b="1" dirty="0">
              <a:latin typeface="+mn-ea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366475" y="5512437"/>
            <a:ext cx="108012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>
                <a:latin typeface="+mn-ea"/>
              </a:rPr>
              <a:t>정보</a:t>
            </a:r>
            <a:endParaRPr lang="en-US" altLang="ko-KR" sz="1000" b="1" dirty="0">
              <a:latin typeface="+mn-ea"/>
            </a:endParaRPr>
          </a:p>
          <a:p>
            <a:pPr algn="ctr"/>
            <a:r>
              <a:rPr lang="ko-KR" altLang="en-US" sz="1000" b="1" dirty="0">
                <a:latin typeface="+mn-ea"/>
              </a:rPr>
              <a:t>요청</a:t>
            </a:r>
            <a:endParaRPr lang="en-US" altLang="ko-KR" sz="1000" b="1" dirty="0">
              <a:latin typeface="+mn-ea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5426188" y="2098562"/>
            <a:ext cx="108012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>
                <a:latin typeface="+mn-ea"/>
              </a:rPr>
              <a:t>정보</a:t>
            </a:r>
            <a:endParaRPr lang="en-US" altLang="ko-KR" sz="1000" b="1" dirty="0">
              <a:latin typeface="+mn-ea"/>
            </a:endParaRPr>
          </a:p>
          <a:p>
            <a:pPr algn="ctr"/>
            <a:r>
              <a:rPr lang="ko-KR" altLang="en-US" sz="1000" b="1" dirty="0">
                <a:latin typeface="+mn-ea"/>
              </a:rPr>
              <a:t>제공</a:t>
            </a:r>
            <a:endParaRPr lang="en-US" altLang="ko-KR" sz="1000" b="1" dirty="0">
              <a:latin typeface="+mn-ea"/>
            </a:endParaRPr>
          </a:p>
        </p:txBody>
      </p:sp>
      <p:sp>
        <p:nvSpPr>
          <p:cNvPr id="41" name="타원 40"/>
          <p:cNvSpPr/>
          <p:nvPr/>
        </p:nvSpPr>
        <p:spPr>
          <a:xfrm>
            <a:off x="4111465" y="2180622"/>
            <a:ext cx="1573876" cy="730488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1.0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로그인</a:t>
            </a:r>
          </a:p>
        </p:txBody>
      </p:sp>
      <p:sp>
        <p:nvSpPr>
          <p:cNvPr id="42" name="타원 41"/>
          <p:cNvSpPr/>
          <p:nvPr/>
        </p:nvSpPr>
        <p:spPr>
          <a:xfrm>
            <a:off x="4119722" y="3847005"/>
            <a:ext cx="1573876" cy="730488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3.0</a:t>
            </a:r>
          </a:p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스케줄러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3" name="타원 42"/>
          <p:cNvSpPr/>
          <p:nvPr/>
        </p:nvSpPr>
        <p:spPr>
          <a:xfrm>
            <a:off x="4126091" y="2989600"/>
            <a:ext cx="1573876" cy="730488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2.0</a:t>
            </a:r>
          </a:p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날씨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4" name="타원 43"/>
          <p:cNvSpPr/>
          <p:nvPr/>
        </p:nvSpPr>
        <p:spPr>
          <a:xfrm>
            <a:off x="4124461" y="5486056"/>
            <a:ext cx="1573876" cy="730488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5.0</a:t>
            </a:r>
          </a:p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뉴스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5376328" y="2945517"/>
            <a:ext cx="108012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>
                <a:latin typeface="+mn-ea"/>
              </a:rPr>
              <a:t>정보</a:t>
            </a:r>
            <a:endParaRPr lang="en-US" altLang="ko-KR" sz="1000" b="1" dirty="0">
              <a:latin typeface="+mn-ea"/>
            </a:endParaRPr>
          </a:p>
          <a:p>
            <a:pPr algn="ctr"/>
            <a:r>
              <a:rPr lang="ko-KR" altLang="en-US" sz="1000" b="1" dirty="0">
                <a:latin typeface="+mn-ea"/>
              </a:rPr>
              <a:t>제공</a:t>
            </a:r>
            <a:endParaRPr lang="en-US" altLang="ko-KR" sz="1000" b="1" dirty="0">
              <a:latin typeface="+mn-ea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5350187" y="3748315"/>
            <a:ext cx="108012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>
                <a:latin typeface="+mn-ea"/>
              </a:rPr>
              <a:t>정보</a:t>
            </a:r>
            <a:endParaRPr lang="en-US" altLang="ko-KR" sz="1000" b="1" dirty="0">
              <a:latin typeface="+mn-ea"/>
            </a:endParaRPr>
          </a:p>
          <a:p>
            <a:pPr algn="ctr"/>
            <a:r>
              <a:rPr lang="ko-KR" altLang="en-US" sz="1000" b="1" dirty="0">
                <a:latin typeface="+mn-ea"/>
              </a:rPr>
              <a:t>제공</a:t>
            </a:r>
            <a:endParaRPr lang="en-US" altLang="ko-KR" sz="1000" b="1" dirty="0">
              <a:latin typeface="+mn-ea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5380613" y="4648100"/>
            <a:ext cx="108012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>
                <a:latin typeface="+mn-ea"/>
              </a:rPr>
              <a:t>정보</a:t>
            </a:r>
            <a:endParaRPr lang="en-US" altLang="ko-KR" sz="1000" b="1" dirty="0">
              <a:latin typeface="+mn-ea"/>
            </a:endParaRPr>
          </a:p>
          <a:p>
            <a:pPr algn="ctr"/>
            <a:r>
              <a:rPr lang="ko-KR" altLang="en-US" sz="1000" b="1" dirty="0">
                <a:latin typeface="+mn-ea"/>
              </a:rPr>
              <a:t>제공</a:t>
            </a:r>
            <a:endParaRPr lang="en-US" altLang="ko-KR" sz="1000" b="1" dirty="0">
              <a:latin typeface="+mn-ea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5338072" y="5502968"/>
            <a:ext cx="108012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>
                <a:latin typeface="+mn-ea"/>
              </a:rPr>
              <a:t>정보</a:t>
            </a:r>
            <a:endParaRPr lang="en-US" altLang="ko-KR" sz="1000" b="1" dirty="0">
              <a:latin typeface="+mn-ea"/>
            </a:endParaRPr>
          </a:p>
          <a:p>
            <a:pPr algn="ctr"/>
            <a:r>
              <a:rPr lang="ko-KR" altLang="en-US" sz="1000" b="1" dirty="0">
                <a:latin typeface="+mn-ea"/>
              </a:rPr>
              <a:t>제공</a:t>
            </a:r>
            <a:endParaRPr lang="en-US" altLang="ko-KR" sz="1000" b="1" dirty="0">
              <a:latin typeface="+mn-ea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7197186" y="3575010"/>
            <a:ext cx="1080120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>
                <a:latin typeface="+mn-ea"/>
              </a:rPr>
              <a:t>데이터 요청</a:t>
            </a:r>
            <a:endParaRPr lang="en-US" altLang="ko-KR" sz="1000" b="1" dirty="0">
              <a:latin typeface="+mn-ea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7217794" y="4405005"/>
            <a:ext cx="1080120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>
                <a:latin typeface="+mn-ea"/>
              </a:rPr>
              <a:t>데이터 제공</a:t>
            </a:r>
            <a:endParaRPr lang="en-US" altLang="ko-KR" sz="1000" b="1" dirty="0">
              <a:latin typeface="+mn-ea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4509418" y="1756172"/>
            <a:ext cx="1075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기능</a:t>
            </a:r>
          </a:p>
        </p:txBody>
      </p:sp>
      <p:sp>
        <p:nvSpPr>
          <p:cNvPr id="57" name="타원 56"/>
          <p:cNvSpPr/>
          <p:nvPr/>
        </p:nvSpPr>
        <p:spPr>
          <a:xfrm>
            <a:off x="4095283" y="4703653"/>
            <a:ext cx="1573876" cy="730488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4.0</a:t>
            </a:r>
          </a:p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카드사용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52" name="Picture 2" descr="C:\Users\KimSH\Desktop\시그니쳐(좌우조합형)_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2119" y="6378633"/>
            <a:ext cx="2076385" cy="434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TextBox 52"/>
          <p:cNvSpPr txBox="1"/>
          <p:nvPr/>
        </p:nvSpPr>
        <p:spPr>
          <a:xfrm>
            <a:off x="8165491" y="45204"/>
            <a:ext cx="9236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latin typeface="a가을소풍B" pitchFamily="18" charset="-127"/>
                <a:ea typeface="a가을소풍B" pitchFamily="18" charset="-127"/>
              </a:rPr>
              <a:t>소프트웨어 설계</a:t>
            </a:r>
            <a:endParaRPr lang="ko-KR" altLang="en-US" sz="800" dirty="0"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127674" y="1428736"/>
            <a:ext cx="13724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C</a:t>
            </a:r>
            <a:r>
              <a:rPr lang="en-US" altLang="ko-KR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ontents</a:t>
            </a:r>
            <a:endParaRPr lang="ko-KR" altLang="en-US" sz="1100" dirty="0">
              <a:solidFill>
                <a:schemeClr val="tx2">
                  <a:lumMod val="60000"/>
                  <a:lumOff val="4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440299" y="1979254"/>
            <a:ext cx="7938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가을소풍B" pitchFamily="18" charset="-127"/>
                <a:ea typeface="a가을소풍B" pitchFamily="18" charset="-127"/>
              </a:rPr>
              <a:t>개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가을소풍B" pitchFamily="18" charset="-127"/>
                <a:ea typeface="a가을소풍B" pitchFamily="18" charset="-127"/>
              </a:rPr>
              <a:t>　　요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1979712" y="648000"/>
            <a:ext cx="50926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가을소풍B" pitchFamily="18" charset="-127"/>
                <a:ea typeface="a가을소풍B" pitchFamily="18" charset="-127"/>
              </a:rPr>
              <a:t>1-1. </a:t>
            </a:r>
            <a:r>
              <a:rPr lang="ko-KR" alt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가을소풍B" pitchFamily="18" charset="-127"/>
                <a:ea typeface="a가을소풍B" pitchFamily="18" charset="-127"/>
              </a:rPr>
              <a:t>시스템 구조도</a:t>
            </a:r>
            <a:endParaRPr lang="ko-KR" alt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142844" y="2285992"/>
            <a:ext cx="24482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latin typeface="a가을소풍B" pitchFamily="18" charset="-127"/>
                <a:ea typeface="a가을소풍B" pitchFamily="18" charset="-127"/>
              </a:rPr>
              <a:t>1. </a:t>
            </a:r>
            <a:r>
              <a:rPr lang="ko-KR" altLang="en-US" sz="1000" dirty="0" smtClean="0">
                <a:latin typeface="a가을소풍B" pitchFamily="18" charset="-127"/>
                <a:ea typeface="a가을소풍B" pitchFamily="18" charset="-127"/>
              </a:rPr>
              <a:t>설계</a:t>
            </a:r>
            <a:endParaRPr lang="en-US" altLang="ko-KR" sz="1000" dirty="0" smtClean="0"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latin typeface="a가을소풍B" pitchFamily="18" charset="-127"/>
                <a:ea typeface="a가을소풍B" pitchFamily="18" charset="-127"/>
              </a:rPr>
              <a:t>  1-1 </a:t>
            </a:r>
            <a:r>
              <a:rPr lang="ko-KR" altLang="en-US" sz="1000" dirty="0" smtClean="0">
                <a:latin typeface="a가을소풍B" pitchFamily="18" charset="-127"/>
                <a:ea typeface="a가을소풍B" pitchFamily="18" charset="-127"/>
              </a:rPr>
              <a:t>시스템 구조도</a:t>
            </a:r>
            <a:endParaRPr lang="en-US" altLang="ko-KR" sz="1000" dirty="0" smtClean="0"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1-2 </a:t>
            </a:r>
            <a:r>
              <a:rPr lang="ko-KR" altLang="en-US" sz="1000" dirty="0" err="1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플로우차트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1-3 DB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설계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1-4 UI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설계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latin typeface="a가을소풍B" pitchFamily="18" charset="-127"/>
                <a:ea typeface="a가을소풍B" pitchFamily="18" charset="-127"/>
              </a:rPr>
              <a:t>  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A09DE-9E9A-4F44-94C5-03ED173CDDE4}" type="slidenum">
              <a:rPr lang="ko-KR" altLang="en-US" smtClean="0"/>
              <a:pPr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041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905298" y="6223587"/>
            <a:ext cx="383438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39</a:t>
            </a:r>
            <a:endParaRPr lang="ko-KR" altLang="en-US" sz="1400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2567977" y="113803"/>
            <a:ext cx="576064" cy="308703"/>
          </a:xfrm>
          <a:prstGeom prst="roundRect">
            <a:avLst>
              <a:gd name="adj" fmla="val 17423"/>
            </a:avLst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-윤고딕340" pitchFamily="18" charset="-127"/>
                <a:ea typeface="-윤고딕340" pitchFamily="18" charset="-127"/>
              </a:rPr>
              <a:t>시작</a:t>
            </a:r>
          </a:p>
        </p:txBody>
      </p:sp>
      <p:cxnSp>
        <p:nvCxnSpPr>
          <p:cNvPr id="6" name="직선 연결선 5"/>
          <p:cNvCxnSpPr>
            <a:cxnSpLocks/>
            <a:stCxn id="5" idx="2"/>
          </p:cNvCxnSpPr>
          <p:nvPr/>
        </p:nvCxnSpPr>
        <p:spPr>
          <a:xfrm>
            <a:off x="2856009" y="422506"/>
            <a:ext cx="10917" cy="148055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모서리가 둥근 직사각형 6"/>
          <p:cNvSpPr/>
          <p:nvPr/>
        </p:nvSpPr>
        <p:spPr>
          <a:xfrm>
            <a:off x="2490949" y="503966"/>
            <a:ext cx="751954" cy="360039"/>
          </a:xfrm>
          <a:prstGeom prst="roundRect">
            <a:avLst>
              <a:gd name="adj" fmla="val 17423"/>
            </a:avLst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chemeClr val="tx1"/>
                </a:solidFill>
                <a:latin typeface="-윤고딕320" pitchFamily="18" charset="-127"/>
                <a:ea typeface="-윤고딕320" pitchFamily="18" charset="-127"/>
              </a:rPr>
              <a:t>splash</a:t>
            </a:r>
            <a:endParaRPr lang="ko-KR" altLang="en-US" sz="1050" dirty="0">
              <a:solidFill>
                <a:schemeClr val="tx1"/>
              </a:solidFill>
              <a:latin typeface="-윤고딕320" pitchFamily="18" charset="-127"/>
              <a:ea typeface="-윤고딕320" pitchFamily="18" charset="-127"/>
            </a:endParaRPr>
          </a:p>
        </p:txBody>
      </p:sp>
      <p:sp>
        <p:nvSpPr>
          <p:cNvPr id="8" name="육각형 7"/>
          <p:cNvSpPr/>
          <p:nvPr/>
        </p:nvSpPr>
        <p:spPr>
          <a:xfrm>
            <a:off x="2490949" y="1412776"/>
            <a:ext cx="751954" cy="360040"/>
          </a:xfrm>
          <a:prstGeom prst="hexago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정보 </a:t>
            </a:r>
            <a:r>
              <a:rPr lang="en-US" altLang="ko-KR" sz="800" dirty="0">
                <a:solidFill>
                  <a:schemeClr val="tx1"/>
                </a:solidFill>
              </a:rPr>
              <a:t>preloading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1137797" y="2807305"/>
            <a:ext cx="751954" cy="360039"/>
          </a:xfrm>
          <a:prstGeom prst="roundRect">
            <a:avLst>
              <a:gd name="adj" fmla="val 17423"/>
            </a:avLst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err="1">
                <a:solidFill>
                  <a:schemeClr val="tx1"/>
                </a:solidFill>
                <a:latin typeface="-윤고딕320" pitchFamily="18" charset="-127"/>
                <a:ea typeface="-윤고딕320" pitchFamily="18" charset="-127"/>
              </a:rPr>
              <a:t>로그인폼</a:t>
            </a:r>
            <a:endParaRPr lang="ko-KR" altLang="en-US" sz="1050" dirty="0">
              <a:solidFill>
                <a:schemeClr val="tx1"/>
              </a:solidFill>
              <a:latin typeface="-윤고딕320" pitchFamily="18" charset="-127"/>
              <a:ea typeface="-윤고딕320" pitchFamily="18" charset="-127"/>
            </a:endParaRPr>
          </a:p>
        </p:txBody>
      </p:sp>
      <p:cxnSp>
        <p:nvCxnSpPr>
          <p:cNvPr id="10" name="직선 화살표 연결선 9"/>
          <p:cNvCxnSpPr>
            <a:cxnSpLocks/>
            <a:endCxn id="47" idx="0"/>
          </p:cNvCxnSpPr>
          <p:nvPr/>
        </p:nvCxnSpPr>
        <p:spPr>
          <a:xfrm flipH="1">
            <a:off x="4777605" y="2315444"/>
            <a:ext cx="3734" cy="30456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다이아몬드 10"/>
          <p:cNvSpPr/>
          <p:nvPr/>
        </p:nvSpPr>
        <p:spPr>
          <a:xfrm>
            <a:off x="1089931" y="3465706"/>
            <a:ext cx="862888" cy="443049"/>
          </a:xfrm>
          <a:prstGeom prst="diamon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b="1" dirty="0">
                <a:solidFill>
                  <a:schemeClr val="tx1"/>
                </a:solidFill>
                <a:latin typeface="-윤고딕320" pitchFamily="18" charset="-127"/>
                <a:ea typeface="-윤고딕320" pitchFamily="18" charset="-127"/>
              </a:rPr>
              <a:t>ID/PW check</a:t>
            </a:r>
          </a:p>
        </p:txBody>
      </p:sp>
      <p:cxnSp>
        <p:nvCxnSpPr>
          <p:cNvPr id="12" name="직선 연결선 11"/>
          <p:cNvCxnSpPr>
            <a:cxnSpLocks/>
            <a:stCxn id="9" idx="2"/>
            <a:endCxn id="11" idx="0"/>
          </p:cNvCxnSpPr>
          <p:nvPr/>
        </p:nvCxnSpPr>
        <p:spPr>
          <a:xfrm>
            <a:off x="1513774" y="3167344"/>
            <a:ext cx="7601" cy="29836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>
            <a:endCxn id="11" idx="1"/>
          </p:cNvCxnSpPr>
          <p:nvPr/>
        </p:nvCxnSpPr>
        <p:spPr>
          <a:xfrm>
            <a:off x="934159" y="3687230"/>
            <a:ext cx="155773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>
            <a:cxnSpLocks/>
            <a:endCxn id="9" idx="1"/>
          </p:cNvCxnSpPr>
          <p:nvPr/>
        </p:nvCxnSpPr>
        <p:spPr>
          <a:xfrm>
            <a:off x="908337" y="2987324"/>
            <a:ext cx="229460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H="1" flipV="1">
            <a:off x="1516008" y="3889910"/>
            <a:ext cx="2154" cy="56506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044042" y="4459060"/>
            <a:ext cx="949299" cy="2154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800" dirty="0"/>
              <a:t>yes(</a:t>
            </a:r>
            <a:r>
              <a:rPr lang="ko-KR" altLang="en-US" sz="800" dirty="0"/>
              <a:t>로그인</a:t>
            </a:r>
            <a:r>
              <a:rPr lang="en-US" altLang="ko-KR" sz="800" dirty="0"/>
              <a:t> </a:t>
            </a:r>
            <a:r>
              <a:rPr lang="ko-KR" altLang="en-US" sz="800" dirty="0"/>
              <a:t>성공</a:t>
            </a:r>
            <a:r>
              <a:rPr lang="en-US" altLang="ko-KR" sz="800" dirty="0"/>
              <a:t>)</a:t>
            </a:r>
            <a:endParaRPr lang="ko-KR" altLang="en-US" sz="800" dirty="0"/>
          </a:p>
        </p:txBody>
      </p:sp>
      <p:cxnSp>
        <p:nvCxnSpPr>
          <p:cNvPr id="17" name="직선 연결선 16"/>
          <p:cNvCxnSpPr>
            <a:stCxn id="18" idx="0"/>
          </p:cNvCxnSpPr>
          <p:nvPr/>
        </p:nvCxnSpPr>
        <p:spPr>
          <a:xfrm flipV="1">
            <a:off x="1506173" y="4677749"/>
            <a:ext cx="0" cy="38291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모서리가 둥근 직사각형 17"/>
          <p:cNvSpPr/>
          <p:nvPr/>
        </p:nvSpPr>
        <p:spPr>
          <a:xfrm>
            <a:off x="1130196" y="5060666"/>
            <a:ext cx="751954" cy="360039"/>
          </a:xfrm>
          <a:prstGeom prst="roundRect">
            <a:avLst>
              <a:gd name="adj" fmla="val 17423"/>
            </a:avLst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solidFill>
                  <a:schemeClr val="tx1"/>
                </a:solidFill>
                <a:latin typeface="-윤고딕320" pitchFamily="18" charset="-127"/>
                <a:ea typeface="-윤고딕320" pitchFamily="18" charset="-127"/>
              </a:rPr>
              <a:t>로그인 처리</a:t>
            </a:r>
          </a:p>
        </p:txBody>
      </p:sp>
      <p:sp>
        <p:nvSpPr>
          <p:cNvPr id="19" name="다이아몬드 18"/>
          <p:cNvSpPr/>
          <p:nvPr/>
        </p:nvSpPr>
        <p:spPr>
          <a:xfrm>
            <a:off x="4144325" y="3171520"/>
            <a:ext cx="1282369" cy="609120"/>
          </a:xfrm>
          <a:prstGeom prst="diamon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 dirty="0">
                <a:solidFill>
                  <a:schemeClr val="tx1"/>
                </a:solidFill>
                <a:latin typeface="-윤고딕320" pitchFamily="18" charset="-127"/>
                <a:ea typeface="-윤고딕320" pitchFamily="18" charset="-127"/>
              </a:rPr>
              <a:t>유효성 맞나</a:t>
            </a:r>
            <a:r>
              <a:rPr lang="en-US" altLang="ko-KR" sz="600" b="1" dirty="0">
                <a:solidFill>
                  <a:schemeClr val="tx1"/>
                </a:solidFill>
                <a:latin typeface="-윤고딕320" pitchFamily="18" charset="-127"/>
                <a:ea typeface="-윤고딕320" pitchFamily="18" charset="-127"/>
              </a:rPr>
              <a:t>?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830914" y="3632122"/>
            <a:ext cx="335348" cy="2154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800" dirty="0"/>
              <a:t>yes</a:t>
            </a:r>
            <a:endParaRPr lang="ko-KR" altLang="en-US" sz="800" dirty="0"/>
          </a:p>
        </p:txBody>
      </p:sp>
      <p:sp>
        <p:nvSpPr>
          <p:cNvPr id="21" name="순서도: 데이터 20"/>
          <p:cNvSpPr/>
          <p:nvPr/>
        </p:nvSpPr>
        <p:spPr>
          <a:xfrm>
            <a:off x="4208887" y="4124212"/>
            <a:ext cx="1137934" cy="445803"/>
          </a:xfrm>
          <a:prstGeom prst="flowChartInputOutpu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회원정보 입력</a:t>
            </a:r>
          </a:p>
        </p:txBody>
      </p:sp>
      <p:cxnSp>
        <p:nvCxnSpPr>
          <p:cNvPr id="22" name="직선 연결선 21"/>
          <p:cNvCxnSpPr/>
          <p:nvPr/>
        </p:nvCxnSpPr>
        <p:spPr>
          <a:xfrm>
            <a:off x="4781339" y="4570015"/>
            <a:ext cx="0" cy="4309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다이아몬드 22"/>
          <p:cNvSpPr/>
          <p:nvPr/>
        </p:nvSpPr>
        <p:spPr>
          <a:xfrm>
            <a:off x="4304632" y="4977656"/>
            <a:ext cx="932743" cy="443049"/>
          </a:xfrm>
          <a:prstGeom prst="diamon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 dirty="0">
                <a:solidFill>
                  <a:schemeClr val="tx1"/>
                </a:solidFill>
                <a:latin typeface="-윤고딕320" pitchFamily="18" charset="-127"/>
                <a:ea typeface="-윤고딕320" pitchFamily="18" charset="-127"/>
              </a:rPr>
              <a:t>데이터 유효성 체크</a:t>
            </a:r>
            <a:endParaRPr lang="en-US" altLang="ko-KR" sz="600" b="1" dirty="0">
              <a:solidFill>
                <a:schemeClr val="tx1"/>
              </a:solidFill>
              <a:latin typeface="-윤고딕320" pitchFamily="18" charset="-127"/>
              <a:ea typeface="-윤고딕320" pitchFamily="18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175910" y="4926352"/>
            <a:ext cx="304892" cy="2154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800" dirty="0"/>
              <a:t>no</a:t>
            </a:r>
            <a:endParaRPr lang="ko-KR" altLang="en-US" sz="800" dirty="0"/>
          </a:p>
        </p:txBody>
      </p:sp>
      <p:cxnSp>
        <p:nvCxnSpPr>
          <p:cNvPr id="25" name="직선 연결선 24"/>
          <p:cNvCxnSpPr>
            <a:stCxn id="26" idx="2"/>
          </p:cNvCxnSpPr>
          <p:nvPr/>
        </p:nvCxnSpPr>
        <p:spPr>
          <a:xfrm flipH="1">
            <a:off x="4771004" y="5793741"/>
            <a:ext cx="4668" cy="2722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4607998" y="5578296"/>
            <a:ext cx="335348" cy="2154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800" dirty="0"/>
              <a:t>yes</a:t>
            </a:r>
            <a:endParaRPr lang="ko-KR" altLang="en-US" sz="800" dirty="0"/>
          </a:p>
        </p:txBody>
      </p:sp>
      <p:cxnSp>
        <p:nvCxnSpPr>
          <p:cNvPr id="27" name="직선 연결선 26"/>
          <p:cNvCxnSpPr>
            <a:stCxn id="23" idx="2"/>
            <a:endCxn id="26" idx="0"/>
          </p:cNvCxnSpPr>
          <p:nvPr/>
        </p:nvCxnSpPr>
        <p:spPr>
          <a:xfrm>
            <a:off x="4771004" y="5420704"/>
            <a:ext cx="4669" cy="15759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모서리가 둥근 직사각형 27"/>
          <p:cNvSpPr/>
          <p:nvPr/>
        </p:nvSpPr>
        <p:spPr>
          <a:xfrm>
            <a:off x="4405362" y="6002064"/>
            <a:ext cx="941459" cy="527214"/>
          </a:xfrm>
          <a:prstGeom prst="roundRect">
            <a:avLst>
              <a:gd name="adj" fmla="val 17423"/>
            </a:avLst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-윤고딕320" pitchFamily="18" charset="-127"/>
                <a:ea typeface="-윤고딕320" pitchFamily="18" charset="-127"/>
              </a:rPr>
              <a:t>회원가입 </a:t>
            </a:r>
            <a:endParaRPr lang="en-US" altLang="ko-KR" sz="900" dirty="0">
              <a:solidFill>
                <a:schemeClr val="tx1"/>
              </a:solidFill>
              <a:latin typeface="-윤고딕320" pitchFamily="18" charset="-127"/>
              <a:ea typeface="-윤고딕320" pitchFamily="18" charset="-127"/>
            </a:endParaRPr>
          </a:p>
          <a:p>
            <a:pPr algn="ctr"/>
            <a:r>
              <a:rPr lang="ko-KR" altLang="en-US" sz="900" dirty="0">
                <a:solidFill>
                  <a:schemeClr val="tx1"/>
                </a:solidFill>
                <a:latin typeface="-윤고딕320" pitchFamily="18" charset="-127"/>
                <a:ea typeface="-윤고딕320" pitchFamily="18" charset="-127"/>
              </a:rPr>
              <a:t>성공 및 </a:t>
            </a:r>
            <a:endParaRPr lang="en-US" altLang="ko-KR" sz="900" dirty="0">
              <a:solidFill>
                <a:schemeClr val="tx1"/>
              </a:solidFill>
              <a:latin typeface="-윤고딕320" pitchFamily="18" charset="-127"/>
              <a:ea typeface="-윤고딕320" pitchFamily="18" charset="-127"/>
            </a:endParaRPr>
          </a:p>
          <a:p>
            <a:pPr algn="ctr"/>
            <a:r>
              <a:rPr lang="ko-KR" altLang="en-US" sz="900" dirty="0">
                <a:solidFill>
                  <a:schemeClr val="tx1"/>
                </a:solidFill>
                <a:latin typeface="-윤고딕320" pitchFamily="18" charset="-127"/>
                <a:ea typeface="-윤고딕320" pitchFamily="18" charset="-127"/>
              </a:rPr>
              <a:t>자동 로그인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1958674" y="6085652"/>
            <a:ext cx="1140906" cy="36003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메인화면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32" name="직선 화살표 연결선 31"/>
          <p:cNvCxnSpPr>
            <a:cxnSpLocks/>
            <a:stCxn id="28" idx="1"/>
            <a:endCxn id="30" idx="3"/>
          </p:cNvCxnSpPr>
          <p:nvPr/>
        </p:nvCxnSpPr>
        <p:spPr>
          <a:xfrm flipH="1">
            <a:off x="3099580" y="6265671"/>
            <a:ext cx="1305782" cy="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/>
          <p:cNvCxnSpPr>
            <a:cxnSpLocks/>
            <a:stCxn id="19" idx="3"/>
            <a:endCxn id="51" idx="1"/>
          </p:cNvCxnSpPr>
          <p:nvPr/>
        </p:nvCxnSpPr>
        <p:spPr>
          <a:xfrm flipV="1">
            <a:off x="5426694" y="3473637"/>
            <a:ext cx="230944" cy="244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모서리가 둥근 직사각형 64"/>
          <p:cNvSpPr/>
          <p:nvPr/>
        </p:nvSpPr>
        <p:spPr>
          <a:xfrm>
            <a:off x="5655723" y="4168831"/>
            <a:ext cx="751954" cy="360039"/>
          </a:xfrm>
          <a:prstGeom prst="roundRect">
            <a:avLst>
              <a:gd name="adj" fmla="val 17423"/>
            </a:avLst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err="1">
                <a:solidFill>
                  <a:schemeClr val="tx1"/>
                </a:solidFill>
                <a:latin typeface="-윤고딕320" pitchFamily="18" charset="-127"/>
                <a:ea typeface="-윤고딕320" pitchFamily="18" charset="-127"/>
              </a:rPr>
              <a:t>경고창</a:t>
            </a:r>
            <a:endParaRPr lang="ko-KR" altLang="en-US" sz="1050" dirty="0">
              <a:solidFill>
                <a:schemeClr val="tx1"/>
              </a:solidFill>
              <a:latin typeface="-윤고딕320" pitchFamily="18" charset="-127"/>
              <a:ea typeface="-윤고딕320" pitchFamily="18" charset="-127"/>
            </a:endParaRPr>
          </a:p>
        </p:txBody>
      </p:sp>
      <p:cxnSp>
        <p:nvCxnSpPr>
          <p:cNvPr id="35" name="직선 연결선 34"/>
          <p:cNvCxnSpPr/>
          <p:nvPr/>
        </p:nvCxnSpPr>
        <p:spPr>
          <a:xfrm>
            <a:off x="934159" y="3687230"/>
            <a:ext cx="155773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>
            <a:cxnSpLocks/>
            <a:stCxn id="38" idx="0"/>
          </p:cNvCxnSpPr>
          <p:nvPr/>
        </p:nvCxnSpPr>
        <p:spPr>
          <a:xfrm flipH="1" flipV="1">
            <a:off x="859968" y="2980522"/>
            <a:ext cx="2974" cy="2225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908337" y="2980523"/>
            <a:ext cx="229460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393904" y="3203054"/>
            <a:ext cx="938077" cy="2154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800" dirty="0"/>
              <a:t>No(</a:t>
            </a:r>
            <a:r>
              <a:rPr lang="ko-KR" altLang="en-US" sz="800" dirty="0"/>
              <a:t>로그인 실패</a:t>
            </a:r>
            <a:r>
              <a:rPr lang="en-US" altLang="ko-KR" sz="800" dirty="0"/>
              <a:t>)</a:t>
            </a:r>
            <a:endParaRPr lang="ko-KR" altLang="en-US" sz="800" dirty="0"/>
          </a:p>
        </p:txBody>
      </p:sp>
      <p:cxnSp>
        <p:nvCxnSpPr>
          <p:cNvPr id="39" name="직선 연결선 38"/>
          <p:cNvCxnSpPr>
            <a:endCxn id="38" idx="2"/>
          </p:cNvCxnSpPr>
          <p:nvPr/>
        </p:nvCxnSpPr>
        <p:spPr>
          <a:xfrm flipV="1">
            <a:off x="862942" y="3418498"/>
            <a:ext cx="0" cy="28539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모서리가 둥근 직사각형 64"/>
          <p:cNvSpPr/>
          <p:nvPr/>
        </p:nvSpPr>
        <p:spPr>
          <a:xfrm>
            <a:off x="1914904" y="967262"/>
            <a:ext cx="2044506" cy="351057"/>
          </a:xfrm>
          <a:prstGeom prst="roundRect">
            <a:avLst>
              <a:gd name="adj" fmla="val 17423"/>
            </a:avLst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chemeClr val="tx1"/>
                </a:solidFill>
                <a:latin typeface="-윤고딕320" pitchFamily="18" charset="-127"/>
                <a:ea typeface="-윤고딕320" pitchFamily="18" charset="-127"/>
              </a:rPr>
              <a:t>LOG</a:t>
            </a:r>
            <a:r>
              <a:rPr lang="ko-KR" altLang="en-US" sz="1050" dirty="0">
                <a:solidFill>
                  <a:schemeClr val="tx1"/>
                </a:solidFill>
                <a:latin typeface="-윤고딕320" pitchFamily="18" charset="-127"/>
                <a:ea typeface="-윤고딕320" pitchFamily="18" charset="-127"/>
              </a:rPr>
              <a:t> 및 업데이트</a:t>
            </a:r>
            <a:r>
              <a:rPr lang="en-US" altLang="ko-KR" sz="1050" dirty="0">
                <a:solidFill>
                  <a:schemeClr val="tx1"/>
                </a:solidFill>
                <a:latin typeface="-윤고딕320" pitchFamily="18" charset="-127"/>
                <a:ea typeface="-윤고딕320" pitchFamily="18" charset="-127"/>
              </a:rPr>
              <a:t>,</a:t>
            </a:r>
            <a:r>
              <a:rPr lang="ko-KR" altLang="en-US" sz="1050" dirty="0">
                <a:solidFill>
                  <a:schemeClr val="tx1"/>
                </a:solidFill>
                <a:latin typeface="-윤고딕320" pitchFamily="18" charset="-127"/>
                <a:ea typeface="-윤고딕320" pitchFamily="18" charset="-127"/>
              </a:rPr>
              <a:t>네트워크 체크</a:t>
            </a:r>
            <a:endParaRPr lang="en-US" altLang="ko-KR" sz="1050" dirty="0">
              <a:solidFill>
                <a:schemeClr val="tx1"/>
              </a:solidFill>
              <a:latin typeface="-윤고딕320" pitchFamily="18" charset="-127"/>
              <a:ea typeface="-윤고딕320" pitchFamily="18" charset="-127"/>
            </a:endParaRPr>
          </a:p>
        </p:txBody>
      </p:sp>
      <p:grpSp>
        <p:nvGrpSpPr>
          <p:cNvPr id="41" name="그룹 40"/>
          <p:cNvGrpSpPr/>
          <p:nvPr/>
        </p:nvGrpSpPr>
        <p:grpSpPr>
          <a:xfrm>
            <a:off x="6565207" y="4702540"/>
            <a:ext cx="1665665" cy="1164702"/>
            <a:chOff x="5983625" y="4702540"/>
            <a:chExt cx="1665665" cy="1164702"/>
          </a:xfrm>
          <a:solidFill>
            <a:schemeClr val="bg1"/>
          </a:solidFill>
        </p:grpSpPr>
        <p:sp>
          <p:nvSpPr>
            <p:cNvPr id="42" name="직사각형 41"/>
            <p:cNvSpPr/>
            <p:nvPr/>
          </p:nvSpPr>
          <p:spPr>
            <a:xfrm>
              <a:off x="5983625" y="4702540"/>
              <a:ext cx="1665665" cy="296808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/>
            <p:cNvSpPr/>
            <p:nvPr/>
          </p:nvSpPr>
          <p:spPr>
            <a:xfrm>
              <a:off x="5983625" y="4953522"/>
              <a:ext cx="1665665" cy="91372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6013285" y="5005467"/>
              <a:ext cx="1482996" cy="86177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/>
                <a:t>아이디 중복 체크</a:t>
              </a:r>
              <a:endParaRPr lang="en-US" altLang="ko-KR" sz="1000" dirty="0"/>
            </a:p>
            <a:p>
              <a:r>
                <a:rPr lang="ko-KR" altLang="en-US" sz="1000" dirty="0"/>
                <a:t>비밀번호 규칙 체크</a:t>
              </a:r>
              <a:endParaRPr lang="en-US" altLang="ko-KR" sz="1000" dirty="0"/>
            </a:p>
            <a:p>
              <a:r>
                <a:rPr lang="ko-KR" altLang="en-US" sz="1000" dirty="0"/>
                <a:t>비밀번호 재확인 체크</a:t>
              </a:r>
              <a:endParaRPr lang="en-US" altLang="ko-KR" sz="1000" dirty="0"/>
            </a:p>
            <a:p>
              <a:r>
                <a:rPr lang="ko-KR" altLang="en-US" sz="1000" dirty="0"/>
                <a:t>이메일 유효성 체크</a:t>
              </a:r>
              <a:endParaRPr lang="en-US" altLang="ko-KR" sz="1000" dirty="0"/>
            </a:p>
            <a:p>
              <a:r>
                <a:rPr lang="ko-KR" altLang="en-US" sz="1000" dirty="0"/>
                <a:t>이메일 인증 체크</a:t>
              </a:r>
              <a:endParaRPr lang="en-US" altLang="ko-KR" sz="1000" dirty="0"/>
            </a:p>
          </p:txBody>
        </p:sp>
      </p:grpSp>
      <p:sp>
        <p:nvSpPr>
          <p:cNvPr id="45" name="TextBox 44"/>
          <p:cNvSpPr txBox="1"/>
          <p:nvPr/>
        </p:nvSpPr>
        <p:spPr>
          <a:xfrm>
            <a:off x="6594867" y="4715712"/>
            <a:ext cx="24958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유효성 정보 체크</a:t>
            </a:r>
          </a:p>
        </p:txBody>
      </p:sp>
      <p:cxnSp>
        <p:nvCxnSpPr>
          <p:cNvPr id="46" name="구부러진 연결선 45"/>
          <p:cNvCxnSpPr>
            <a:stCxn id="23" idx="3"/>
          </p:cNvCxnSpPr>
          <p:nvPr/>
        </p:nvCxnSpPr>
        <p:spPr>
          <a:xfrm>
            <a:off x="5237375" y="5199181"/>
            <a:ext cx="1327832" cy="594559"/>
          </a:xfrm>
          <a:prstGeom prst="curvedConnector3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모서리가 둥근 직사각형 64"/>
          <p:cNvSpPr/>
          <p:nvPr/>
        </p:nvSpPr>
        <p:spPr>
          <a:xfrm>
            <a:off x="4401628" y="2620004"/>
            <a:ext cx="751954" cy="360039"/>
          </a:xfrm>
          <a:prstGeom prst="roundRect">
            <a:avLst>
              <a:gd name="adj" fmla="val 17423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err="1">
                <a:solidFill>
                  <a:schemeClr val="tx1"/>
                </a:solidFill>
                <a:latin typeface="-윤고딕320" pitchFamily="18" charset="-127"/>
                <a:ea typeface="-윤고딕320" pitchFamily="18" charset="-127"/>
              </a:rPr>
              <a:t>약관폼</a:t>
            </a:r>
            <a:endParaRPr lang="ko-KR" altLang="en-US" sz="1050" dirty="0">
              <a:solidFill>
                <a:schemeClr val="tx1"/>
              </a:solidFill>
              <a:latin typeface="-윤고딕320" pitchFamily="18" charset="-127"/>
              <a:ea typeface="-윤고딕320" pitchFamily="18" charset="-127"/>
            </a:endParaRPr>
          </a:p>
        </p:txBody>
      </p:sp>
      <p:cxnSp>
        <p:nvCxnSpPr>
          <p:cNvPr id="48" name="직선 연결선 47"/>
          <p:cNvCxnSpPr>
            <a:cxnSpLocks/>
            <a:stCxn id="21" idx="1"/>
            <a:endCxn id="19" idx="2"/>
          </p:cNvCxnSpPr>
          <p:nvPr/>
        </p:nvCxnSpPr>
        <p:spPr>
          <a:xfrm flipV="1">
            <a:off x="4777854" y="3780640"/>
            <a:ext cx="7656" cy="3435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5328356" y="3483604"/>
            <a:ext cx="304892" cy="2154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800" dirty="0"/>
              <a:t>no</a:t>
            </a:r>
            <a:endParaRPr lang="ko-KR" altLang="en-US" sz="800" dirty="0"/>
          </a:p>
        </p:txBody>
      </p:sp>
      <p:cxnSp>
        <p:nvCxnSpPr>
          <p:cNvPr id="50" name="직선 화살표 연결선 49"/>
          <p:cNvCxnSpPr>
            <a:stCxn id="34" idx="1"/>
            <a:endCxn id="21" idx="5"/>
          </p:cNvCxnSpPr>
          <p:nvPr/>
        </p:nvCxnSpPr>
        <p:spPr>
          <a:xfrm flipH="1" flipV="1">
            <a:off x="5233028" y="4347114"/>
            <a:ext cx="422695" cy="17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모서리가 둥근 직사각형 64"/>
          <p:cNvSpPr/>
          <p:nvPr/>
        </p:nvSpPr>
        <p:spPr>
          <a:xfrm>
            <a:off x="5657638" y="3293617"/>
            <a:ext cx="751954" cy="360039"/>
          </a:xfrm>
          <a:prstGeom prst="roundRect">
            <a:avLst>
              <a:gd name="adj" fmla="val 17423"/>
            </a:avLst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err="1">
                <a:solidFill>
                  <a:schemeClr val="tx1"/>
                </a:solidFill>
                <a:latin typeface="-윤고딕320" pitchFamily="18" charset="-127"/>
                <a:ea typeface="-윤고딕320" pitchFamily="18" charset="-127"/>
              </a:rPr>
              <a:t>경고창</a:t>
            </a:r>
            <a:endParaRPr lang="ko-KR" altLang="en-US" sz="1050" dirty="0">
              <a:solidFill>
                <a:schemeClr val="tx1"/>
              </a:solidFill>
              <a:latin typeface="-윤고딕320" pitchFamily="18" charset="-127"/>
              <a:ea typeface="-윤고딕320" pitchFamily="18" charset="-127"/>
            </a:endParaRPr>
          </a:p>
        </p:txBody>
      </p:sp>
      <p:cxnSp>
        <p:nvCxnSpPr>
          <p:cNvPr id="52" name="직선 화살표 연결선 51"/>
          <p:cNvCxnSpPr>
            <a:stCxn id="47" idx="2"/>
            <a:endCxn id="19" idx="0"/>
          </p:cNvCxnSpPr>
          <p:nvPr/>
        </p:nvCxnSpPr>
        <p:spPr>
          <a:xfrm>
            <a:off x="4777605" y="2980043"/>
            <a:ext cx="7905" cy="1914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다이아몬드 52"/>
          <p:cNvSpPr/>
          <p:nvPr/>
        </p:nvSpPr>
        <p:spPr>
          <a:xfrm>
            <a:off x="2359694" y="1901850"/>
            <a:ext cx="986542" cy="566587"/>
          </a:xfrm>
          <a:prstGeom prst="diamon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 err="1">
                <a:solidFill>
                  <a:schemeClr val="tx1"/>
                </a:solidFill>
                <a:latin typeface="-윤고딕320" pitchFamily="18" charset="-127"/>
                <a:ea typeface="-윤고딕320" pitchFamily="18" charset="-127"/>
              </a:rPr>
              <a:t>로그인화면</a:t>
            </a:r>
            <a:endParaRPr lang="en-US" altLang="ko-KR" sz="800" b="1" dirty="0">
              <a:solidFill>
                <a:schemeClr val="tx1"/>
              </a:solidFill>
              <a:latin typeface="-윤고딕320" pitchFamily="18" charset="-127"/>
              <a:ea typeface="-윤고딕320" pitchFamily="18" charset="-127"/>
            </a:endParaRPr>
          </a:p>
        </p:txBody>
      </p:sp>
      <p:sp>
        <p:nvSpPr>
          <p:cNvPr id="54" name="모서리가 둥근 직사각형 64"/>
          <p:cNvSpPr/>
          <p:nvPr/>
        </p:nvSpPr>
        <p:spPr>
          <a:xfrm>
            <a:off x="4287341" y="2004916"/>
            <a:ext cx="956612" cy="360039"/>
          </a:xfrm>
          <a:prstGeom prst="roundRect">
            <a:avLst>
              <a:gd name="adj" fmla="val 17423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>
                <a:solidFill>
                  <a:schemeClr val="tx1"/>
                </a:solidFill>
                <a:latin typeface="-윤고딕320" pitchFamily="18" charset="-127"/>
                <a:ea typeface="-윤고딕320" pitchFamily="18" charset="-127"/>
              </a:rPr>
              <a:t>회원가입</a:t>
            </a:r>
            <a:endParaRPr lang="ko-KR" altLang="en-US" sz="1050" dirty="0">
              <a:solidFill>
                <a:schemeClr val="tx1"/>
              </a:solidFill>
              <a:latin typeface="-윤고딕320" pitchFamily="18" charset="-127"/>
              <a:ea typeface="-윤고딕320" pitchFamily="18" charset="-127"/>
            </a:endParaRPr>
          </a:p>
        </p:txBody>
      </p:sp>
      <p:sp>
        <p:nvSpPr>
          <p:cNvPr id="55" name="모서리가 둥근 직사각형 64"/>
          <p:cNvSpPr/>
          <p:nvPr/>
        </p:nvSpPr>
        <p:spPr>
          <a:xfrm>
            <a:off x="4287341" y="1412970"/>
            <a:ext cx="956612" cy="360039"/>
          </a:xfrm>
          <a:prstGeom prst="roundRect">
            <a:avLst>
              <a:gd name="adj" fmla="val 17423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solidFill>
                  <a:schemeClr val="tx1"/>
                </a:solidFill>
                <a:latin typeface="-윤고딕320" pitchFamily="18" charset="-127"/>
                <a:ea typeface="-윤고딕320" pitchFamily="18" charset="-127"/>
              </a:rPr>
              <a:t>앱 첫 동작</a:t>
            </a:r>
            <a:endParaRPr lang="en-US" altLang="ko-KR" sz="1050" dirty="0">
              <a:solidFill>
                <a:schemeClr val="tx1"/>
              </a:solidFill>
              <a:latin typeface="-윤고딕320" pitchFamily="18" charset="-127"/>
              <a:ea typeface="-윤고딕320" pitchFamily="18" charset="-127"/>
            </a:endParaRPr>
          </a:p>
        </p:txBody>
      </p:sp>
      <p:cxnSp>
        <p:nvCxnSpPr>
          <p:cNvPr id="56" name="직선 연결선 55"/>
          <p:cNvCxnSpPr>
            <a:cxnSpLocks/>
            <a:stCxn id="8" idx="0"/>
            <a:endCxn id="55" idx="1"/>
          </p:cNvCxnSpPr>
          <p:nvPr/>
        </p:nvCxnSpPr>
        <p:spPr>
          <a:xfrm>
            <a:off x="3242903" y="1592796"/>
            <a:ext cx="1044438" cy="19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연결선: 꺾임 58"/>
          <p:cNvCxnSpPr>
            <a:stCxn id="53" idx="1"/>
            <a:endCxn id="9" idx="0"/>
          </p:cNvCxnSpPr>
          <p:nvPr/>
        </p:nvCxnSpPr>
        <p:spPr>
          <a:xfrm rot="10800000" flipV="1">
            <a:off x="1513774" y="2185143"/>
            <a:ext cx="845920" cy="622161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/>
          <p:cNvCxnSpPr>
            <a:cxnSpLocks/>
            <a:stCxn id="59" idx="0"/>
            <a:endCxn id="60" idx="0"/>
          </p:cNvCxnSpPr>
          <p:nvPr/>
        </p:nvCxnSpPr>
        <p:spPr>
          <a:xfrm flipH="1">
            <a:off x="2504055" y="2811481"/>
            <a:ext cx="1109" cy="49536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모서리가 둥근 직사각형 11"/>
          <p:cNvSpPr/>
          <p:nvPr/>
        </p:nvSpPr>
        <p:spPr>
          <a:xfrm>
            <a:off x="2129187" y="2811481"/>
            <a:ext cx="751954" cy="360039"/>
          </a:xfrm>
          <a:prstGeom prst="roundRect">
            <a:avLst>
              <a:gd name="adj" fmla="val 17423"/>
            </a:avLst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solidFill>
                  <a:schemeClr val="tx1"/>
                </a:solidFill>
                <a:latin typeface="-윤고딕320" pitchFamily="18" charset="-127"/>
                <a:ea typeface="-윤고딕320" pitchFamily="18" charset="-127"/>
              </a:rPr>
              <a:t>취소</a:t>
            </a:r>
          </a:p>
        </p:txBody>
      </p:sp>
      <p:sp>
        <p:nvSpPr>
          <p:cNvPr id="60" name="모서리가 둥근 직사각형 64"/>
          <p:cNvSpPr/>
          <p:nvPr/>
        </p:nvSpPr>
        <p:spPr>
          <a:xfrm>
            <a:off x="2128078" y="3306844"/>
            <a:ext cx="751954" cy="360039"/>
          </a:xfrm>
          <a:prstGeom prst="roundRect">
            <a:avLst>
              <a:gd name="adj" fmla="val 17423"/>
            </a:avLst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solidFill>
                  <a:schemeClr val="tx1"/>
                </a:solidFill>
                <a:latin typeface="-윤고딕320" pitchFamily="18" charset="-127"/>
                <a:ea typeface="-윤고딕320" pitchFamily="18" charset="-127"/>
              </a:rPr>
              <a:t>종료</a:t>
            </a:r>
          </a:p>
        </p:txBody>
      </p:sp>
      <p:grpSp>
        <p:nvGrpSpPr>
          <p:cNvPr id="61" name="그룹 60"/>
          <p:cNvGrpSpPr/>
          <p:nvPr/>
        </p:nvGrpSpPr>
        <p:grpSpPr>
          <a:xfrm>
            <a:off x="7455964" y="3370075"/>
            <a:ext cx="1665665" cy="1164702"/>
            <a:chOff x="5961333" y="1154158"/>
            <a:chExt cx="1665665" cy="1164702"/>
          </a:xfrm>
          <a:solidFill>
            <a:schemeClr val="bg1"/>
          </a:solidFill>
        </p:grpSpPr>
        <p:grpSp>
          <p:nvGrpSpPr>
            <p:cNvPr id="62" name="그룹 61"/>
            <p:cNvGrpSpPr/>
            <p:nvPr/>
          </p:nvGrpSpPr>
          <p:grpSpPr>
            <a:xfrm>
              <a:off x="5961333" y="1154158"/>
              <a:ext cx="1665665" cy="1164702"/>
              <a:chOff x="5983625" y="4702540"/>
              <a:chExt cx="1665665" cy="1164702"/>
            </a:xfrm>
            <a:grpFill/>
          </p:grpSpPr>
          <p:sp>
            <p:nvSpPr>
              <p:cNvPr id="64" name="직사각형 63"/>
              <p:cNvSpPr/>
              <p:nvPr/>
            </p:nvSpPr>
            <p:spPr>
              <a:xfrm>
                <a:off x="5983625" y="4702540"/>
                <a:ext cx="1665665" cy="29680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5" name="직사각형 64"/>
              <p:cNvSpPr/>
              <p:nvPr/>
            </p:nvSpPr>
            <p:spPr>
              <a:xfrm>
                <a:off x="5983625" y="4953522"/>
                <a:ext cx="1665665" cy="91372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>
                  <a:solidFill>
                    <a:schemeClr val="tx1"/>
                  </a:solidFill>
                </a:endParaRPr>
              </a:p>
            </p:txBody>
          </p:sp>
          <p:sp>
            <p:nvSpPr>
              <p:cNvPr id="66" name="TextBox 65"/>
              <p:cNvSpPr txBox="1"/>
              <p:nvPr/>
            </p:nvSpPr>
            <p:spPr>
              <a:xfrm>
                <a:off x="6013284" y="5005467"/>
                <a:ext cx="1636005" cy="553998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00" dirty="0"/>
                  <a:t>광고</a:t>
                </a:r>
                <a:r>
                  <a:rPr lang="en-US" altLang="ko-KR" sz="1000" dirty="0"/>
                  <a:t>(</a:t>
                </a:r>
                <a:r>
                  <a:rPr lang="ko-KR" altLang="en-US" sz="1000" dirty="0"/>
                  <a:t>선택</a:t>
                </a:r>
                <a:r>
                  <a:rPr lang="en-US" altLang="ko-KR" sz="1000" dirty="0"/>
                  <a:t>)</a:t>
                </a:r>
              </a:p>
              <a:p>
                <a:r>
                  <a:rPr lang="ko-KR" altLang="en-US" sz="1000" dirty="0"/>
                  <a:t>개인정보수집동의</a:t>
                </a:r>
                <a:r>
                  <a:rPr lang="en-US" altLang="ko-KR" sz="1000" dirty="0"/>
                  <a:t>(</a:t>
                </a:r>
                <a:r>
                  <a:rPr lang="ko-KR" altLang="en-US" sz="1000" dirty="0"/>
                  <a:t>필수</a:t>
                </a:r>
                <a:r>
                  <a:rPr lang="en-US" altLang="ko-KR" sz="1000" dirty="0"/>
                  <a:t>)</a:t>
                </a:r>
              </a:p>
              <a:p>
                <a:r>
                  <a:rPr lang="en-US" altLang="ko-KR" sz="1000" dirty="0"/>
                  <a:t>IMEI(</a:t>
                </a:r>
                <a:r>
                  <a:rPr lang="ko-KR" altLang="en-US" sz="1000" dirty="0"/>
                  <a:t>필수</a:t>
                </a:r>
                <a:r>
                  <a:rPr lang="en-US" altLang="ko-KR" sz="1000" dirty="0"/>
                  <a:t>)</a:t>
                </a:r>
              </a:p>
            </p:txBody>
          </p:sp>
        </p:grpSp>
        <p:sp>
          <p:nvSpPr>
            <p:cNvPr id="63" name="TextBox 62"/>
            <p:cNvSpPr txBox="1"/>
            <p:nvPr/>
          </p:nvSpPr>
          <p:spPr>
            <a:xfrm>
              <a:off x="5961333" y="1158918"/>
              <a:ext cx="1512656" cy="24622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/>
                <a:t>약관 유효성</a:t>
              </a:r>
            </a:p>
          </p:txBody>
        </p:sp>
      </p:grpSp>
      <p:cxnSp>
        <p:nvCxnSpPr>
          <p:cNvPr id="67" name="연결선: 구부러짐 103"/>
          <p:cNvCxnSpPr>
            <a:cxnSpLocks/>
            <a:stCxn id="65" idx="1"/>
            <a:endCxn id="19" idx="2"/>
          </p:cNvCxnSpPr>
          <p:nvPr/>
        </p:nvCxnSpPr>
        <p:spPr>
          <a:xfrm rot="10800000">
            <a:off x="4785510" y="3780641"/>
            <a:ext cx="2670454" cy="297277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/>
          <p:cNvCxnSpPr>
            <a:stCxn id="53" idx="3"/>
            <a:endCxn id="54" idx="1"/>
          </p:cNvCxnSpPr>
          <p:nvPr/>
        </p:nvCxnSpPr>
        <p:spPr>
          <a:xfrm flipV="1">
            <a:off x="3346236" y="2184936"/>
            <a:ext cx="941105" cy="2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모서리가 둥근 직사각형 11"/>
          <p:cNvSpPr/>
          <p:nvPr/>
        </p:nvSpPr>
        <p:spPr>
          <a:xfrm>
            <a:off x="3217954" y="2811481"/>
            <a:ext cx="751954" cy="360039"/>
          </a:xfrm>
          <a:prstGeom prst="roundRect">
            <a:avLst>
              <a:gd name="adj" fmla="val 17423"/>
            </a:avLst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>
                <a:solidFill>
                  <a:schemeClr val="tx1"/>
                </a:solidFill>
                <a:latin typeface="-윤고딕320" pitchFamily="18" charset="-127"/>
                <a:ea typeface="-윤고딕320" pitchFamily="18" charset="-127"/>
              </a:rPr>
              <a:t>ID/PW</a:t>
            </a:r>
            <a:r>
              <a:rPr lang="ko-KR" altLang="en-US" sz="1050" b="1" dirty="0">
                <a:solidFill>
                  <a:schemeClr val="tx1"/>
                </a:solidFill>
                <a:latin typeface="-윤고딕320" pitchFamily="18" charset="-127"/>
                <a:ea typeface="-윤고딕320" pitchFamily="18" charset="-127"/>
              </a:rPr>
              <a:t>찾기</a:t>
            </a:r>
            <a:endParaRPr lang="ko-KR" altLang="en-US" sz="1050" dirty="0">
              <a:solidFill>
                <a:schemeClr val="tx1"/>
              </a:solidFill>
              <a:latin typeface="-윤고딕320" pitchFamily="18" charset="-127"/>
              <a:ea typeface="-윤고딕320" pitchFamily="18" charset="-127"/>
            </a:endParaRPr>
          </a:p>
        </p:txBody>
      </p:sp>
      <p:cxnSp>
        <p:nvCxnSpPr>
          <p:cNvPr id="70" name="연결선: 꺾임 128"/>
          <p:cNvCxnSpPr>
            <a:stCxn id="53" idx="2"/>
            <a:endCxn id="69" idx="0"/>
          </p:cNvCxnSpPr>
          <p:nvPr/>
        </p:nvCxnSpPr>
        <p:spPr>
          <a:xfrm rot="16200000" flipH="1">
            <a:off x="3051926" y="2269476"/>
            <a:ext cx="343044" cy="740966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/>
          <p:cNvCxnSpPr>
            <a:cxnSpLocks/>
            <a:stCxn id="69" idx="2"/>
            <a:endCxn id="72" idx="0"/>
          </p:cNvCxnSpPr>
          <p:nvPr/>
        </p:nvCxnSpPr>
        <p:spPr>
          <a:xfrm>
            <a:off x="3593931" y="3171520"/>
            <a:ext cx="6821" cy="6720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다이아몬드 71"/>
          <p:cNvSpPr/>
          <p:nvPr/>
        </p:nvSpPr>
        <p:spPr>
          <a:xfrm>
            <a:off x="2914163" y="3843609"/>
            <a:ext cx="1373178" cy="440892"/>
          </a:xfrm>
          <a:prstGeom prst="diamon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-윤고딕320" pitchFamily="18" charset="-127"/>
                <a:ea typeface="-윤고딕320" pitchFamily="18" charset="-127"/>
              </a:rPr>
              <a:t>이메일 검색</a:t>
            </a:r>
            <a:endParaRPr lang="en-US" altLang="ko-KR" sz="700" b="1" dirty="0">
              <a:solidFill>
                <a:schemeClr val="tx1"/>
              </a:solidFill>
              <a:latin typeface="-윤고딕320" pitchFamily="18" charset="-127"/>
              <a:ea typeface="-윤고딕320" pitchFamily="18" charset="-127"/>
            </a:endParaRPr>
          </a:p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-윤고딕320" pitchFamily="18" charset="-127"/>
                <a:ea typeface="-윤고딕320" pitchFamily="18" charset="-127"/>
              </a:rPr>
              <a:t>유효성 맞나</a:t>
            </a:r>
            <a:r>
              <a:rPr lang="en-US" altLang="ko-KR" sz="700" b="1" dirty="0">
                <a:solidFill>
                  <a:schemeClr val="tx1"/>
                </a:solidFill>
                <a:latin typeface="-윤고딕320" pitchFamily="18" charset="-127"/>
                <a:ea typeface="-윤고딕320" pitchFamily="18" charset="-127"/>
              </a:rPr>
              <a:t>?</a:t>
            </a:r>
          </a:p>
        </p:txBody>
      </p:sp>
      <p:cxnSp>
        <p:nvCxnSpPr>
          <p:cNvPr id="73" name="직선 화살표 연결선 72"/>
          <p:cNvCxnSpPr>
            <a:cxnSpLocks/>
            <a:stCxn id="72" idx="2"/>
            <a:endCxn id="74" idx="0"/>
          </p:cNvCxnSpPr>
          <p:nvPr/>
        </p:nvCxnSpPr>
        <p:spPr>
          <a:xfrm>
            <a:off x="3600752" y="4284501"/>
            <a:ext cx="576" cy="1863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모서리가 둥근 직사각형 11"/>
          <p:cNvSpPr/>
          <p:nvPr/>
        </p:nvSpPr>
        <p:spPr>
          <a:xfrm>
            <a:off x="3225351" y="4470834"/>
            <a:ext cx="751954" cy="360039"/>
          </a:xfrm>
          <a:prstGeom prst="roundRect">
            <a:avLst>
              <a:gd name="adj" fmla="val 17423"/>
            </a:avLst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-윤고딕320" pitchFamily="18" charset="-127"/>
                <a:ea typeface="-윤고딕320" pitchFamily="18" charset="-127"/>
              </a:rPr>
              <a:t>DB</a:t>
            </a:r>
            <a:r>
              <a:rPr lang="ko-KR" altLang="en-US" sz="900" dirty="0">
                <a:solidFill>
                  <a:schemeClr val="tx1"/>
                </a:solidFill>
                <a:latin typeface="-윤고딕320" pitchFamily="18" charset="-127"/>
                <a:ea typeface="-윤고딕320" pitchFamily="18" charset="-127"/>
              </a:rPr>
              <a:t>에서 </a:t>
            </a:r>
            <a:endParaRPr lang="en-US" altLang="ko-KR" sz="900" dirty="0">
              <a:solidFill>
                <a:schemeClr val="tx1"/>
              </a:solidFill>
              <a:latin typeface="-윤고딕320" pitchFamily="18" charset="-127"/>
              <a:ea typeface="-윤고딕320" pitchFamily="18" charset="-127"/>
            </a:endParaRPr>
          </a:p>
          <a:p>
            <a:pPr algn="ctr"/>
            <a:r>
              <a:rPr lang="ko-KR" altLang="en-US" sz="900" dirty="0">
                <a:solidFill>
                  <a:schemeClr val="tx1"/>
                </a:solidFill>
                <a:latin typeface="-윤고딕320" pitchFamily="18" charset="-127"/>
                <a:ea typeface="-윤고딕320" pitchFamily="18" charset="-127"/>
              </a:rPr>
              <a:t>정보 송신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3547432" y="4194347"/>
            <a:ext cx="277640" cy="25391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latin typeface="-윤고딕320" pitchFamily="18" charset="-127"/>
                <a:ea typeface="-윤고딕320" pitchFamily="18" charset="-127"/>
              </a:rPr>
              <a:t>Y</a:t>
            </a:r>
            <a:endParaRPr lang="ko-KR" altLang="en-US" sz="1050" dirty="0">
              <a:latin typeface="-윤고딕320" pitchFamily="18" charset="-127"/>
              <a:ea typeface="-윤고딕320" pitchFamily="18" charset="-127"/>
            </a:endParaRPr>
          </a:p>
        </p:txBody>
      </p:sp>
      <p:sp>
        <p:nvSpPr>
          <p:cNvPr id="76" name="모서리가 둥근 직사각형 64"/>
          <p:cNvSpPr/>
          <p:nvPr/>
        </p:nvSpPr>
        <p:spPr>
          <a:xfrm>
            <a:off x="2026385" y="3885969"/>
            <a:ext cx="751954" cy="360039"/>
          </a:xfrm>
          <a:prstGeom prst="roundRect">
            <a:avLst>
              <a:gd name="adj" fmla="val 17423"/>
            </a:avLst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err="1">
                <a:solidFill>
                  <a:schemeClr val="tx1"/>
                </a:solidFill>
                <a:latin typeface="-윤고딕320" pitchFamily="18" charset="-127"/>
                <a:ea typeface="-윤고딕320" pitchFamily="18" charset="-127"/>
              </a:rPr>
              <a:t>경고창</a:t>
            </a:r>
            <a:endParaRPr lang="ko-KR" altLang="en-US" sz="1050" dirty="0">
              <a:solidFill>
                <a:schemeClr val="tx1"/>
              </a:solidFill>
              <a:latin typeface="-윤고딕320" pitchFamily="18" charset="-127"/>
              <a:ea typeface="-윤고딕320" pitchFamily="18" charset="-127"/>
            </a:endParaRPr>
          </a:p>
        </p:txBody>
      </p:sp>
      <p:cxnSp>
        <p:nvCxnSpPr>
          <p:cNvPr id="77" name="연결선: 꺾임 172"/>
          <p:cNvCxnSpPr>
            <a:cxnSpLocks/>
            <a:stCxn id="72" idx="1"/>
            <a:endCxn id="76" idx="3"/>
          </p:cNvCxnSpPr>
          <p:nvPr/>
        </p:nvCxnSpPr>
        <p:spPr>
          <a:xfrm rot="10800000" flipV="1">
            <a:off x="2778339" y="4064055"/>
            <a:ext cx="135824" cy="1934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모서리가 둥근 직사각형 64"/>
          <p:cNvSpPr/>
          <p:nvPr/>
        </p:nvSpPr>
        <p:spPr>
          <a:xfrm>
            <a:off x="2026384" y="4805790"/>
            <a:ext cx="751954" cy="360039"/>
          </a:xfrm>
          <a:prstGeom prst="roundRect">
            <a:avLst>
              <a:gd name="adj" fmla="val 17423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err="1">
                <a:solidFill>
                  <a:schemeClr val="tx1"/>
                </a:solidFill>
                <a:latin typeface="-윤고딕320" pitchFamily="18" charset="-127"/>
                <a:ea typeface="-윤고딕320" pitchFamily="18" charset="-127"/>
              </a:rPr>
              <a:t>로그인화면</a:t>
            </a:r>
            <a:endParaRPr lang="ko-KR" altLang="en-US" sz="1050" dirty="0">
              <a:solidFill>
                <a:schemeClr val="tx1"/>
              </a:solidFill>
              <a:latin typeface="-윤고딕320" pitchFamily="18" charset="-127"/>
              <a:ea typeface="-윤고딕320" pitchFamily="18" charset="-127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2819456" y="3807661"/>
            <a:ext cx="222130" cy="2616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-윤고딕320" pitchFamily="18" charset="-127"/>
                <a:ea typeface="-윤고딕320" pitchFamily="18" charset="-127"/>
              </a:rPr>
              <a:t>N</a:t>
            </a:r>
            <a:endParaRPr lang="ko-KR" altLang="en-US" sz="1100" dirty="0">
              <a:latin typeface="-윤고딕320" pitchFamily="18" charset="-127"/>
              <a:ea typeface="-윤고딕320" pitchFamily="18" charset="-127"/>
            </a:endParaRPr>
          </a:p>
        </p:txBody>
      </p:sp>
      <p:cxnSp>
        <p:nvCxnSpPr>
          <p:cNvPr id="80" name="연결선: 꺾임 3"/>
          <p:cNvCxnSpPr>
            <a:cxnSpLocks/>
            <a:stCxn id="51" idx="0"/>
            <a:endCxn id="47" idx="3"/>
          </p:cNvCxnSpPr>
          <p:nvPr/>
        </p:nvCxnSpPr>
        <p:spPr>
          <a:xfrm rot="16200000" flipV="1">
            <a:off x="5346803" y="2606804"/>
            <a:ext cx="493593" cy="880033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연결선: 꺾임 12"/>
          <p:cNvCxnSpPr>
            <a:stCxn id="23" idx="3"/>
            <a:endCxn id="34" idx="2"/>
          </p:cNvCxnSpPr>
          <p:nvPr/>
        </p:nvCxnSpPr>
        <p:spPr>
          <a:xfrm flipV="1">
            <a:off x="5237375" y="4528870"/>
            <a:ext cx="794325" cy="670311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연결선: 꺾임 14"/>
          <p:cNvCxnSpPr>
            <a:stCxn id="74" idx="2"/>
            <a:endCxn id="78" idx="3"/>
          </p:cNvCxnSpPr>
          <p:nvPr/>
        </p:nvCxnSpPr>
        <p:spPr>
          <a:xfrm rot="5400000">
            <a:off x="3112365" y="4496846"/>
            <a:ext cx="154937" cy="822990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/>
          <p:cNvCxnSpPr>
            <a:stCxn id="76" idx="2"/>
            <a:endCxn id="78" idx="0"/>
          </p:cNvCxnSpPr>
          <p:nvPr/>
        </p:nvCxnSpPr>
        <p:spPr>
          <a:xfrm flipH="1">
            <a:off x="2402361" y="4246008"/>
            <a:ext cx="1" cy="55978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/>
          <p:cNvCxnSpPr>
            <a:stCxn id="9" idx="3"/>
            <a:endCxn id="59" idx="1"/>
          </p:cNvCxnSpPr>
          <p:nvPr/>
        </p:nvCxnSpPr>
        <p:spPr>
          <a:xfrm>
            <a:off x="1889751" y="2987325"/>
            <a:ext cx="239436" cy="41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연결선: 구부러짐 13"/>
          <p:cNvCxnSpPr>
            <a:cxnSpLocks/>
            <a:endCxn id="51" idx="3"/>
          </p:cNvCxnSpPr>
          <p:nvPr/>
        </p:nvCxnSpPr>
        <p:spPr>
          <a:xfrm rot="5400000">
            <a:off x="6296570" y="2821940"/>
            <a:ext cx="764720" cy="538675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/>
          <p:cNvSpPr txBox="1"/>
          <p:nvPr/>
        </p:nvSpPr>
        <p:spPr>
          <a:xfrm>
            <a:off x="7020272" y="2204864"/>
            <a:ext cx="187220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dirty="0"/>
              <a:t>약관을 </a:t>
            </a:r>
            <a:r>
              <a:rPr lang="ko-KR" altLang="en-US" sz="1000" dirty="0" err="1"/>
              <a:t>재대로</a:t>
            </a:r>
            <a:r>
              <a:rPr lang="ko-KR" altLang="en-US" sz="1000" dirty="0"/>
              <a:t> </a:t>
            </a:r>
            <a:r>
              <a:rPr lang="ko-KR" altLang="en-US" sz="1000" dirty="0" err="1"/>
              <a:t>안지키고</a:t>
            </a:r>
            <a:r>
              <a:rPr lang="ko-KR" altLang="en-US" sz="1000" dirty="0"/>
              <a:t> 가입을 </a:t>
            </a:r>
            <a:r>
              <a:rPr lang="ko-KR" altLang="en-US" sz="1000" dirty="0" err="1"/>
              <a:t>눌렀을때</a:t>
            </a:r>
            <a:endParaRPr lang="en-US" altLang="ko-KR" sz="1000" dirty="0"/>
          </a:p>
          <a:p>
            <a:pPr marL="228600" indent="-228600">
              <a:buAutoNum type="arabicPeriod"/>
            </a:pPr>
            <a:r>
              <a:rPr lang="ko-KR" altLang="en-US" sz="1000" dirty="0"/>
              <a:t>취소를 </a:t>
            </a:r>
            <a:r>
              <a:rPr lang="ko-KR" altLang="en-US" sz="1000" dirty="0" err="1"/>
              <a:t>눌렀을떄</a:t>
            </a:r>
            <a:r>
              <a:rPr lang="en-US" altLang="ko-KR" sz="1000" dirty="0"/>
              <a:t>(</a:t>
            </a:r>
            <a:r>
              <a:rPr lang="ko-KR" altLang="en-US" sz="1000" dirty="0" err="1"/>
              <a:t>경고창</a:t>
            </a:r>
            <a:r>
              <a:rPr lang="ko-KR" altLang="en-US" sz="1000" dirty="0"/>
              <a:t> 후 종료 확인 누르면 종료 취소 누르면 </a:t>
            </a:r>
            <a:r>
              <a:rPr lang="ko-KR" altLang="en-US" sz="1000" dirty="0" err="1"/>
              <a:t>약관폼</a:t>
            </a:r>
            <a:r>
              <a:rPr lang="en-US" altLang="ko-KR" sz="1000" dirty="0"/>
              <a:t>)</a:t>
            </a:r>
          </a:p>
        </p:txBody>
      </p:sp>
      <p:cxnSp>
        <p:nvCxnSpPr>
          <p:cNvPr id="87" name="연결선: 꺾임 49"/>
          <p:cNvCxnSpPr>
            <a:cxnSpLocks/>
            <a:stCxn id="55" idx="3"/>
            <a:endCxn id="47" idx="3"/>
          </p:cNvCxnSpPr>
          <p:nvPr/>
        </p:nvCxnSpPr>
        <p:spPr>
          <a:xfrm flipH="1">
            <a:off x="5153582" y="1592990"/>
            <a:ext cx="90371" cy="1207034"/>
          </a:xfrm>
          <a:prstGeom prst="bentConnector3">
            <a:avLst>
              <a:gd name="adj1" fmla="val -41316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연결선: 구부러짐 76"/>
          <p:cNvCxnSpPr>
            <a:cxnSpLocks/>
            <a:stCxn id="89" idx="2"/>
            <a:endCxn id="53" idx="1"/>
          </p:cNvCxnSpPr>
          <p:nvPr/>
        </p:nvCxnSpPr>
        <p:spPr>
          <a:xfrm rot="16200000" flipH="1">
            <a:off x="1703430" y="1528880"/>
            <a:ext cx="258440" cy="1054088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/>
          <p:cNvSpPr txBox="1"/>
          <p:nvPr/>
        </p:nvSpPr>
        <p:spPr>
          <a:xfrm>
            <a:off x="251519" y="1372706"/>
            <a:ext cx="2108174" cy="5539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안드로이드 기기 자체 </a:t>
            </a:r>
            <a:r>
              <a:rPr lang="ko-KR" altLang="en-US" sz="1000" dirty="0" err="1"/>
              <a:t>뒤로가기를</a:t>
            </a:r>
            <a:r>
              <a:rPr lang="ko-KR" altLang="en-US" sz="1000" dirty="0"/>
              <a:t> </a:t>
            </a:r>
            <a:r>
              <a:rPr lang="ko-KR" altLang="en-US" sz="1000" dirty="0" err="1"/>
              <a:t>한번누르면</a:t>
            </a:r>
            <a:r>
              <a:rPr lang="ko-KR" altLang="en-US" sz="1000" dirty="0"/>
              <a:t> </a:t>
            </a:r>
            <a:r>
              <a:rPr lang="ko-KR" altLang="en-US" sz="1000" dirty="0" err="1"/>
              <a:t>경고창</a:t>
            </a:r>
            <a:endParaRPr lang="en-US" altLang="ko-KR" sz="1000" dirty="0"/>
          </a:p>
          <a:p>
            <a:r>
              <a:rPr lang="ko-KR" altLang="en-US" sz="1000" dirty="0" err="1"/>
              <a:t>두번누르면</a:t>
            </a:r>
            <a:r>
              <a:rPr lang="ko-KR" altLang="en-US" sz="1000" dirty="0"/>
              <a:t> 종료</a:t>
            </a:r>
          </a:p>
        </p:txBody>
      </p:sp>
      <p:sp>
        <p:nvSpPr>
          <p:cNvPr id="90" name="TextBox 89"/>
          <p:cNvSpPr txBox="1"/>
          <p:nvPr/>
        </p:nvSpPr>
        <p:spPr>
          <a:xfrm>
            <a:off x="5615608" y="632089"/>
            <a:ext cx="352839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mtClean="0"/>
              <a:t>1.</a:t>
            </a:r>
            <a:r>
              <a:rPr lang="ko-KR" altLang="en-US" dirty="0" smtClean="0"/>
              <a:t>로그</a:t>
            </a:r>
            <a:r>
              <a:rPr lang="ko-KR" altLang="en-US" dirty="0"/>
              <a:t>인</a:t>
            </a:r>
          </a:p>
        </p:txBody>
      </p:sp>
      <p:pic>
        <p:nvPicPr>
          <p:cNvPr id="91" name="Picture 2" descr="C:\Users\KimSH\Desktop\시그니쳐(좌우조합형)_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2119" y="6378633"/>
            <a:ext cx="2076385" cy="434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TextBox 91"/>
          <p:cNvSpPr txBox="1"/>
          <p:nvPr/>
        </p:nvSpPr>
        <p:spPr>
          <a:xfrm>
            <a:off x="8165491" y="45204"/>
            <a:ext cx="9236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latin typeface="a가을소풍B" pitchFamily="18" charset="-127"/>
                <a:ea typeface="a가을소풍B" pitchFamily="18" charset="-127"/>
              </a:rPr>
              <a:t>소프트웨어 설계</a:t>
            </a:r>
            <a:endParaRPr lang="ko-KR" altLang="en-US" sz="800" dirty="0"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3533308" y="45204"/>
            <a:ext cx="50926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가을소풍B" pitchFamily="18" charset="-127"/>
                <a:ea typeface="a가을소풍B" pitchFamily="18" charset="-127"/>
              </a:rPr>
              <a:t>1-2. </a:t>
            </a:r>
            <a:r>
              <a:rPr lang="ko-KR" altLang="en-US" sz="32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가을소풍B" pitchFamily="18" charset="-127"/>
                <a:ea typeface="a가을소풍B" pitchFamily="18" charset="-127"/>
              </a:rPr>
              <a:t>플로우차트</a:t>
            </a:r>
            <a:endParaRPr lang="ko-KR" alt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가을소풍B" pitchFamily="18" charset="-127"/>
              <a:ea typeface="a가을소풍B" pitchFamily="18" charset="-127"/>
            </a:endParaRPr>
          </a:p>
        </p:txBody>
      </p:sp>
      <p:cxnSp>
        <p:nvCxnSpPr>
          <p:cNvPr id="3" name="꺾인 연결선 2"/>
          <p:cNvCxnSpPr>
            <a:stCxn id="18" idx="2"/>
            <a:endCxn id="30" idx="1"/>
          </p:cNvCxnSpPr>
          <p:nvPr/>
        </p:nvCxnSpPr>
        <p:spPr>
          <a:xfrm rot="16200000" flipH="1">
            <a:off x="1309940" y="5616937"/>
            <a:ext cx="844967" cy="452501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A09DE-9E9A-4F44-94C5-03ED173CDDE4}" type="slidenum">
              <a:rPr lang="ko-KR" altLang="en-US" smtClean="0"/>
              <a:pPr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2108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화살표 연결선 3"/>
          <p:cNvCxnSpPr/>
          <p:nvPr/>
        </p:nvCxnSpPr>
        <p:spPr>
          <a:xfrm>
            <a:off x="4824956" y="1506255"/>
            <a:ext cx="0" cy="42528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4138416" y="2894403"/>
            <a:ext cx="1355630" cy="34563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2">
                    <a:lumMod val="75000"/>
                  </a:schemeClr>
                </a:solidFill>
              </a:rPr>
              <a:t>날씨</a:t>
            </a:r>
            <a:r>
              <a:rPr lang="en-US" altLang="ko-KR" sz="900" dirty="0" smtClean="0">
                <a:solidFill>
                  <a:schemeClr val="tx2">
                    <a:lumMod val="75000"/>
                  </a:schemeClr>
                </a:solidFill>
              </a:rPr>
              <a:t>_</a:t>
            </a:r>
            <a:r>
              <a:rPr lang="ko-KR" altLang="en-US" sz="900" dirty="0" smtClean="0">
                <a:solidFill>
                  <a:schemeClr val="tx2">
                    <a:lumMod val="75000"/>
                  </a:schemeClr>
                </a:solidFill>
              </a:rPr>
              <a:t>표시</a:t>
            </a:r>
            <a:endParaRPr lang="ko-KR" altLang="en-US" sz="9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6" name="순서도: 판단 5"/>
          <p:cNvSpPr/>
          <p:nvPr/>
        </p:nvSpPr>
        <p:spPr>
          <a:xfrm>
            <a:off x="3857126" y="4249241"/>
            <a:ext cx="1935660" cy="576064"/>
          </a:xfrm>
          <a:prstGeom prst="flowChartDecisio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2">
                    <a:lumMod val="75000"/>
                  </a:schemeClr>
                </a:solidFill>
              </a:rPr>
              <a:t>의상선택</a:t>
            </a:r>
            <a:endParaRPr lang="ko-KR" altLang="en-US" sz="9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773560" y="5439328"/>
            <a:ext cx="1274116" cy="34563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2">
                    <a:lumMod val="75000"/>
                  </a:schemeClr>
                </a:solidFill>
              </a:rPr>
              <a:t>상</a:t>
            </a:r>
            <a:r>
              <a:rPr lang="ko-KR" altLang="en-US" sz="900" dirty="0">
                <a:solidFill>
                  <a:schemeClr val="tx2">
                    <a:lumMod val="75000"/>
                  </a:schemeClr>
                </a:solidFill>
              </a:rPr>
              <a:t>의</a:t>
            </a:r>
            <a:endParaRPr lang="en-US" altLang="ko-KR" sz="9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61811" y="5787869"/>
            <a:ext cx="372218" cy="24622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2">
                    <a:lumMod val="75000"/>
                  </a:schemeClr>
                </a:solidFill>
              </a:rPr>
              <a:t>yes</a:t>
            </a:r>
            <a:endParaRPr lang="ko-KR" altLang="en-US" sz="1000" dirty="0">
              <a:solidFill>
                <a:schemeClr val="tx2">
                  <a:lumMod val="75000"/>
                </a:schemeClr>
              </a:solidFill>
            </a:endParaRPr>
          </a:p>
        </p:txBody>
      </p:sp>
      <p:cxnSp>
        <p:nvCxnSpPr>
          <p:cNvPr id="10" name="꺾인 연결선 9"/>
          <p:cNvCxnSpPr>
            <a:cxnSpLocks/>
            <a:stCxn id="13" idx="3"/>
            <a:endCxn id="11" idx="3"/>
          </p:cNvCxnSpPr>
          <p:nvPr/>
        </p:nvCxnSpPr>
        <p:spPr>
          <a:xfrm flipH="1" flipV="1">
            <a:off x="5389509" y="1288934"/>
            <a:ext cx="184617" cy="919999"/>
          </a:xfrm>
          <a:prstGeom prst="bentConnector3">
            <a:avLst>
              <a:gd name="adj1" fmla="val -123824"/>
            </a:avLst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4248603" y="1108914"/>
            <a:ext cx="1140906" cy="36003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2">
                    <a:lumMod val="75000"/>
                  </a:schemeClr>
                </a:solidFill>
              </a:rPr>
              <a:t>날씨</a:t>
            </a:r>
            <a:endParaRPr lang="ko-KR" alt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205321" y="6482476"/>
            <a:ext cx="1355630" cy="34563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err="1" smtClean="0">
                <a:solidFill>
                  <a:schemeClr val="tx2">
                    <a:lumMod val="75000"/>
                  </a:schemeClr>
                </a:solidFill>
              </a:rPr>
              <a:t>미리보기</a:t>
            </a:r>
            <a:endParaRPr lang="ko-KR" altLang="en-US" sz="9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3" name="다이아몬드 12"/>
          <p:cNvSpPr/>
          <p:nvPr/>
        </p:nvSpPr>
        <p:spPr>
          <a:xfrm>
            <a:off x="4056930" y="1962134"/>
            <a:ext cx="1517196" cy="493598"/>
          </a:xfrm>
          <a:prstGeom prst="diamon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2">
                    <a:lumMod val="75000"/>
                  </a:schemeClr>
                </a:solidFill>
              </a:rPr>
              <a:t>지역 등록</a:t>
            </a:r>
            <a:r>
              <a:rPr lang="en-US" altLang="ko-KR" sz="1000" dirty="0" smtClean="0">
                <a:solidFill>
                  <a:schemeClr val="tx2">
                    <a:lumMod val="75000"/>
                  </a:schemeClr>
                </a:solidFill>
              </a:rPr>
              <a:t>?</a:t>
            </a:r>
            <a:endParaRPr lang="ko-KR" altLang="en-US" sz="1000" dirty="0">
              <a:solidFill>
                <a:schemeClr val="tx2">
                  <a:lumMod val="75000"/>
                </a:schemeClr>
              </a:solidFill>
            </a:endParaRPr>
          </a:p>
        </p:txBody>
      </p:sp>
      <p:cxnSp>
        <p:nvCxnSpPr>
          <p:cNvPr id="14" name="연결선: 꺾임 60"/>
          <p:cNvCxnSpPr>
            <a:stCxn id="13" idx="2"/>
          </p:cNvCxnSpPr>
          <p:nvPr/>
        </p:nvCxnSpPr>
        <p:spPr>
          <a:xfrm rot="16200000" flipH="1">
            <a:off x="4600416" y="2670843"/>
            <a:ext cx="430927" cy="703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4178470" y="3561152"/>
            <a:ext cx="1274116" cy="34563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2">
                    <a:lumMod val="75000"/>
                  </a:schemeClr>
                </a:solidFill>
              </a:rPr>
              <a:t>성별</a:t>
            </a:r>
            <a:r>
              <a:rPr lang="en-US" altLang="ko-KR" sz="900" dirty="0" smtClean="0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ko-KR" altLang="en-US" sz="900" dirty="0" err="1" smtClean="0">
                <a:solidFill>
                  <a:schemeClr val="tx2">
                    <a:lumMod val="75000"/>
                  </a:schemeClr>
                </a:solidFill>
              </a:rPr>
              <a:t>나이대</a:t>
            </a:r>
            <a:r>
              <a:rPr lang="ko-KR" altLang="en-US" sz="900" dirty="0" smtClean="0">
                <a:solidFill>
                  <a:schemeClr val="tx2">
                    <a:lumMod val="75000"/>
                  </a:schemeClr>
                </a:solidFill>
              </a:rPr>
              <a:t> 정보 불러옴</a:t>
            </a:r>
            <a:endParaRPr lang="en-US" altLang="ko-KR" sz="900" dirty="0">
              <a:solidFill>
                <a:schemeClr val="tx2">
                  <a:lumMod val="75000"/>
                </a:schemeClr>
              </a:solidFill>
            </a:endParaRPr>
          </a:p>
        </p:txBody>
      </p:sp>
      <p:cxnSp>
        <p:nvCxnSpPr>
          <p:cNvPr id="18" name="연결선: 꺾임 60"/>
          <p:cNvCxnSpPr/>
          <p:nvPr/>
        </p:nvCxnSpPr>
        <p:spPr>
          <a:xfrm rot="5400000">
            <a:off x="4587716" y="3400245"/>
            <a:ext cx="321111" cy="703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연결선: 꺾임 60"/>
          <p:cNvCxnSpPr>
            <a:stCxn id="17" idx="2"/>
            <a:endCxn id="6" idx="0"/>
          </p:cNvCxnSpPr>
          <p:nvPr/>
        </p:nvCxnSpPr>
        <p:spPr>
          <a:xfrm rot="16200000" flipH="1">
            <a:off x="4649017" y="4073301"/>
            <a:ext cx="342451" cy="9428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연결선: 꺾임 60"/>
          <p:cNvCxnSpPr>
            <a:stCxn id="6" idx="2"/>
          </p:cNvCxnSpPr>
          <p:nvPr/>
        </p:nvCxnSpPr>
        <p:spPr>
          <a:xfrm rot="5400000">
            <a:off x="3310775" y="3925148"/>
            <a:ext cx="614024" cy="2414338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연결선: 꺾임 60"/>
          <p:cNvCxnSpPr>
            <a:endCxn id="12" idx="0"/>
          </p:cNvCxnSpPr>
          <p:nvPr/>
        </p:nvCxnSpPr>
        <p:spPr>
          <a:xfrm rot="16200000" flipH="1">
            <a:off x="3298123" y="4897462"/>
            <a:ext cx="697509" cy="2472518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/>
          <p:cNvSpPr/>
          <p:nvPr/>
        </p:nvSpPr>
        <p:spPr>
          <a:xfrm>
            <a:off x="3419872" y="5418910"/>
            <a:ext cx="1274116" cy="34563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2">
                    <a:lumMod val="75000"/>
                  </a:schemeClr>
                </a:solidFill>
              </a:rPr>
              <a:t>하의</a:t>
            </a:r>
            <a:endParaRPr lang="en-US" altLang="ko-KR" sz="9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4980430" y="5418910"/>
            <a:ext cx="1274116" cy="34563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2">
                    <a:lumMod val="75000"/>
                  </a:schemeClr>
                </a:solidFill>
              </a:rPr>
              <a:t>신발</a:t>
            </a:r>
            <a:endParaRPr lang="en-US" altLang="ko-KR" sz="9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6529506" y="5418910"/>
            <a:ext cx="1274116" cy="34563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err="1" smtClean="0">
                <a:solidFill>
                  <a:schemeClr val="tx2">
                    <a:lumMod val="75000"/>
                  </a:schemeClr>
                </a:solidFill>
              </a:rPr>
              <a:t>악세사리</a:t>
            </a:r>
            <a:endParaRPr lang="en-US" altLang="ko-KR" sz="900" dirty="0">
              <a:solidFill>
                <a:schemeClr val="tx2">
                  <a:lumMod val="75000"/>
                </a:schemeClr>
              </a:solidFill>
            </a:endParaRPr>
          </a:p>
        </p:txBody>
      </p:sp>
      <p:cxnSp>
        <p:nvCxnSpPr>
          <p:cNvPr id="37" name="연결선: 꺾임 60"/>
          <p:cNvCxnSpPr>
            <a:stCxn id="6" idx="2"/>
            <a:endCxn id="34" idx="0"/>
          </p:cNvCxnSpPr>
          <p:nvPr/>
        </p:nvCxnSpPr>
        <p:spPr>
          <a:xfrm rot="5400000">
            <a:off x="4144141" y="4738094"/>
            <a:ext cx="593605" cy="768026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연결선: 꺾임 60"/>
          <p:cNvCxnSpPr>
            <a:stCxn id="6" idx="2"/>
            <a:endCxn id="35" idx="0"/>
          </p:cNvCxnSpPr>
          <p:nvPr/>
        </p:nvCxnSpPr>
        <p:spPr>
          <a:xfrm rot="16200000" flipH="1">
            <a:off x="4924420" y="4725841"/>
            <a:ext cx="593605" cy="792532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연결선: 꺾임 60"/>
          <p:cNvCxnSpPr>
            <a:stCxn id="6" idx="2"/>
            <a:endCxn id="36" idx="0"/>
          </p:cNvCxnSpPr>
          <p:nvPr/>
        </p:nvCxnSpPr>
        <p:spPr>
          <a:xfrm rot="16200000" flipH="1">
            <a:off x="5698958" y="3951303"/>
            <a:ext cx="593605" cy="2341608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연결선: 꺾임 60"/>
          <p:cNvCxnSpPr>
            <a:stCxn id="34" idx="2"/>
          </p:cNvCxnSpPr>
          <p:nvPr/>
        </p:nvCxnSpPr>
        <p:spPr>
          <a:xfrm rot="16200000" flipH="1">
            <a:off x="3923692" y="5897786"/>
            <a:ext cx="1092682" cy="826206"/>
          </a:xfrm>
          <a:prstGeom prst="bentConnector3">
            <a:avLst>
              <a:gd name="adj1" fmla="val 32632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연결선: 꺾임 60"/>
          <p:cNvCxnSpPr>
            <a:stCxn id="35" idx="2"/>
            <a:endCxn id="12" idx="0"/>
          </p:cNvCxnSpPr>
          <p:nvPr/>
        </p:nvCxnSpPr>
        <p:spPr>
          <a:xfrm rot="5400000">
            <a:off x="4891348" y="5756336"/>
            <a:ext cx="717928" cy="734352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연결선: 꺾임 60"/>
          <p:cNvCxnSpPr>
            <a:stCxn id="36" idx="2"/>
            <a:endCxn id="12" idx="0"/>
          </p:cNvCxnSpPr>
          <p:nvPr/>
        </p:nvCxnSpPr>
        <p:spPr>
          <a:xfrm rot="5400000">
            <a:off x="5665886" y="4981798"/>
            <a:ext cx="717928" cy="2283428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8165491" y="45204"/>
            <a:ext cx="9236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latin typeface="a가을소풍B" pitchFamily="18" charset="-127"/>
                <a:ea typeface="a가을소풍B" pitchFamily="18" charset="-127"/>
              </a:rPr>
              <a:t>소프트웨어 설계</a:t>
            </a:r>
            <a:endParaRPr lang="ko-KR" altLang="en-US" sz="800" dirty="0">
              <a:latin typeface="a가을소풍B" pitchFamily="18" charset="-127"/>
              <a:ea typeface="a가을소풍B" pitchFamily="18" charset="-127"/>
            </a:endParaRPr>
          </a:p>
        </p:txBody>
      </p:sp>
      <p:pic>
        <p:nvPicPr>
          <p:cNvPr id="27" name="Picture 2" descr="C:\Users\KimSH\Desktop\시그니쳐(좌우조합형)_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2119" y="6378633"/>
            <a:ext cx="2076385" cy="434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/>
          <p:cNvSpPr txBox="1"/>
          <p:nvPr/>
        </p:nvSpPr>
        <p:spPr>
          <a:xfrm>
            <a:off x="2065629" y="287199"/>
            <a:ext cx="50926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가을소풍B" pitchFamily="18" charset="-127"/>
                <a:ea typeface="a가을소풍B" pitchFamily="18" charset="-127"/>
              </a:rPr>
              <a:t>1-2. </a:t>
            </a:r>
            <a:r>
              <a:rPr lang="ko-KR" altLang="en-US" sz="32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가을소풍B" pitchFamily="18" charset="-127"/>
                <a:ea typeface="a가을소풍B" pitchFamily="18" charset="-127"/>
              </a:rPr>
              <a:t>플로우차트</a:t>
            </a:r>
            <a:endParaRPr lang="ko-KR" alt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30" name="오각형 29"/>
          <p:cNvSpPr/>
          <p:nvPr/>
        </p:nvSpPr>
        <p:spPr>
          <a:xfrm>
            <a:off x="173452" y="1979254"/>
            <a:ext cx="1424864" cy="280195"/>
          </a:xfrm>
          <a:prstGeom prst="homePlat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27674" y="1428736"/>
            <a:ext cx="13724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C</a:t>
            </a:r>
            <a:r>
              <a:rPr lang="en-US" altLang="ko-KR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ontents</a:t>
            </a:r>
            <a:endParaRPr lang="ko-KR" altLang="en-US" sz="1100" dirty="0">
              <a:solidFill>
                <a:schemeClr val="tx2">
                  <a:lumMod val="60000"/>
                  <a:lumOff val="4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40299" y="1979254"/>
            <a:ext cx="7938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가을소풍B" pitchFamily="18" charset="-127"/>
                <a:ea typeface="a가을소풍B" pitchFamily="18" charset="-127"/>
              </a:rPr>
              <a:t>개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가을소풍B" pitchFamily="18" charset="-127"/>
                <a:ea typeface="a가을소풍B" pitchFamily="18" charset="-127"/>
              </a:rPr>
              <a:t>　　요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42844" y="2285992"/>
            <a:ext cx="24482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latin typeface="a가을소풍B" pitchFamily="18" charset="-127"/>
                <a:ea typeface="a가을소풍B" pitchFamily="18" charset="-127"/>
              </a:rPr>
              <a:t>1. </a:t>
            </a:r>
            <a:r>
              <a:rPr lang="ko-KR" altLang="en-US" sz="1000" dirty="0" smtClean="0">
                <a:latin typeface="a가을소풍B" pitchFamily="18" charset="-127"/>
                <a:ea typeface="a가을소풍B" pitchFamily="18" charset="-127"/>
              </a:rPr>
              <a:t>설계</a:t>
            </a:r>
            <a:endParaRPr lang="en-US" altLang="ko-KR" sz="1000" dirty="0" smtClean="0"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1-1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시스템 구조도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latin typeface="a가을소풍B" pitchFamily="18" charset="-127"/>
                <a:ea typeface="a가을소풍B" pitchFamily="18" charset="-127"/>
              </a:rPr>
              <a:t>  1-2 </a:t>
            </a:r>
            <a:r>
              <a:rPr lang="ko-KR" altLang="en-US" sz="1000" dirty="0" err="1" smtClean="0">
                <a:latin typeface="a가을소풍B" pitchFamily="18" charset="-127"/>
                <a:ea typeface="a가을소풍B" pitchFamily="18" charset="-127"/>
              </a:rPr>
              <a:t>플로우차트</a:t>
            </a:r>
            <a:endParaRPr lang="en-US" altLang="ko-KR" sz="1000" dirty="0" smtClean="0"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1-3 DB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설계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1-4 UI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설계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latin typeface="a가을소풍B" pitchFamily="18" charset="-127"/>
                <a:ea typeface="a가을소풍B" pitchFamily="18" charset="-127"/>
              </a:rPr>
              <a:t>  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2044317" y="928841"/>
            <a:ext cx="129614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2.</a:t>
            </a:r>
            <a:r>
              <a:rPr lang="ko-KR" altLang="en-US" dirty="0" smtClean="0"/>
              <a:t>날씨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A09DE-9E9A-4F44-94C5-03ED173CDDE4}" type="slidenum">
              <a:rPr lang="ko-KR" altLang="en-US" smtClean="0"/>
              <a:pPr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630610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화살표 연결선 3"/>
          <p:cNvCxnSpPr/>
          <p:nvPr/>
        </p:nvCxnSpPr>
        <p:spPr>
          <a:xfrm>
            <a:off x="4316081" y="1770832"/>
            <a:ext cx="0" cy="42528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3629541" y="3158980"/>
            <a:ext cx="1355630" cy="34563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2">
                    <a:lumMod val="75000"/>
                  </a:schemeClr>
                </a:solidFill>
              </a:rPr>
              <a:t>일정등</a:t>
            </a:r>
            <a:r>
              <a:rPr lang="ko-KR" altLang="en-US" sz="900" dirty="0">
                <a:solidFill>
                  <a:schemeClr val="tx2">
                    <a:lumMod val="75000"/>
                  </a:schemeClr>
                </a:solidFill>
              </a:rPr>
              <a:t>록</a:t>
            </a:r>
          </a:p>
        </p:txBody>
      </p:sp>
      <p:sp>
        <p:nvSpPr>
          <p:cNvPr id="6" name="순서도: 판단 5"/>
          <p:cNvSpPr/>
          <p:nvPr/>
        </p:nvSpPr>
        <p:spPr>
          <a:xfrm>
            <a:off x="3371153" y="4524513"/>
            <a:ext cx="1935660" cy="576064"/>
          </a:xfrm>
          <a:prstGeom prst="flowChartDecisio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2">
                    <a:lumMod val="75000"/>
                  </a:schemeClr>
                </a:solidFill>
              </a:rPr>
              <a:t>직급이 팀장 이상인가</a:t>
            </a:r>
            <a:r>
              <a:rPr lang="en-US" altLang="ko-KR" sz="900" dirty="0" smtClean="0">
                <a:solidFill>
                  <a:schemeClr val="tx2">
                    <a:lumMod val="75000"/>
                  </a:schemeClr>
                </a:solidFill>
              </a:rPr>
              <a:t>?</a:t>
            </a:r>
            <a:endParaRPr lang="ko-KR" altLang="en-US" sz="9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679023" y="5645238"/>
            <a:ext cx="1274116" cy="34563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2">
                    <a:lumMod val="75000"/>
                  </a:schemeClr>
                </a:solidFill>
              </a:rPr>
              <a:t>업무공지</a:t>
            </a:r>
            <a:endParaRPr lang="en-US" altLang="ko-KR" sz="9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338983" y="5399017"/>
            <a:ext cx="372218" cy="24622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2">
                    <a:lumMod val="75000"/>
                  </a:schemeClr>
                </a:solidFill>
              </a:rPr>
              <a:t>yes</a:t>
            </a:r>
            <a:endParaRPr lang="ko-KR" altLang="en-US" sz="10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580112" y="4751433"/>
            <a:ext cx="335348" cy="24622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2">
                    <a:lumMod val="75000"/>
                  </a:schemeClr>
                </a:solidFill>
              </a:rPr>
              <a:t>no</a:t>
            </a:r>
            <a:endParaRPr lang="ko-KR" altLang="en-US" sz="1000" dirty="0">
              <a:solidFill>
                <a:schemeClr val="tx2">
                  <a:lumMod val="75000"/>
                </a:schemeClr>
              </a:solidFill>
            </a:endParaRPr>
          </a:p>
        </p:txBody>
      </p:sp>
      <p:cxnSp>
        <p:nvCxnSpPr>
          <p:cNvPr id="14" name="꺾인 연결선 13"/>
          <p:cNvCxnSpPr>
            <a:cxnSpLocks/>
            <a:stCxn id="17" idx="3"/>
            <a:endCxn id="15" idx="3"/>
          </p:cNvCxnSpPr>
          <p:nvPr/>
        </p:nvCxnSpPr>
        <p:spPr>
          <a:xfrm flipH="1" flipV="1">
            <a:off x="4880634" y="1553511"/>
            <a:ext cx="184617" cy="919999"/>
          </a:xfrm>
          <a:prstGeom prst="bentConnector3">
            <a:avLst>
              <a:gd name="adj1" fmla="val -123824"/>
            </a:avLst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3739728" y="1373491"/>
            <a:ext cx="1140906" cy="36003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2">
                    <a:lumMod val="75000"/>
                  </a:schemeClr>
                </a:solidFill>
              </a:rPr>
              <a:t>스케줄</a:t>
            </a:r>
            <a:endParaRPr lang="ko-KR" alt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628838" y="6283046"/>
            <a:ext cx="1355630" cy="34563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2">
                    <a:lumMod val="75000"/>
                  </a:schemeClr>
                </a:solidFill>
              </a:rPr>
              <a:t>진행상황</a:t>
            </a:r>
            <a:endParaRPr lang="ko-KR" altLang="en-US" sz="9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7" name="다이아몬드 16"/>
          <p:cNvSpPr/>
          <p:nvPr/>
        </p:nvSpPr>
        <p:spPr>
          <a:xfrm>
            <a:off x="3548055" y="2226711"/>
            <a:ext cx="1517196" cy="493598"/>
          </a:xfrm>
          <a:prstGeom prst="diamon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2">
                    <a:lumMod val="75000"/>
                  </a:schemeClr>
                </a:solidFill>
              </a:rPr>
              <a:t>팀원 등록</a:t>
            </a:r>
            <a:r>
              <a:rPr lang="en-US" altLang="ko-KR" sz="1000" dirty="0" smtClean="0">
                <a:solidFill>
                  <a:schemeClr val="tx2">
                    <a:lumMod val="75000"/>
                  </a:schemeClr>
                </a:solidFill>
              </a:rPr>
              <a:t>?</a:t>
            </a:r>
            <a:endParaRPr lang="ko-KR" altLang="en-US" sz="1000" dirty="0">
              <a:solidFill>
                <a:schemeClr val="tx2">
                  <a:lumMod val="75000"/>
                </a:schemeClr>
              </a:solidFill>
            </a:endParaRPr>
          </a:p>
        </p:txBody>
      </p:sp>
      <p:cxnSp>
        <p:nvCxnSpPr>
          <p:cNvPr id="21" name="연결선: 꺾임 60"/>
          <p:cNvCxnSpPr>
            <a:stCxn id="17" idx="2"/>
          </p:cNvCxnSpPr>
          <p:nvPr/>
        </p:nvCxnSpPr>
        <p:spPr>
          <a:xfrm rot="16200000" flipH="1">
            <a:off x="4091541" y="2935420"/>
            <a:ext cx="430927" cy="703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5495752" y="1585350"/>
            <a:ext cx="25797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NO</a:t>
            </a:r>
            <a:endParaRPr lang="ko-KR" altLang="en-US" sz="1200" dirty="0"/>
          </a:p>
        </p:txBody>
      </p:sp>
      <p:sp>
        <p:nvSpPr>
          <p:cNvPr id="34" name="직사각형 33"/>
          <p:cNvSpPr/>
          <p:nvPr/>
        </p:nvSpPr>
        <p:spPr>
          <a:xfrm>
            <a:off x="3669595" y="3825729"/>
            <a:ext cx="1274116" cy="34563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smtClean="0">
                <a:solidFill>
                  <a:schemeClr val="tx2">
                    <a:lumMod val="75000"/>
                  </a:schemeClr>
                </a:solidFill>
              </a:rPr>
              <a:t>D-Day </a:t>
            </a:r>
            <a:r>
              <a:rPr lang="ko-KR" altLang="en-US" sz="900" dirty="0" smtClean="0">
                <a:solidFill>
                  <a:schemeClr val="tx2">
                    <a:lumMod val="75000"/>
                  </a:schemeClr>
                </a:solidFill>
              </a:rPr>
              <a:t>계산</a:t>
            </a:r>
            <a:endParaRPr lang="en-US" altLang="ko-KR" sz="900" dirty="0">
              <a:solidFill>
                <a:schemeClr val="tx2">
                  <a:lumMod val="75000"/>
                </a:schemeClr>
              </a:solidFill>
            </a:endParaRPr>
          </a:p>
        </p:txBody>
      </p:sp>
      <p:cxnSp>
        <p:nvCxnSpPr>
          <p:cNvPr id="35" name="연결선: 꺾임 60"/>
          <p:cNvCxnSpPr/>
          <p:nvPr/>
        </p:nvCxnSpPr>
        <p:spPr>
          <a:xfrm rot="5400000">
            <a:off x="4078841" y="3664822"/>
            <a:ext cx="321111" cy="703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연결선: 꺾임 60"/>
          <p:cNvCxnSpPr>
            <a:stCxn id="34" idx="2"/>
          </p:cNvCxnSpPr>
          <p:nvPr/>
        </p:nvCxnSpPr>
        <p:spPr>
          <a:xfrm rot="16200000" flipH="1">
            <a:off x="4132314" y="4345706"/>
            <a:ext cx="353147" cy="4468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연결선: 꺾임 60"/>
          <p:cNvCxnSpPr>
            <a:endCxn id="16" idx="3"/>
          </p:cNvCxnSpPr>
          <p:nvPr/>
        </p:nvCxnSpPr>
        <p:spPr>
          <a:xfrm flipH="1">
            <a:off x="4984468" y="4812546"/>
            <a:ext cx="294483" cy="1643319"/>
          </a:xfrm>
          <a:prstGeom prst="bentConnector3">
            <a:avLst>
              <a:gd name="adj1" fmla="val -77628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연결선: 꺾임 60"/>
          <p:cNvCxnSpPr>
            <a:endCxn id="8" idx="0"/>
          </p:cNvCxnSpPr>
          <p:nvPr/>
        </p:nvCxnSpPr>
        <p:spPr>
          <a:xfrm rot="16200000" flipH="1">
            <a:off x="4041271" y="5370428"/>
            <a:ext cx="544660" cy="4960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연결선: 꺾임 60"/>
          <p:cNvCxnSpPr>
            <a:stCxn id="8" idx="2"/>
            <a:endCxn id="16" idx="0"/>
          </p:cNvCxnSpPr>
          <p:nvPr/>
        </p:nvCxnSpPr>
        <p:spPr>
          <a:xfrm rot="5400000">
            <a:off x="4165282" y="6132247"/>
            <a:ext cx="292170" cy="9428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8165491" y="45204"/>
            <a:ext cx="9236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latin typeface="a가을소풍B" pitchFamily="18" charset="-127"/>
                <a:ea typeface="a가을소풍B" pitchFamily="18" charset="-127"/>
              </a:rPr>
              <a:t>소프트웨어 설계</a:t>
            </a:r>
            <a:endParaRPr lang="ko-KR" altLang="en-US" sz="800" dirty="0">
              <a:latin typeface="a가을소풍B" pitchFamily="18" charset="-127"/>
              <a:ea typeface="a가을소풍B" pitchFamily="18" charset="-127"/>
            </a:endParaRPr>
          </a:p>
        </p:txBody>
      </p:sp>
      <p:pic>
        <p:nvPicPr>
          <p:cNvPr id="22" name="Picture 2" descr="C:\Users\KimSH\Desktop\시그니쳐(좌우조합형)_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2119" y="6378633"/>
            <a:ext cx="2076385" cy="434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/>
          <p:cNvSpPr txBox="1"/>
          <p:nvPr/>
        </p:nvSpPr>
        <p:spPr>
          <a:xfrm>
            <a:off x="2051720" y="521639"/>
            <a:ext cx="50926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가을소풍B" pitchFamily="18" charset="-127"/>
                <a:ea typeface="a가을소풍B" pitchFamily="18" charset="-127"/>
              </a:rPr>
              <a:t>1-2. </a:t>
            </a:r>
            <a:r>
              <a:rPr lang="ko-KR" altLang="en-US" sz="32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가을소풍B" pitchFamily="18" charset="-127"/>
                <a:ea typeface="a가을소풍B" pitchFamily="18" charset="-127"/>
              </a:rPr>
              <a:t>플로우차트</a:t>
            </a:r>
            <a:endParaRPr lang="ko-KR" alt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31" name="오각형 30"/>
          <p:cNvSpPr/>
          <p:nvPr/>
        </p:nvSpPr>
        <p:spPr>
          <a:xfrm>
            <a:off x="173452" y="1979254"/>
            <a:ext cx="1424864" cy="280195"/>
          </a:xfrm>
          <a:prstGeom prst="homePlat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27674" y="1428736"/>
            <a:ext cx="13724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C</a:t>
            </a:r>
            <a:r>
              <a:rPr lang="en-US" altLang="ko-KR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ontents</a:t>
            </a:r>
            <a:endParaRPr lang="ko-KR" altLang="en-US" sz="1100" dirty="0">
              <a:solidFill>
                <a:schemeClr val="tx2">
                  <a:lumMod val="60000"/>
                  <a:lumOff val="4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40299" y="1979254"/>
            <a:ext cx="7938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가을소풍B" pitchFamily="18" charset="-127"/>
                <a:ea typeface="a가을소풍B" pitchFamily="18" charset="-127"/>
              </a:rPr>
              <a:t>개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가을소풍B" pitchFamily="18" charset="-127"/>
                <a:ea typeface="a가을소풍B" pitchFamily="18" charset="-127"/>
              </a:rPr>
              <a:t>　　요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42844" y="2285992"/>
            <a:ext cx="24482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latin typeface="a가을소풍B" pitchFamily="18" charset="-127"/>
                <a:ea typeface="a가을소풍B" pitchFamily="18" charset="-127"/>
              </a:rPr>
              <a:t>1. </a:t>
            </a:r>
            <a:r>
              <a:rPr lang="ko-KR" altLang="en-US" sz="1000" dirty="0" smtClean="0">
                <a:latin typeface="a가을소풍B" pitchFamily="18" charset="-127"/>
                <a:ea typeface="a가을소풍B" pitchFamily="18" charset="-127"/>
              </a:rPr>
              <a:t>설계</a:t>
            </a:r>
            <a:endParaRPr lang="en-US" altLang="ko-KR" sz="1000" dirty="0" smtClean="0"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1-1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시스템 구조도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latin typeface="a가을소풍B" pitchFamily="18" charset="-127"/>
                <a:ea typeface="a가을소풍B" pitchFamily="18" charset="-127"/>
              </a:rPr>
              <a:t>  1-2 </a:t>
            </a:r>
            <a:r>
              <a:rPr lang="ko-KR" altLang="en-US" sz="1000" dirty="0" err="1" smtClean="0">
                <a:latin typeface="a가을소풍B" pitchFamily="18" charset="-127"/>
                <a:ea typeface="a가을소풍B" pitchFamily="18" charset="-127"/>
              </a:rPr>
              <a:t>플로우차트</a:t>
            </a:r>
            <a:endParaRPr lang="en-US" altLang="ko-KR" sz="1000" dirty="0" smtClean="0"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1-3 DB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설계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1-4 UI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설계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latin typeface="a가을소풍B" pitchFamily="18" charset="-127"/>
                <a:ea typeface="a가을소풍B" pitchFamily="18" charset="-127"/>
              </a:rPr>
              <a:t>  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2051720" y="1291634"/>
            <a:ext cx="131943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2.</a:t>
            </a:r>
            <a:r>
              <a:rPr lang="ko-KR" altLang="en-US" dirty="0" smtClean="0"/>
              <a:t>날씨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A09DE-9E9A-4F44-94C5-03ED173CDDE4}" type="slidenum">
              <a:rPr lang="ko-KR" altLang="en-US" smtClean="0"/>
              <a:pPr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7391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KimSH\Desktop\시그니쳐(좌우조합형)_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2119" y="6378633"/>
            <a:ext cx="2076385" cy="434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F103D-9715-4C9B-AD17-22F01DA7B217}" type="slidenum">
              <a:rPr lang="ko-KR" altLang="en-US" smtClean="0"/>
              <a:pPr/>
              <a:t>6</a:t>
            </a:fld>
            <a:endParaRPr lang="ko-KR" altLang="en-US"/>
          </a:p>
        </p:txBody>
      </p:sp>
      <p:sp>
        <p:nvSpPr>
          <p:cNvPr id="12" name="오각형 11"/>
          <p:cNvSpPr/>
          <p:nvPr/>
        </p:nvSpPr>
        <p:spPr>
          <a:xfrm>
            <a:off x="173452" y="1979254"/>
            <a:ext cx="1424864" cy="280195"/>
          </a:xfrm>
          <a:prstGeom prst="homePlat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127674" y="1428736"/>
            <a:ext cx="13724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C</a:t>
            </a:r>
            <a:r>
              <a:rPr lang="en-US" altLang="ko-KR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ontents</a:t>
            </a:r>
            <a:endParaRPr lang="ko-KR" altLang="en-US" sz="1100" dirty="0">
              <a:solidFill>
                <a:schemeClr val="tx2">
                  <a:lumMod val="60000"/>
                  <a:lumOff val="4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40299" y="1979254"/>
            <a:ext cx="7938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가을소풍B" pitchFamily="18" charset="-127"/>
                <a:ea typeface="a가을소풍B" pitchFamily="18" charset="-127"/>
              </a:rPr>
              <a:t>개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가을소풍B" pitchFamily="18" charset="-127"/>
                <a:ea typeface="a가을소풍B" pitchFamily="18" charset="-127"/>
              </a:rPr>
              <a:t>　　요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42844" y="2298696"/>
            <a:ext cx="2071702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latin typeface="a가을소풍B" pitchFamily="18" charset="-127"/>
                <a:ea typeface="a가을소풍B" pitchFamily="18" charset="-127"/>
              </a:rPr>
              <a:t>1. </a:t>
            </a:r>
            <a:r>
              <a:rPr lang="ko-KR" altLang="en-US" sz="1000" dirty="0" smtClean="0">
                <a:latin typeface="a가을소풍B" pitchFamily="18" charset="-127"/>
                <a:ea typeface="a가을소풍B" pitchFamily="18" charset="-127"/>
              </a:rPr>
              <a:t>개요</a:t>
            </a:r>
            <a:endParaRPr lang="en-US" altLang="ko-KR" sz="1000" dirty="0" smtClean="0"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1-1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주제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1-2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선정이유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latin typeface="a가을소풍B" pitchFamily="18" charset="-127"/>
                <a:ea typeface="a가을소풍B" pitchFamily="18" charset="-127"/>
              </a:rPr>
              <a:t>  1-3 </a:t>
            </a:r>
            <a:r>
              <a:rPr lang="ko-KR" altLang="en-US" sz="1000" dirty="0" smtClean="0">
                <a:latin typeface="a가을소풍B" pitchFamily="18" charset="-127"/>
                <a:ea typeface="a가을소풍B" pitchFamily="18" charset="-127"/>
              </a:rPr>
              <a:t>주요대상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2.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진행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2-1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진행방법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2-2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제작환경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2-3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개발도구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2-4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주요기능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2-5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기대효과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3.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구성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3-1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팀원 구성 및 역할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3-2 WBS</a:t>
            </a: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3-3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프로젝트 일정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3-4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자원 및 예산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979712" y="648000"/>
            <a:ext cx="29494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가을소풍B" pitchFamily="18" charset="-127"/>
                <a:ea typeface="a가을소풍B" pitchFamily="18" charset="-127"/>
              </a:rPr>
              <a:t>1-3. </a:t>
            </a:r>
            <a:r>
              <a:rPr lang="ko-KR" alt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가을소풍B" pitchFamily="18" charset="-127"/>
                <a:ea typeface="a가을소풍B" pitchFamily="18" charset="-127"/>
              </a:rPr>
              <a:t>주요대상</a:t>
            </a:r>
            <a:endParaRPr lang="ko-KR" alt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가을소풍B" pitchFamily="18" charset="-127"/>
              <a:ea typeface="a가을소풍B" pitchFamily="18" charset="-127"/>
            </a:endParaRPr>
          </a:p>
        </p:txBody>
      </p:sp>
      <p:cxnSp>
        <p:nvCxnSpPr>
          <p:cNvPr id="17" name="직선 연결선 16"/>
          <p:cNvCxnSpPr/>
          <p:nvPr/>
        </p:nvCxnSpPr>
        <p:spPr>
          <a:xfrm rot="16200000" flipV="1">
            <a:off x="-1751818" y="3342493"/>
            <a:ext cx="7010400" cy="20613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8165491" y="45204"/>
            <a:ext cx="93647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>
                <a:latin typeface="a가을소풍B" pitchFamily="18" charset="-127"/>
                <a:ea typeface="a가을소풍B" pitchFamily="18" charset="-127"/>
              </a:rPr>
              <a:t>소프트웨어 설계</a:t>
            </a:r>
          </a:p>
        </p:txBody>
      </p:sp>
      <p:pic>
        <p:nvPicPr>
          <p:cNvPr id="2050" name="Picture 2" descr="C:\Users\jan\Desktop\다운로드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8003" y="1584880"/>
            <a:ext cx="3449126" cy="2204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2127238" y="3982647"/>
            <a:ext cx="510905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시험을 앞둔 </a:t>
            </a:r>
            <a:r>
              <a:rPr lang="ko-KR" altLang="en-US" sz="1600" dirty="0" smtClean="0">
                <a:solidFill>
                  <a:srgbClr val="FF0000"/>
                </a:solidFill>
              </a:rPr>
              <a:t>수험생 </a:t>
            </a:r>
            <a:r>
              <a:rPr lang="en-US" altLang="ko-KR" sz="1600" dirty="0" smtClean="0">
                <a:solidFill>
                  <a:srgbClr val="FF0000"/>
                </a:solidFill>
              </a:rPr>
              <a:t>/ </a:t>
            </a:r>
            <a:r>
              <a:rPr lang="ko-KR" altLang="en-US" sz="1600" dirty="0" err="1" smtClean="0">
                <a:solidFill>
                  <a:srgbClr val="FF0000"/>
                </a:solidFill>
              </a:rPr>
              <a:t>공시생</a:t>
            </a:r>
            <a:endParaRPr lang="en-US" altLang="ko-KR" sz="1600" dirty="0" smtClean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 smtClean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미팅이 잦은 </a:t>
            </a:r>
            <a:r>
              <a:rPr lang="ko-KR" altLang="en-US" sz="1600" dirty="0" smtClean="0">
                <a:solidFill>
                  <a:srgbClr val="FF0000"/>
                </a:solidFill>
              </a:rPr>
              <a:t>직장인</a:t>
            </a:r>
            <a:endParaRPr lang="en-US" altLang="ko-KR" sz="1600" dirty="0" smtClean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1600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어린아이를 둔 </a:t>
            </a:r>
            <a:r>
              <a:rPr lang="ko-KR" altLang="en-US" sz="1600" dirty="0" smtClean="0">
                <a:solidFill>
                  <a:srgbClr val="FF0000"/>
                </a:solidFill>
              </a:rPr>
              <a:t>부모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 smtClean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날씨에 민감한 </a:t>
            </a:r>
            <a:r>
              <a:rPr lang="ko-KR" altLang="en-US" sz="1600" dirty="0" smtClean="0">
                <a:solidFill>
                  <a:srgbClr val="FF0000"/>
                </a:solidFill>
              </a:rPr>
              <a:t>농부 </a:t>
            </a:r>
            <a:r>
              <a:rPr lang="en-US" altLang="ko-KR" sz="1600" dirty="0" smtClean="0">
                <a:solidFill>
                  <a:srgbClr val="FF0000"/>
                </a:solidFill>
              </a:rPr>
              <a:t>/ </a:t>
            </a:r>
            <a:r>
              <a:rPr lang="ko-KR" altLang="en-US" sz="1600" dirty="0" smtClean="0">
                <a:solidFill>
                  <a:srgbClr val="FF0000"/>
                </a:solidFill>
              </a:rPr>
              <a:t>어</a:t>
            </a:r>
            <a:r>
              <a:rPr lang="ko-KR" altLang="en-US" sz="1600" dirty="0">
                <a:solidFill>
                  <a:srgbClr val="FF0000"/>
                </a:solidFill>
              </a:rPr>
              <a:t>부</a:t>
            </a:r>
            <a:endParaRPr lang="en-US" altLang="ko-KR" sz="1600" dirty="0" smtClean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돈 절약이 필요한 </a:t>
            </a:r>
            <a:r>
              <a:rPr lang="ko-KR" altLang="en-US" sz="1600" dirty="0" smtClean="0">
                <a:solidFill>
                  <a:srgbClr val="FF0000"/>
                </a:solidFill>
              </a:rPr>
              <a:t>학생 </a:t>
            </a:r>
            <a:r>
              <a:rPr lang="en-US" altLang="ko-KR" sz="1600" dirty="0" smtClean="0">
                <a:solidFill>
                  <a:srgbClr val="FF0000"/>
                </a:solidFill>
              </a:rPr>
              <a:t>/ </a:t>
            </a:r>
            <a:r>
              <a:rPr lang="ko-KR" altLang="en-US" sz="1600" dirty="0" smtClean="0">
                <a:solidFill>
                  <a:srgbClr val="FF0000"/>
                </a:solidFill>
              </a:rPr>
              <a:t>부모</a:t>
            </a:r>
            <a:endParaRPr lang="en-US" altLang="ko-KR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0295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화살표 연결선 3"/>
          <p:cNvCxnSpPr/>
          <p:nvPr/>
        </p:nvCxnSpPr>
        <p:spPr>
          <a:xfrm>
            <a:off x="4480775" y="1664088"/>
            <a:ext cx="0" cy="42528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1442554" y="4235217"/>
            <a:ext cx="1274116" cy="34563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2">
                    <a:lumMod val="75000"/>
                  </a:schemeClr>
                </a:solidFill>
              </a:rPr>
              <a:t>사용금액</a:t>
            </a:r>
            <a:endParaRPr lang="en-US" altLang="ko-KR" sz="900" dirty="0">
              <a:solidFill>
                <a:schemeClr val="tx2">
                  <a:lumMod val="75000"/>
                </a:schemeClr>
              </a:solidFill>
            </a:endParaRPr>
          </a:p>
        </p:txBody>
      </p:sp>
      <p:cxnSp>
        <p:nvCxnSpPr>
          <p:cNvPr id="9" name="꺾인 연결선 8"/>
          <p:cNvCxnSpPr>
            <a:cxnSpLocks/>
            <a:stCxn id="12" idx="3"/>
            <a:endCxn id="10" idx="3"/>
          </p:cNvCxnSpPr>
          <p:nvPr/>
        </p:nvCxnSpPr>
        <p:spPr>
          <a:xfrm flipH="1" flipV="1">
            <a:off x="5045328" y="1446767"/>
            <a:ext cx="184617" cy="919999"/>
          </a:xfrm>
          <a:prstGeom prst="bentConnector3">
            <a:avLst>
              <a:gd name="adj1" fmla="val -123824"/>
            </a:avLst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3904422" y="1266747"/>
            <a:ext cx="1140906" cy="36003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2">
                    <a:lumMod val="75000"/>
                  </a:schemeClr>
                </a:solidFill>
              </a:rPr>
              <a:t>카드</a:t>
            </a:r>
            <a:endParaRPr lang="ko-KR" alt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874315" y="5278364"/>
            <a:ext cx="1355630" cy="34563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2">
                    <a:lumMod val="75000"/>
                  </a:schemeClr>
                </a:solidFill>
              </a:rPr>
              <a:t>가계부 등록</a:t>
            </a:r>
            <a:endParaRPr lang="ko-KR" altLang="en-US" sz="9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2" name="다이아몬드 11"/>
          <p:cNvSpPr/>
          <p:nvPr/>
        </p:nvSpPr>
        <p:spPr>
          <a:xfrm>
            <a:off x="3712749" y="2119967"/>
            <a:ext cx="1517196" cy="493598"/>
          </a:xfrm>
          <a:prstGeom prst="diamon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2">
                    <a:lumMod val="75000"/>
                  </a:schemeClr>
                </a:solidFill>
              </a:rPr>
              <a:t>카</a:t>
            </a:r>
            <a:r>
              <a:rPr lang="ko-KR" altLang="en-US" sz="1000" dirty="0">
                <a:solidFill>
                  <a:schemeClr val="tx2">
                    <a:lumMod val="75000"/>
                  </a:schemeClr>
                </a:solidFill>
              </a:rPr>
              <a:t>드</a:t>
            </a:r>
            <a:r>
              <a:rPr lang="ko-KR" altLang="en-US" sz="1000" dirty="0" smtClean="0">
                <a:solidFill>
                  <a:schemeClr val="tx2">
                    <a:lumMod val="75000"/>
                  </a:schemeClr>
                </a:solidFill>
              </a:rPr>
              <a:t> 등록</a:t>
            </a:r>
            <a:r>
              <a:rPr lang="en-US" altLang="ko-KR" sz="1000" dirty="0" smtClean="0">
                <a:solidFill>
                  <a:schemeClr val="tx2">
                    <a:lumMod val="75000"/>
                  </a:schemeClr>
                </a:solidFill>
              </a:rPr>
              <a:t>?</a:t>
            </a:r>
            <a:endParaRPr lang="ko-KR" altLang="en-US" sz="1000" dirty="0">
              <a:solidFill>
                <a:schemeClr val="tx2">
                  <a:lumMod val="75000"/>
                </a:schemeClr>
              </a:solidFill>
            </a:endParaRPr>
          </a:p>
        </p:txBody>
      </p:sp>
      <p:cxnSp>
        <p:nvCxnSpPr>
          <p:cNvPr id="13" name="연결선: 꺾임 60"/>
          <p:cNvCxnSpPr>
            <a:stCxn id="12" idx="2"/>
            <a:endCxn id="15" idx="0"/>
          </p:cNvCxnSpPr>
          <p:nvPr/>
        </p:nvCxnSpPr>
        <p:spPr>
          <a:xfrm rot="16200000" flipH="1">
            <a:off x="4260415" y="2824496"/>
            <a:ext cx="441134" cy="19271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3853560" y="3054699"/>
            <a:ext cx="1274116" cy="34563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2">
                    <a:lumMod val="75000"/>
                  </a:schemeClr>
                </a:solidFill>
              </a:rPr>
              <a:t>카드사용</a:t>
            </a:r>
            <a:endParaRPr lang="en-US" altLang="ko-KR" sz="900" dirty="0">
              <a:solidFill>
                <a:schemeClr val="tx2">
                  <a:lumMod val="75000"/>
                </a:schemeClr>
              </a:solidFill>
            </a:endParaRPr>
          </a:p>
        </p:txBody>
      </p:sp>
      <p:cxnSp>
        <p:nvCxnSpPr>
          <p:cNvPr id="18" name="연결선: 꺾임 60"/>
          <p:cNvCxnSpPr>
            <a:stCxn id="15" idx="2"/>
            <a:endCxn id="7" idx="0"/>
          </p:cNvCxnSpPr>
          <p:nvPr/>
        </p:nvCxnSpPr>
        <p:spPr>
          <a:xfrm rot="5400000">
            <a:off x="2867675" y="2612274"/>
            <a:ext cx="834880" cy="2411006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연결선: 꺾임 60"/>
          <p:cNvCxnSpPr>
            <a:stCxn id="7" idx="2"/>
            <a:endCxn id="11" idx="0"/>
          </p:cNvCxnSpPr>
          <p:nvPr/>
        </p:nvCxnSpPr>
        <p:spPr>
          <a:xfrm rot="16200000" flipH="1">
            <a:off x="2967117" y="3693350"/>
            <a:ext cx="697509" cy="2472518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/>
          <p:cNvSpPr/>
          <p:nvPr/>
        </p:nvSpPr>
        <p:spPr>
          <a:xfrm>
            <a:off x="3088866" y="4214798"/>
            <a:ext cx="1274116" cy="34563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2">
                    <a:lumMod val="75000"/>
                  </a:schemeClr>
                </a:solidFill>
              </a:rPr>
              <a:t>사용위치</a:t>
            </a:r>
            <a:endParaRPr lang="en-US" altLang="ko-KR" sz="9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4649424" y="4214798"/>
            <a:ext cx="1274116" cy="34563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err="1" smtClean="0">
                <a:solidFill>
                  <a:schemeClr val="tx2">
                    <a:lumMod val="75000"/>
                  </a:schemeClr>
                </a:solidFill>
              </a:rPr>
              <a:t>절약알림</a:t>
            </a:r>
            <a:endParaRPr lang="en-US" altLang="ko-KR" sz="9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6198500" y="4214798"/>
            <a:ext cx="1274116" cy="34563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err="1" smtClean="0">
                <a:solidFill>
                  <a:schemeClr val="tx2">
                    <a:lumMod val="75000"/>
                  </a:schemeClr>
                </a:solidFill>
              </a:rPr>
              <a:t>가장많이사용한장소</a:t>
            </a:r>
            <a:endParaRPr lang="en-US" altLang="ko-KR" sz="900" dirty="0">
              <a:solidFill>
                <a:schemeClr val="tx2">
                  <a:lumMod val="75000"/>
                </a:schemeClr>
              </a:solidFill>
            </a:endParaRPr>
          </a:p>
        </p:txBody>
      </p:sp>
      <p:cxnSp>
        <p:nvCxnSpPr>
          <p:cNvPr id="23" name="연결선: 꺾임 60"/>
          <p:cNvCxnSpPr>
            <a:stCxn id="15" idx="2"/>
            <a:endCxn id="20" idx="0"/>
          </p:cNvCxnSpPr>
          <p:nvPr/>
        </p:nvCxnSpPr>
        <p:spPr>
          <a:xfrm rot="5400000">
            <a:off x="3701041" y="3425220"/>
            <a:ext cx="814461" cy="764694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연결선: 꺾임 60"/>
          <p:cNvCxnSpPr>
            <a:stCxn id="15" idx="2"/>
            <a:endCxn id="21" idx="0"/>
          </p:cNvCxnSpPr>
          <p:nvPr/>
        </p:nvCxnSpPr>
        <p:spPr>
          <a:xfrm rot="16200000" flipH="1">
            <a:off x="4481320" y="3409635"/>
            <a:ext cx="814461" cy="795864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연결선: 꺾임 60"/>
          <p:cNvCxnSpPr>
            <a:stCxn id="15" idx="2"/>
            <a:endCxn id="22" idx="0"/>
          </p:cNvCxnSpPr>
          <p:nvPr/>
        </p:nvCxnSpPr>
        <p:spPr>
          <a:xfrm rot="16200000" flipH="1">
            <a:off x="5255858" y="2635097"/>
            <a:ext cx="814461" cy="2344940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연결선: 꺾임 60"/>
          <p:cNvCxnSpPr>
            <a:stCxn id="20" idx="2"/>
            <a:endCxn id="11" idx="0"/>
          </p:cNvCxnSpPr>
          <p:nvPr/>
        </p:nvCxnSpPr>
        <p:spPr>
          <a:xfrm rot="16200000" flipH="1">
            <a:off x="3780063" y="4506297"/>
            <a:ext cx="717928" cy="826206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연결선: 꺾임 60"/>
          <p:cNvCxnSpPr>
            <a:stCxn id="21" idx="2"/>
            <a:endCxn id="11" idx="0"/>
          </p:cNvCxnSpPr>
          <p:nvPr/>
        </p:nvCxnSpPr>
        <p:spPr>
          <a:xfrm rot="5400000">
            <a:off x="4560342" y="4552224"/>
            <a:ext cx="717928" cy="734352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연결선: 꺾임 60"/>
          <p:cNvCxnSpPr>
            <a:stCxn id="22" idx="2"/>
            <a:endCxn id="11" idx="0"/>
          </p:cNvCxnSpPr>
          <p:nvPr/>
        </p:nvCxnSpPr>
        <p:spPr>
          <a:xfrm rot="5400000">
            <a:off x="5334880" y="3777686"/>
            <a:ext cx="717928" cy="2283428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8165491" y="45204"/>
            <a:ext cx="9236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latin typeface="a가을소풍B" pitchFamily="18" charset="-127"/>
                <a:ea typeface="a가을소풍B" pitchFamily="18" charset="-127"/>
              </a:rPr>
              <a:t>소프트웨어 설계</a:t>
            </a:r>
            <a:endParaRPr lang="ko-KR" altLang="en-US" sz="800" dirty="0">
              <a:latin typeface="a가을소풍B" pitchFamily="18" charset="-127"/>
              <a:ea typeface="a가을소풍B" pitchFamily="18" charset="-127"/>
            </a:endParaRPr>
          </a:p>
        </p:txBody>
      </p:sp>
      <p:pic>
        <p:nvPicPr>
          <p:cNvPr id="30" name="Picture 2" descr="C:\Users\KimSH\Desktop\시그니쳐(좌우조합형)_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2119" y="6378633"/>
            <a:ext cx="2076385" cy="434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/>
          <p:cNvSpPr txBox="1"/>
          <p:nvPr/>
        </p:nvSpPr>
        <p:spPr>
          <a:xfrm>
            <a:off x="2051720" y="521639"/>
            <a:ext cx="5092618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가을소풍B" pitchFamily="18" charset="-127"/>
                <a:ea typeface="a가을소풍B" pitchFamily="18" charset="-127"/>
              </a:rPr>
              <a:t>1-2. </a:t>
            </a:r>
            <a:r>
              <a:rPr lang="ko-KR" altLang="en-US" sz="3200" dirty="0" err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가을소풍B" pitchFamily="18" charset="-127"/>
                <a:ea typeface="a가을소풍B" pitchFamily="18" charset="-127"/>
              </a:rPr>
              <a:t>플로우차트</a:t>
            </a:r>
            <a:endParaRPr lang="ko-KR" altLang="en-US" sz="3200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32" name="오각형 31"/>
          <p:cNvSpPr/>
          <p:nvPr/>
        </p:nvSpPr>
        <p:spPr>
          <a:xfrm>
            <a:off x="173452" y="1979254"/>
            <a:ext cx="1424864" cy="280195"/>
          </a:xfrm>
          <a:prstGeom prst="homePlat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27674" y="1428736"/>
            <a:ext cx="13724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C</a:t>
            </a:r>
            <a:r>
              <a:rPr lang="en-US" altLang="ko-KR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ontents</a:t>
            </a:r>
            <a:endParaRPr lang="ko-KR" altLang="en-US" sz="1100" dirty="0">
              <a:solidFill>
                <a:schemeClr val="tx2">
                  <a:lumMod val="60000"/>
                  <a:lumOff val="4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40299" y="1979254"/>
            <a:ext cx="7938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가을소풍B" pitchFamily="18" charset="-127"/>
                <a:ea typeface="a가을소풍B" pitchFamily="18" charset="-127"/>
              </a:rPr>
              <a:t>개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가을소풍B" pitchFamily="18" charset="-127"/>
                <a:ea typeface="a가을소풍B" pitchFamily="18" charset="-127"/>
              </a:rPr>
              <a:t>　　요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42844" y="2285992"/>
            <a:ext cx="24482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latin typeface="a가을소풍B" pitchFamily="18" charset="-127"/>
                <a:ea typeface="a가을소풍B" pitchFamily="18" charset="-127"/>
              </a:rPr>
              <a:t>1. </a:t>
            </a:r>
            <a:r>
              <a:rPr lang="ko-KR" altLang="en-US" sz="1000" dirty="0" smtClean="0">
                <a:latin typeface="a가을소풍B" pitchFamily="18" charset="-127"/>
                <a:ea typeface="a가을소풍B" pitchFamily="18" charset="-127"/>
              </a:rPr>
              <a:t>설계</a:t>
            </a:r>
            <a:endParaRPr lang="en-US" altLang="ko-KR" sz="1000" dirty="0" smtClean="0"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1-1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시스템 구조도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latin typeface="a가을소풍B" pitchFamily="18" charset="-127"/>
                <a:ea typeface="a가을소풍B" pitchFamily="18" charset="-127"/>
              </a:rPr>
              <a:t>  1-2 </a:t>
            </a:r>
            <a:r>
              <a:rPr lang="ko-KR" altLang="en-US" sz="1000" dirty="0" err="1" smtClean="0">
                <a:latin typeface="a가을소풍B" pitchFamily="18" charset="-127"/>
                <a:ea typeface="a가을소풍B" pitchFamily="18" charset="-127"/>
              </a:rPr>
              <a:t>플로우차트</a:t>
            </a:r>
            <a:endParaRPr lang="en-US" altLang="ko-KR" sz="1000" dirty="0" smtClean="0"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1-3 DB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설계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1-4 UI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설계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latin typeface="a가을소풍B" pitchFamily="18" charset="-127"/>
                <a:ea typeface="a가을소풍B" pitchFamily="18" charset="-127"/>
              </a:rPr>
              <a:t>  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2051720" y="1291634"/>
            <a:ext cx="123339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tx2">
                    <a:lumMod val="75000"/>
                  </a:schemeClr>
                </a:solidFill>
              </a:rPr>
              <a:t>3.</a:t>
            </a:r>
            <a:r>
              <a:rPr lang="ko-KR" altLang="en-US" dirty="0" smtClean="0">
                <a:solidFill>
                  <a:schemeClr val="tx2">
                    <a:lumMod val="75000"/>
                  </a:schemeClr>
                </a:solidFill>
              </a:rPr>
              <a:t>카드</a:t>
            </a:r>
            <a:endParaRPr lang="ko-KR" alt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A09DE-9E9A-4F44-94C5-03ED173CDDE4}" type="slidenum">
              <a:rPr lang="ko-KR" altLang="en-US" smtClean="0"/>
              <a:pPr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612818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123728" y="1547531"/>
            <a:ext cx="3528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로그인</a:t>
            </a:r>
            <a:endParaRPr lang="ko-KR" altLang="en-US" b="1" dirty="0"/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5100982"/>
              </p:ext>
            </p:extLst>
          </p:nvPr>
        </p:nvGraphicFramePr>
        <p:xfrm>
          <a:off x="2123728" y="2036463"/>
          <a:ext cx="6408711" cy="40611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182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53407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4583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306668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960321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3066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번호</a:t>
                      </a:r>
                      <a:endParaRPr lang="ko-KR" altLang="en-US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필드명</a:t>
                      </a:r>
                      <a:endParaRPr lang="ko-KR" altLang="en-US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타입</a:t>
                      </a:r>
                      <a:endParaRPr lang="ko-KR" altLang="en-US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추가사항</a:t>
                      </a:r>
                      <a:endParaRPr lang="ko-KR" altLang="en-US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설명</a:t>
                      </a:r>
                      <a:endParaRPr lang="ko-KR" altLang="en-US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521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/>
                        <a:t>user_serial_num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/>
                        <a:t>int</a:t>
                      </a:r>
                      <a:r>
                        <a:rPr lang="en-US" altLang="ko-KR" sz="1000" dirty="0"/>
                        <a:t>(11)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P.K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사용자</a:t>
                      </a:r>
                      <a:endParaRPr lang="en-US" altLang="ko-KR" sz="1000" dirty="0"/>
                    </a:p>
                    <a:p>
                      <a:pPr algn="ctr" latinLnBrk="1"/>
                      <a:r>
                        <a:rPr lang="ko-KR" altLang="en-US" sz="1000" dirty="0"/>
                        <a:t>일련번호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500080886"/>
                  </a:ext>
                </a:extLst>
              </a:tr>
              <a:tr h="3521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err="1"/>
                        <a:t>user_backup_serial_num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/>
                        <a:t>int</a:t>
                      </a:r>
                      <a:r>
                        <a:rPr lang="en-US" altLang="ko-KR" sz="1000" dirty="0"/>
                        <a:t>(12)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F.K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사용자 백업 일련번호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787764628"/>
                  </a:ext>
                </a:extLst>
              </a:tr>
              <a:tr h="20446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3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id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varchar(20)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not</a:t>
                      </a:r>
                      <a:r>
                        <a:rPr lang="en-US" altLang="ko-KR" sz="1000" baseline="0" dirty="0"/>
                        <a:t> null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아이디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322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4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pw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varchar(20)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 not</a:t>
                      </a:r>
                      <a:r>
                        <a:rPr lang="en-US" altLang="ko-KR" sz="1000" baseline="0" dirty="0"/>
                        <a:t> null</a:t>
                      </a:r>
                      <a:endParaRPr lang="ko-KR" altLang="en-US" sz="1000" dirty="0"/>
                    </a:p>
                    <a:p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비밀번호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258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5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email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 varchar(40)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not</a:t>
                      </a:r>
                      <a:r>
                        <a:rPr lang="en-US" altLang="ko-KR" sz="1000" baseline="0" dirty="0"/>
                        <a:t> null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이메일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322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6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/>
                        <a:t>joindate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date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not null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가입날짜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앱 구입날짜</a:t>
                      </a:r>
                      <a:endParaRPr lang="en-US" altLang="ko-KR" sz="1000" dirty="0"/>
                    </a:p>
                    <a:p>
                      <a:pPr algn="ctr" latinLnBrk="1"/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사용자 레코드 생성시간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7156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7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State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/>
                        <a:t>int</a:t>
                      </a:r>
                      <a:r>
                        <a:rPr lang="en-US" altLang="ko-KR" sz="1000" dirty="0"/>
                        <a:t>(1)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not null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현 상황</a:t>
                      </a:r>
                      <a:endParaRPr lang="en-US" altLang="ko-KR" sz="1000" dirty="0" smtClean="0"/>
                    </a:p>
                    <a:p>
                      <a:pPr algn="ctr" latinLnBrk="1"/>
                      <a:r>
                        <a:rPr lang="en-US" altLang="ko-KR" sz="1000" dirty="0" smtClean="0"/>
                        <a:t>(1)</a:t>
                      </a:r>
                      <a:r>
                        <a:rPr lang="ko-KR" altLang="en-US" sz="1000" dirty="0" smtClean="0"/>
                        <a:t>정상</a:t>
                      </a:r>
                      <a:endParaRPr lang="en-US" altLang="ko-KR" sz="1000" dirty="0" smtClean="0"/>
                    </a:p>
                    <a:p>
                      <a:pPr algn="ctr" latinLnBrk="1"/>
                      <a:r>
                        <a:rPr lang="en-US" altLang="ko-KR" sz="1000" dirty="0" smtClean="0"/>
                        <a:t>(2)</a:t>
                      </a:r>
                      <a:r>
                        <a:rPr lang="ko-KR" altLang="en-US" sz="1000" dirty="0" smtClean="0"/>
                        <a:t>휴먼</a:t>
                      </a:r>
                      <a:endParaRPr lang="en-US" altLang="ko-KR" sz="1000" dirty="0" smtClean="0"/>
                    </a:p>
                    <a:p>
                      <a:pPr algn="ctr" latinLnBrk="1"/>
                      <a:r>
                        <a:rPr lang="en-US" altLang="ko-KR" sz="1000" dirty="0" smtClean="0"/>
                        <a:t>(3)</a:t>
                      </a:r>
                      <a:r>
                        <a:rPr lang="ko-KR" altLang="en-US" sz="1000" dirty="0" smtClean="0"/>
                        <a:t>정지</a:t>
                      </a:r>
                    </a:p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0446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clause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/>
                        <a:t>int</a:t>
                      </a:r>
                      <a:r>
                        <a:rPr lang="en-US" altLang="ko-KR" sz="1000" dirty="0"/>
                        <a:t>(1)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not null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광고성 메일 동의 여부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20446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9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/>
                        <a:t>imei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varchar(20)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not null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/>
                        <a:t>국제모바일기기</a:t>
                      </a:r>
                      <a:r>
                        <a:rPr lang="ko-KR" altLang="en-US" sz="1000" dirty="0"/>
                        <a:t> 식별코드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20446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10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/>
                        <a:t>phone_num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/>
                        <a:t>int</a:t>
                      </a:r>
                      <a:r>
                        <a:rPr lang="en-US" altLang="ko-KR" sz="1000" dirty="0"/>
                        <a:t>(12)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not null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사용자 전화번호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8165491" y="45204"/>
            <a:ext cx="9236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latin typeface="a가을소풍B" pitchFamily="18" charset="-127"/>
                <a:ea typeface="a가을소풍B" pitchFamily="18" charset="-127"/>
              </a:rPr>
              <a:t>소프트웨어 설계</a:t>
            </a:r>
            <a:endParaRPr lang="ko-KR" altLang="en-US" sz="800" dirty="0">
              <a:latin typeface="a가을소풍B" pitchFamily="18" charset="-127"/>
              <a:ea typeface="a가을소풍B" pitchFamily="18" charset="-127"/>
            </a:endParaRPr>
          </a:p>
        </p:txBody>
      </p:sp>
      <p:pic>
        <p:nvPicPr>
          <p:cNvPr id="9" name="Picture 2" descr="C:\Users\KimSH\Desktop\시그니쳐(좌우조합형)_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2119" y="6378633"/>
            <a:ext cx="2076385" cy="434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오각형 19"/>
          <p:cNvSpPr/>
          <p:nvPr/>
        </p:nvSpPr>
        <p:spPr>
          <a:xfrm>
            <a:off x="173452" y="1979254"/>
            <a:ext cx="1424864" cy="280195"/>
          </a:xfrm>
          <a:prstGeom prst="homePlat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27674" y="1428736"/>
            <a:ext cx="13724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C</a:t>
            </a:r>
            <a:r>
              <a:rPr lang="en-US" altLang="ko-KR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ontents</a:t>
            </a:r>
            <a:endParaRPr lang="ko-KR" altLang="en-US" sz="1100" dirty="0">
              <a:solidFill>
                <a:schemeClr val="tx2">
                  <a:lumMod val="60000"/>
                  <a:lumOff val="4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40299" y="1979254"/>
            <a:ext cx="7938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가을소풍B" pitchFamily="18" charset="-127"/>
                <a:ea typeface="a가을소풍B" pitchFamily="18" charset="-127"/>
              </a:rPr>
              <a:t>개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가을소풍B" pitchFamily="18" charset="-127"/>
                <a:ea typeface="a가을소풍B" pitchFamily="18" charset="-127"/>
              </a:rPr>
              <a:t>　　요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979712" y="648000"/>
            <a:ext cx="50926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가을소풍B" pitchFamily="18" charset="-127"/>
                <a:ea typeface="a가을소풍B" pitchFamily="18" charset="-127"/>
              </a:rPr>
              <a:t>1-2. DB </a:t>
            </a:r>
            <a:r>
              <a:rPr lang="ko-KR" alt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가을소풍B" pitchFamily="18" charset="-127"/>
                <a:ea typeface="a가을소풍B" pitchFamily="18" charset="-127"/>
              </a:rPr>
              <a:t>설계</a:t>
            </a:r>
            <a:endParaRPr lang="ko-KR" alt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42844" y="2285992"/>
            <a:ext cx="24482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latin typeface="a가을소풍B" pitchFamily="18" charset="-127"/>
                <a:ea typeface="a가을소풍B" pitchFamily="18" charset="-127"/>
              </a:rPr>
              <a:t>1. </a:t>
            </a:r>
            <a:r>
              <a:rPr lang="ko-KR" altLang="en-US" sz="1000" dirty="0" smtClean="0">
                <a:latin typeface="a가을소풍B" pitchFamily="18" charset="-127"/>
                <a:ea typeface="a가을소풍B" pitchFamily="18" charset="-127"/>
              </a:rPr>
              <a:t>설계</a:t>
            </a:r>
            <a:endParaRPr lang="en-US" altLang="ko-KR" sz="1000" dirty="0" smtClean="0"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1-1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시스템 구조도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1-2 </a:t>
            </a:r>
            <a:r>
              <a:rPr lang="ko-KR" altLang="en-US" sz="1000" dirty="0" err="1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플로우차트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latin typeface="a가을소풍B" pitchFamily="18" charset="-127"/>
                <a:ea typeface="a가을소풍B" pitchFamily="18" charset="-127"/>
              </a:rPr>
              <a:t>  1-3 DB </a:t>
            </a:r>
            <a:r>
              <a:rPr lang="ko-KR" altLang="en-US" sz="1000" dirty="0" smtClean="0">
                <a:latin typeface="a가을소풍B" pitchFamily="18" charset="-127"/>
                <a:ea typeface="a가을소풍B" pitchFamily="18" charset="-127"/>
              </a:rPr>
              <a:t>설계</a:t>
            </a:r>
            <a:endParaRPr lang="en-US" altLang="ko-KR" sz="1000" dirty="0" smtClean="0"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1-4 UI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설계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latin typeface="a가을소풍B" pitchFamily="18" charset="-127"/>
                <a:ea typeface="a가을소풍B" pitchFamily="18" charset="-127"/>
              </a:rPr>
              <a:t>  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A09DE-9E9A-4F44-94C5-03ED173CDDE4}" type="slidenum">
              <a:rPr lang="ko-KR" altLang="en-US" smtClean="0"/>
              <a:pPr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672023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0104755"/>
              </p:ext>
            </p:extLst>
          </p:nvPr>
        </p:nvGraphicFramePr>
        <p:xfrm>
          <a:off x="2123729" y="1979254"/>
          <a:ext cx="6408711" cy="41556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36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32175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730824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083601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440741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1218192">
                  <a:extLst>
                    <a:ext uri="{9D8B030D-6E8A-4147-A177-3AD203B41FA5}">
                      <a16:colId xmlns="" xmlns:a16="http://schemas.microsoft.com/office/drawing/2014/main" val="1969694957"/>
                    </a:ext>
                  </a:extLst>
                </a:gridCol>
              </a:tblGrid>
              <a:tr h="34630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/>
                        <a:t>번호</a:t>
                      </a:r>
                    </a:p>
                  </a:txBody>
                  <a:tcPr marL="86576" marR="86576" marT="43288" marB="4328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 err="1"/>
                        <a:t>필드명</a:t>
                      </a:r>
                      <a:endParaRPr lang="ko-KR" altLang="en-US" sz="1700" dirty="0"/>
                    </a:p>
                  </a:txBody>
                  <a:tcPr marL="86576" marR="86576" marT="43288" marB="4328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/>
                        <a:t>타입</a:t>
                      </a:r>
                    </a:p>
                  </a:txBody>
                  <a:tcPr marL="86576" marR="86576" marT="43288" marB="4328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/>
                        <a:t>추가사항</a:t>
                      </a:r>
                    </a:p>
                  </a:txBody>
                  <a:tcPr marL="86576" marR="86576" marT="43288" marB="4328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/>
                        <a:t>설명</a:t>
                      </a:r>
                    </a:p>
                  </a:txBody>
                  <a:tcPr marL="86576" marR="86576" marT="43288" marB="4328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dirty="0"/>
                        <a:t>ex</a:t>
                      </a:r>
                      <a:endParaRPr lang="ko-KR" altLang="en-US" sz="1700" dirty="0"/>
                    </a:p>
                  </a:txBody>
                  <a:tcPr marL="86576" marR="86576" marT="43288" marB="43288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194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</a:t>
                      </a:r>
                      <a:endParaRPr lang="ko-KR" altLang="en-US" sz="900" dirty="0"/>
                    </a:p>
                  </a:txBody>
                  <a:tcPr marL="86576" marR="86576" marT="43288" marB="4328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err="1"/>
                        <a:t>user_backup_serial_num</a:t>
                      </a:r>
                      <a:endParaRPr lang="ko-KR" altLang="en-US" sz="900" dirty="0"/>
                    </a:p>
                    <a:p>
                      <a:pPr algn="ctr" latinLnBrk="1"/>
                      <a:endParaRPr lang="ko-KR" altLang="en-US" sz="900" dirty="0"/>
                    </a:p>
                  </a:txBody>
                  <a:tcPr marL="86576" marR="86576" marT="43288" marB="4328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err="1"/>
                        <a:t>int</a:t>
                      </a:r>
                      <a:r>
                        <a:rPr lang="en-US" altLang="ko-KR" sz="900" dirty="0"/>
                        <a:t>(12)</a:t>
                      </a:r>
                      <a:endParaRPr lang="ko-KR" altLang="en-US" sz="900" dirty="0"/>
                    </a:p>
                  </a:txBody>
                  <a:tcPr marL="86576" marR="86576" marT="43288" marB="4328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P.K</a:t>
                      </a:r>
                      <a:endParaRPr lang="ko-KR" altLang="en-US" sz="900" dirty="0"/>
                    </a:p>
                  </a:txBody>
                  <a:tcPr marL="86576" marR="86576" marT="43288" marB="4328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사용자 백업 일련번호</a:t>
                      </a:r>
                    </a:p>
                  </a:txBody>
                  <a:tcPr marL="86576" marR="86576" marT="43288" marB="4328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123523751251</a:t>
                      </a:r>
                      <a:endParaRPr lang="ko-KR" altLang="en-US" sz="900" dirty="0"/>
                    </a:p>
                  </a:txBody>
                  <a:tcPr marL="86576" marR="86576" marT="43288" marB="43288"/>
                </a:tc>
                <a:extLst>
                  <a:ext uri="{0D108BD9-81ED-4DB2-BD59-A6C34878D82A}">
                    <a16:rowId xmlns="" xmlns:a16="http://schemas.microsoft.com/office/drawing/2014/main" val="1576823971"/>
                  </a:ext>
                </a:extLst>
              </a:tr>
              <a:tr h="3751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</a:t>
                      </a:r>
                      <a:endParaRPr lang="ko-KR" altLang="en-US" sz="900" dirty="0"/>
                    </a:p>
                  </a:txBody>
                  <a:tcPr marL="86576" marR="86576" marT="43288" marB="4328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err="1"/>
                        <a:t>user_serial_num</a:t>
                      </a:r>
                      <a:endParaRPr lang="ko-KR" altLang="en-US" sz="900" dirty="0"/>
                    </a:p>
                  </a:txBody>
                  <a:tcPr marL="86576" marR="86576" marT="43288" marB="4328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err="1"/>
                        <a:t>int</a:t>
                      </a:r>
                      <a:r>
                        <a:rPr lang="en-US" altLang="ko-KR" sz="900" dirty="0"/>
                        <a:t>(11)</a:t>
                      </a:r>
                      <a:endParaRPr lang="ko-KR" altLang="en-US" sz="900" dirty="0"/>
                    </a:p>
                  </a:txBody>
                  <a:tcPr marL="86576" marR="86576" marT="43288" marB="4328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F.K</a:t>
                      </a:r>
                      <a:endParaRPr lang="ko-KR" altLang="en-US" sz="900" dirty="0"/>
                    </a:p>
                  </a:txBody>
                  <a:tcPr marL="86576" marR="86576" marT="43288" marB="4328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사용자</a:t>
                      </a:r>
                      <a:endParaRPr lang="en-US" altLang="ko-KR" sz="900" dirty="0"/>
                    </a:p>
                    <a:p>
                      <a:pPr algn="ctr" latinLnBrk="1"/>
                      <a:r>
                        <a:rPr lang="ko-KR" altLang="en-US" sz="900" dirty="0"/>
                        <a:t>일련번호</a:t>
                      </a:r>
                    </a:p>
                  </a:txBody>
                  <a:tcPr marL="86576" marR="86576" marT="43288" marB="4328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12352375125</a:t>
                      </a:r>
                      <a:endParaRPr lang="ko-KR" altLang="en-US" sz="900" dirty="0"/>
                    </a:p>
                  </a:txBody>
                  <a:tcPr marL="86576" marR="86576" marT="43288" marB="43288"/>
                </a:tc>
                <a:extLst>
                  <a:ext uri="{0D108BD9-81ED-4DB2-BD59-A6C34878D82A}">
                    <a16:rowId xmlns="" xmlns:a16="http://schemas.microsoft.com/office/drawing/2014/main" val="2500080886"/>
                  </a:ext>
                </a:extLst>
              </a:tr>
              <a:tr h="3751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3</a:t>
                      </a:r>
                      <a:endParaRPr lang="ko-KR" altLang="en-US" sz="900" dirty="0"/>
                    </a:p>
                  </a:txBody>
                  <a:tcPr marL="86576" marR="86576" marT="43288" marB="4328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pw</a:t>
                      </a:r>
                      <a:endParaRPr lang="ko-KR" altLang="en-US" sz="900" dirty="0"/>
                    </a:p>
                  </a:txBody>
                  <a:tcPr marL="86576" marR="86576" marT="43288" marB="4328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varchar(20)</a:t>
                      </a:r>
                      <a:endParaRPr lang="ko-KR" altLang="en-US" sz="900" dirty="0"/>
                    </a:p>
                  </a:txBody>
                  <a:tcPr marL="86576" marR="86576" marT="43288" marB="43288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  <a:t>null</a:t>
                      </a:r>
                      <a:endParaRPr lang="ko-KR" altLang="en-US" sz="900" dirty="0"/>
                    </a:p>
                  </a:txBody>
                  <a:tcPr marL="86576" marR="86576" marT="43288" marB="4328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변경된 비밀번호</a:t>
                      </a:r>
                    </a:p>
                  </a:txBody>
                  <a:tcPr marL="86576" marR="86576" marT="43288" marB="4328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shfdlrhddjs123@!</a:t>
                      </a:r>
                      <a:endParaRPr lang="ko-KR" altLang="en-US" sz="900" dirty="0"/>
                    </a:p>
                  </a:txBody>
                  <a:tcPr marL="86576" marR="86576" marT="43288" marB="43288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94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4</a:t>
                      </a:r>
                      <a:endParaRPr lang="ko-KR" altLang="en-US" sz="900" dirty="0"/>
                    </a:p>
                  </a:txBody>
                  <a:tcPr marL="86576" marR="86576" marT="43288" marB="4328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email</a:t>
                      </a:r>
                      <a:endParaRPr lang="ko-KR" altLang="en-US" sz="900" dirty="0"/>
                    </a:p>
                  </a:txBody>
                  <a:tcPr marL="86576" marR="86576" marT="43288" marB="4328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 varchar(40)</a:t>
                      </a:r>
                      <a:endParaRPr lang="ko-KR" altLang="en-US" sz="900" dirty="0"/>
                    </a:p>
                  </a:txBody>
                  <a:tcPr marL="86576" marR="86576" marT="43288" marB="4328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  <a:t>null</a:t>
                      </a:r>
                      <a:endParaRPr lang="ko-KR" altLang="en-US" sz="900" dirty="0"/>
                    </a:p>
                  </a:txBody>
                  <a:tcPr marL="86576" marR="86576" marT="43288" marB="4328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변경된 이메일</a:t>
                      </a:r>
                    </a:p>
                  </a:txBody>
                  <a:tcPr marL="86576" marR="86576" marT="43288" marB="4328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err="1"/>
                        <a:t>superpowertrack</a:t>
                      </a:r>
                      <a:endParaRPr lang="ko-KR" altLang="en-US" sz="900" dirty="0"/>
                    </a:p>
                    <a:p>
                      <a:pPr algn="ctr" latinLnBrk="1"/>
                      <a:r>
                        <a:rPr lang="en-US" altLang="ko-KR" sz="900" dirty="0"/>
                        <a:t>@andongstudent.co.kr</a:t>
                      </a:r>
                      <a:endParaRPr lang="ko-KR" altLang="en-US" sz="900" dirty="0"/>
                    </a:p>
                  </a:txBody>
                  <a:tcPr marL="86576" marR="86576" marT="43288" marB="43288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194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5</a:t>
                      </a:r>
                      <a:endParaRPr lang="ko-KR" altLang="en-US" sz="900" dirty="0"/>
                    </a:p>
                  </a:txBody>
                  <a:tcPr marL="86576" marR="86576" marT="43288" marB="4328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err="1"/>
                        <a:t>joindate</a:t>
                      </a:r>
                      <a:endParaRPr lang="ko-KR" altLang="en-US" sz="900" dirty="0"/>
                    </a:p>
                  </a:txBody>
                  <a:tcPr marL="86576" marR="86576" marT="43288" marB="4328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date</a:t>
                      </a:r>
                      <a:endParaRPr lang="ko-KR" altLang="en-US" sz="900" dirty="0"/>
                    </a:p>
                  </a:txBody>
                  <a:tcPr marL="86576" marR="86576" marT="43288" marB="4328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  <a:t>null</a:t>
                      </a:r>
                      <a:endParaRPr lang="ko-KR" altLang="en-US" sz="900" dirty="0"/>
                    </a:p>
                  </a:txBody>
                  <a:tcPr marL="86576" marR="86576" marT="43288" marB="4328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변경날짜</a:t>
                      </a:r>
                      <a:endParaRPr lang="en-US" altLang="ko-KR" sz="900" dirty="0"/>
                    </a:p>
                    <a:p>
                      <a:pPr algn="ctr" latinLnBrk="1"/>
                      <a:r>
                        <a:rPr lang="en-US" altLang="ko-KR" sz="900" dirty="0"/>
                        <a:t>(</a:t>
                      </a:r>
                      <a:r>
                        <a:rPr lang="ko-KR" altLang="en-US" sz="900" dirty="0"/>
                        <a:t>사용자 레코드 생성시간</a:t>
                      </a:r>
                      <a:r>
                        <a:rPr lang="en-US" altLang="ko-KR" sz="900" dirty="0"/>
                        <a:t>)</a:t>
                      </a:r>
                      <a:endParaRPr lang="ko-KR" altLang="en-US" sz="900" dirty="0"/>
                    </a:p>
                  </a:txBody>
                  <a:tcPr marL="86576" marR="86576" marT="43288" marB="4328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2017.01.11</a:t>
                      </a:r>
                    </a:p>
                    <a:p>
                      <a:pPr algn="ctr" latinLnBrk="1"/>
                      <a:r>
                        <a:rPr lang="en-US" altLang="ko-KR" sz="900" dirty="0"/>
                        <a:t>13:21</a:t>
                      </a:r>
                      <a:endParaRPr lang="ko-KR" altLang="en-US" sz="900" dirty="0"/>
                    </a:p>
                  </a:txBody>
                  <a:tcPr marL="86576" marR="86576" marT="43288" marB="43288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5194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6</a:t>
                      </a:r>
                      <a:endParaRPr lang="ko-KR" altLang="en-US" sz="900" dirty="0"/>
                    </a:p>
                  </a:txBody>
                  <a:tcPr marL="86576" marR="86576" marT="43288" marB="4328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state</a:t>
                      </a:r>
                      <a:endParaRPr lang="ko-KR" altLang="en-US" sz="900" dirty="0"/>
                    </a:p>
                  </a:txBody>
                  <a:tcPr marL="86576" marR="86576" marT="43288" marB="4328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i="0" dirty="0" err="1"/>
                        <a:t>i</a:t>
                      </a:r>
                      <a:r>
                        <a:rPr lang="en-US" altLang="ko-KR" sz="900" dirty="0" err="1"/>
                        <a:t>nt</a:t>
                      </a:r>
                      <a:r>
                        <a:rPr lang="en-US" altLang="ko-KR" sz="900" dirty="0"/>
                        <a:t>(1)</a:t>
                      </a:r>
                      <a:endParaRPr lang="ko-KR" altLang="en-US" sz="900" dirty="0"/>
                    </a:p>
                  </a:txBody>
                  <a:tcPr marL="86576" marR="86576" marT="43288" marB="4328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  <a:t>null</a:t>
                      </a:r>
                      <a:endParaRPr lang="ko-KR" altLang="en-US" sz="900" dirty="0"/>
                    </a:p>
                  </a:txBody>
                  <a:tcPr marL="86576" marR="86576" marT="43288" marB="4328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/>
                        <a:t>변경전</a:t>
                      </a:r>
                      <a:r>
                        <a:rPr lang="ko-KR" altLang="en-US" sz="900" dirty="0"/>
                        <a:t> 상황</a:t>
                      </a:r>
                    </a:p>
                  </a:txBody>
                  <a:tcPr marL="86576" marR="86576" marT="43288" marB="4328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(1)</a:t>
                      </a:r>
                      <a:r>
                        <a:rPr lang="ko-KR" altLang="en-US" sz="900" dirty="0"/>
                        <a:t>정상</a:t>
                      </a:r>
                      <a:endParaRPr lang="en-US" altLang="ko-KR" sz="900" dirty="0"/>
                    </a:p>
                    <a:p>
                      <a:pPr algn="ctr" latinLnBrk="1"/>
                      <a:r>
                        <a:rPr lang="en-US" altLang="ko-KR" sz="900" dirty="0"/>
                        <a:t>(2)</a:t>
                      </a:r>
                      <a:r>
                        <a:rPr lang="ko-KR" altLang="en-US" sz="900" dirty="0"/>
                        <a:t>휴먼</a:t>
                      </a:r>
                      <a:endParaRPr lang="en-US" altLang="ko-KR" sz="900" dirty="0"/>
                    </a:p>
                    <a:p>
                      <a:pPr algn="ctr" latinLnBrk="1"/>
                      <a:r>
                        <a:rPr lang="en-US" altLang="ko-KR" sz="900" dirty="0"/>
                        <a:t>(3)</a:t>
                      </a:r>
                      <a:r>
                        <a:rPr lang="ko-KR" altLang="en-US" sz="900" dirty="0"/>
                        <a:t>정지</a:t>
                      </a:r>
                    </a:p>
                  </a:txBody>
                  <a:tcPr marL="86576" marR="86576" marT="43288" marB="43288"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3751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7</a:t>
                      </a:r>
                      <a:endParaRPr lang="ko-KR" altLang="en-US" sz="900" dirty="0"/>
                    </a:p>
                  </a:txBody>
                  <a:tcPr marL="86576" marR="86576" marT="43288" marB="4328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clause</a:t>
                      </a:r>
                      <a:endParaRPr lang="ko-KR" altLang="en-US" sz="900" dirty="0"/>
                    </a:p>
                  </a:txBody>
                  <a:tcPr marL="86576" marR="86576" marT="43288" marB="4328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err="1"/>
                        <a:t>int</a:t>
                      </a:r>
                      <a:r>
                        <a:rPr lang="en-US" altLang="ko-KR" sz="900" dirty="0"/>
                        <a:t>(1)</a:t>
                      </a:r>
                      <a:endParaRPr lang="ko-KR" altLang="en-US" sz="900" dirty="0"/>
                    </a:p>
                  </a:txBody>
                  <a:tcPr marL="86576" marR="86576" marT="43288" marB="4328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  <a:t>null</a:t>
                      </a:r>
                      <a:endParaRPr lang="ko-KR" altLang="en-US" sz="900" dirty="0"/>
                    </a:p>
                  </a:txBody>
                  <a:tcPr marL="86576" marR="86576" marT="43288" marB="4328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광고성 메일 동의 여부</a:t>
                      </a:r>
                    </a:p>
                  </a:txBody>
                  <a:tcPr marL="86576" marR="86576" marT="43288" marB="43288"/>
                </a:tc>
                <a:tc>
                  <a:txBody>
                    <a:bodyPr/>
                    <a:lstStyle/>
                    <a:p>
                      <a:pPr marL="228600" indent="-228600" algn="ctr" latinLnBrk="1">
                        <a:buAutoNum type="arabicParenBoth"/>
                      </a:pPr>
                      <a:r>
                        <a:rPr lang="en-US" altLang="ko-KR" sz="900" dirty="0"/>
                        <a:t>Yes</a:t>
                      </a:r>
                    </a:p>
                    <a:p>
                      <a:pPr marL="228600" indent="-228600" algn="ctr" latinLnBrk="1">
                        <a:buAutoNum type="arabicParenBoth"/>
                      </a:pPr>
                      <a:r>
                        <a:rPr lang="en-US" altLang="ko-KR" sz="900" dirty="0"/>
                        <a:t>no</a:t>
                      </a:r>
                      <a:endParaRPr lang="ko-KR" altLang="en-US" sz="900" dirty="0"/>
                    </a:p>
                  </a:txBody>
                  <a:tcPr marL="86576" marR="86576" marT="43288" marB="43288"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3751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8</a:t>
                      </a:r>
                      <a:endParaRPr lang="ko-KR" altLang="en-US" sz="900" dirty="0"/>
                    </a:p>
                  </a:txBody>
                  <a:tcPr marL="86576" marR="86576" marT="43288" marB="4328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err="1"/>
                        <a:t>imei</a:t>
                      </a:r>
                      <a:endParaRPr lang="ko-KR" altLang="en-US" sz="900" dirty="0"/>
                    </a:p>
                  </a:txBody>
                  <a:tcPr marL="86576" marR="86576" marT="43288" marB="4328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varchar(20)</a:t>
                      </a:r>
                      <a:endParaRPr lang="ko-KR" altLang="en-US" sz="900" dirty="0"/>
                    </a:p>
                  </a:txBody>
                  <a:tcPr marL="86576" marR="86576" marT="43288" marB="4328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  <a:t>null</a:t>
                      </a:r>
                      <a:endParaRPr lang="ko-KR" altLang="en-US" sz="900" dirty="0"/>
                    </a:p>
                  </a:txBody>
                  <a:tcPr marL="86576" marR="86576" marT="43288" marB="4328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 smtClean="0"/>
                        <a:t>국제모바일기기</a:t>
                      </a:r>
                      <a:endParaRPr lang="en-US" altLang="ko-KR" sz="900" dirty="0" smtClean="0"/>
                    </a:p>
                    <a:p>
                      <a:pPr algn="ctr" latinLnBrk="1"/>
                      <a:r>
                        <a:rPr lang="ko-KR" altLang="en-US" sz="900" dirty="0" smtClean="0"/>
                        <a:t>식별코드</a:t>
                      </a:r>
                      <a:endParaRPr lang="ko-KR" altLang="en-US" sz="900" dirty="0"/>
                    </a:p>
                  </a:txBody>
                  <a:tcPr marL="86576" marR="86576" marT="43288" marB="4328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514795320256478</a:t>
                      </a:r>
                      <a:endParaRPr lang="ko-KR" altLang="en-US" sz="900" dirty="0"/>
                    </a:p>
                  </a:txBody>
                  <a:tcPr marL="86576" marR="86576" marT="43288" marB="43288"/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23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9</a:t>
                      </a:r>
                      <a:endParaRPr lang="ko-KR" altLang="en-US" sz="900" dirty="0"/>
                    </a:p>
                  </a:txBody>
                  <a:tcPr marL="86576" marR="86576" marT="43288" marB="4328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err="1"/>
                        <a:t>phone_num</a:t>
                      </a:r>
                      <a:endParaRPr lang="ko-KR" altLang="en-US" sz="900" dirty="0"/>
                    </a:p>
                  </a:txBody>
                  <a:tcPr marL="86576" marR="86576" marT="43288" marB="4328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err="1"/>
                        <a:t>int</a:t>
                      </a:r>
                      <a:r>
                        <a:rPr lang="en-US" altLang="ko-KR" sz="900" dirty="0"/>
                        <a:t>(12)</a:t>
                      </a:r>
                      <a:endParaRPr lang="ko-KR" altLang="en-US" sz="900" dirty="0"/>
                    </a:p>
                  </a:txBody>
                  <a:tcPr marL="86576" marR="86576" marT="43288" marB="4328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  <a:t>null</a:t>
                      </a:r>
                      <a:endParaRPr lang="ko-KR" altLang="en-US" sz="900" dirty="0"/>
                    </a:p>
                  </a:txBody>
                  <a:tcPr marL="86576" marR="86576" marT="43288" marB="4328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사용자 전화번호</a:t>
                      </a:r>
                    </a:p>
                  </a:txBody>
                  <a:tcPr marL="86576" marR="86576" marT="43288" marB="4328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010-9957-0346</a:t>
                      </a:r>
                      <a:endParaRPr lang="ko-KR" altLang="en-US" sz="900" dirty="0"/>
                    </a:p>
                  </a:txBody>
                  <a:tcPr marL="86576" marR="86576" marT="43288" marB="43288"/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2033744" y="1466051"/>
            <a:ext cx="3042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사용자 백업</a:t>
            </a:r>
            <a:r>
              <a:rPr lang="en-US" altLang="ko-KR" b="1" dirty="0"/>
              <a:t>(</a:t>
            </a:r>
            <a:r>
              <a:rPr lang="en-US" altLang="ko-KR" b="1" dirty="0" err="1"/>
              <a:t>UserBackup</a:t>
            </a:r>
            <a:r>
              <a:rPr lang="en-US" altLang="ko-KR" b="1" dirty="0"/>
              <a:t>)</a:t>
            </a:r>
            <a:endParaRPr lang="ko-KR" altLang="en-US" b="1" dirty="0"/>
          </a:p>
        </p:txBody>
      </p:sp>
      <p:sp>
        <p:nvSpPr>
          <p:cNvPr id="6" name="TextBox 5"/>
          <p:cNvSpPr txBox="1"/>
          <p:nvPr/>
        </p:nvSpPr>
        <p:spPr>
          <a:xfrm>
            <a:off x="8165491" y="45204"/>
            <a:ext cx="9236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latin typeface="a가을소풍B" pitchFamily="18" charset="-127"/>
                <a:ea typeface="a가을소풍B" pitchFamily="18" charset="-127"/>
              </a:rPr>
              <a:t>소프트웨어 설계</a:t>
            </a:r>
            <a:endParaRPr lang="ko-KR" altLang="en-US" sz="800" dirty="0">
              <a:latin typeface="a가을소풍B" pitchFamily="18" charset="-127"/>
              <a:ea typeface="a가을소풍B" pitchFamily="18" charset="-127"/>
            </a:endParaRPr>
          </a:p>
        </p:txBody>
      </p:sp>
      <p:pic>
        <p:nvPicPr>
          <p:cNvPr id="7" name="Picture 2" descr="C:\Users\KimSH\Desktop\시그니쳐(좌우조합형)_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2119" y="6378633"/>
            <a:ext cx="2076385" cy="434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오각형 7"/>
          <p:cNvSpPr/>
          <p:nvPr/>
        </p:nvSpPr>
        <p:spPr>
          <a:xfrm>
            <a:off x="173452" y="1979254"/>
            <a:ext cx="1424864" cy="280195"/>
          </a:xfrm>
          <a:prstGeom prst="homePlat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27674" y="1428736"/>
            <a:ext cx="13724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C</a:t>
            </a:r>
            <a:r>
              <a:rPr lang="en-US" altLang="ko-KR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ontents</a:t>
            </a:r>
            <a:endParaRPr lang="ko-KR" altLang="en-US" sz="1100" dirty="0">
              <a:solidFill>
                <a:schemeClr val="tx2">
                  <a:lumMod val="60000"/>
                  <a:lumOff val="4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40299" y="1979254"/>
            <a:ext cx="7938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가을소풍B" pitchFamily="18" charset="-127"/>
                <a:ea typeface="a가을소풍B" pitchFamily="18" charset="-127"/>
              </a:rPr>
              <a:t>개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가을소풍B" pitchFamily="18" charset="-127"/>
                <a:ea typeface="a가을소풍B" pitchFamily="18" charset="-127"/>
              </a:rPr>
              <a:t>　　요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979712" y="648000"/>
            <a:ext cx="50926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가을소풍B" pitchFamily="18" charset="-127"/>
                <a:ea typeface="a가을소풍B" pitchFamily="18" charset="-127"/>
              </a:rPr>
              <a:t>1-2. DB </a:t>
            </a:r>
            <a:r>
              <a:rPr lang="ko-KR" alt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가을소풍B" pitchFamily="18" charset="-127"/>
                <a:ea typeface="a가을소풍B" pitchFamily="18" charset="-127"/>
              </a:rPr>
              <a:t>설계</a:t>
            </a:r>
            <a:endParaRPr lang="ko-KR" alt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42844" y="2285992"/>
            <a:ext cx="24482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latin typeface="a가을소풍B" pitchFamily="18" charset="-127"/>
                <a:ea typeface="a가을소풍B" pitchFamily="18" charset="-127"/>
              </a:rPr>
              <a:t>1. </a:t>
            </a:r>
            <a:r>
              <a:rPr lang="ko-KR" altLang="en-US" sz="1000" dirty="0" smtClean="0">
                <a:latin typeface="a가을소풍B" pitchFamily="18" charset="-127"/>
                <a:ea typeface="a가을소풍B" pitchFamily="18" charset="-127"/>
              </a:rPr>
              <a:t>설계</a:t>
            </a:r>
            <a:endParaRPr lang="en-US" altLang="ko-KR" sz="1000" dirty="0" smtClean="0"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1-1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시스템 구조도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1-2 </a:t>
            </a:r>
            <a:r>
              <a:rPr lang="ko-KR" altLang="en-US" sz="1000" dirty="0" err="1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플로우차트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latin typeface="a가을소풍B" pitchFamily="18" charset="-127"/>
                <a:ea typeface="a가을소풍B" pitchFamily="18" charset="-127"/>
              </a:rPr>
              <a:t>  1-3 DB </a:t>
            </a:r>
            <a:r>
              <a:rPr lang="ko-KR" altLang="en-US" sz="1000" dirty="0" smtClean="0">
                <a:latin typeface="a가을소풍B" pitchFamily="18" charset="-127"/>
                <a:ea typeface="a가을소풍B" pitchFamily="18" charset="-127"/>
              </a:rPr>
              <a:t>설계</a:t>
            </a:r>
            <a:endParaRPr lang="en-US" altLang="ko-KR" sz="1000" dirty="0" smtClean="0"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1-4 UI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설계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latin typeface="a가을소풍B" pitchFamily="18" charset="-127"/>
                <a:ea typeface="a가을소풍B" pitchFamily="18" charset="-127"/>
              </a:rPr>
              <a:t>  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A09DE-9E9A-4F44-94C5-03ED173CDDE4}" type="slidenum">
              <a:rPr lang="ko-KR" altLang="en-US" smtClean="0"/>
              <a:pPr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5841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278575"/>
              </p:ext>
            </p:extLst>
          </p:nvPr>
        </p:nvGraphicFramePr>
        <p:xfrm>
          <a:off x="2051720" y="1979254"/>
          <a:ext cx="6696744" cy="39090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008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37692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791866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093967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641218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1072692">
                  <a:extLst>
                    <a:ext uri="{9D8B030D-6E8A-4147-A177-3AD203B41FA5}">
                      <a16:colId xmlns="" xmlns:a16="http://schemas.microsoft.com/office/drawing/2014/main" val="1969694957"/>
                    </a:ext>
                  </a:extLst>
                </a:gridCol>
              </a:tblGrid>
              <a:tr h="34009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/>
                        <a:t>번호</a:t>
                      </a:r>
                    </a:p>
                  </a:txBody>
                  <a:tcPr marL="85022" marR="85022" marT="42511" marB="4251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 err="1"/>
                        <a:t>필드명</a:t>
                      </a:r>
                      <a:endParaRPr lang="ko-KR" altLang="en-US" sz="1700" dirty="0"/>
                    </a:p>
                  </a:txBody>
                  <a:tcPr marL="85022" marR="85022" marT="42511" marB="4251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/>
                        <a:t>타입</a:t>
                      </a:r>
                    </a:p>
                  </a:txBody>
                  <a:tcPr marL="85022" marR="85022" marT="42511" marB="4251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/>
                        <a:t>추가사항</a:t>
                      </a:r>
                    </a:p>
                  </a:txBody>
                  <a:tcPr marL="85022" marR="85022" marT="42511" marB="4251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/>
                        <a:t>설명</a:t>
                      </a:r>
                    </a:p>
                  </a:txBody>
                  <a:tcPr marL="85022" marR="85022" marT="42511" marB="4251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dirty="0"/>
                        <a:t>ex</a:t>
                      </a:r>
                      <a:endParaRPr lang="ko-KR" altLang="en-US" sz="1700" dirty="0"/>
                    </a:p>
                  </a:txBody>
                  <a:tcPr marL="85022" marR="85022" marT="42511" marB="42511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96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</a:t>
                      </a:r>
                      <a:endParaRPr lang="ko-KR" altLang="en-US" sz="900" dirty="0"/>
                    </a:p>
                  </a:txBody>
                  <a:tcPr marL="85022" marR="85022" marT="42511" marB="4251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texture</a:t>
                      </a:r>
                      <a:endParaRPr lang="ko-KR" altLang="en-US" sz="900" dirty="0"/>
                    </a:p>
                  </a:txBody>
                  <a:tcPr marL="85022" marR="85022" marT="42511" marB="4251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varchar(80)</a:t>
                      </a:r>
                      <a:endParaRPr lang="ko-KR" altLang="en-US" sz="900" dirty="0"/>
                    </a:p>
                  </a:txBody>
                  <a:tcPr marL="85022" marR="85022" marT="42511" marB="42511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Null</a:t>
                      </a:r>
                      <a:endParaRPr lang="ko-KR" altLang="en-US" sz="900" dirty="0" smtClean="0"/>
                    </a:p>
                    <a:p>
                      <a:pPr algn="ctr" latinLnBrk="1"/>
                      <a:endParaRPr lang="ko-KR" altLang="en-US" sz="900" dirty="0"/>
                    </a:p>
                  </a:txBody>
                  <a:tcPr marL="85022" marR="85022" marT="42511" marB="4251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재질 이미지경로</a:t>
                      </a:r>
                      <a:endParaRPr lang="ko-KR" altLang="en-US" sz="900" dirty="0"/>
                    </a:p>
                  </a:txBody>
                  <a:tcPr marL="85022" marR="85022" marT="42511" marB="4251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123523751251</a:t>
                      </a:r>
                      <a:endParaRPr lang="ko-KR" altLang="en-US" sz="900" dirty="0"/>
                    </a:p>
                  </a:txBody>
                  <a:tcPr marL="85022" marR="85022" marT="42511" marB="42511"/>
                </a:tc>
                <a:extLst>
                  <a:ext uri="{0D108BD9-81ED-4DB2-BD59-A6C34878D82A}">
                    <a16:rowId xmlns="" xmlns:a16="http://schemas.microsoft.com/office/drawing/2014/main" val="1576823971"/>
                  </a:ext>
                </a:extLst>
              </a:tr>
              <a:tr h="396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2</a:t>
                      </a:r>
                      <a:endParaRPr lang="ko-KR" altLang="en-US" sz="900" dirty="0"/>
                    </a:p>
                  </a:txBody>
                  <a:tcPr marL="85022" marR="85022" marT="42511" marB="4251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pattern</a:t>
                      </a:r>
                      <a:endParaRPr lang="ko-KR" altLang="en-US" sz="900" dirty="0"/>
                    </a:p>
                  </a:txBody>
                  <a:tcPr marL="85022" marR="85022" marT="42511" marB="4251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varchar(80)</a:t>
                      </a:r>
                      <a:endParaRPr lang="ko-KR" altLang="en-US" sz="900" dirty="0"/>
                    </a:p>
                  </a:txBody>
                  <a:tcPr marL="85022" marR="85022" marT="42511" marB="42511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Null</a:t>
                      </a:r>
                      <a:endParaRPr lang="ko-KR" altLang="en-US" sz="900" dirty="0" smtClean="0"/>
                    </a:p>
                    <a:p>
                      <a:pPr algn="ctr" latinLnBrk="1"/>
                      <a:endParaRPr lang="ko-KR" altLang="en-US" sz="900" dirty="0"/>
                    </a:p>
                  </a:txBody>
                  <a:tcPr marL="85022" marR="85022" marT="42511" marB="4251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무늬 이미지경로</a:t>
                      </a:r>
                      <a:endParaRPr lang="ko-KR" altLang="en-US" sz="900" dirty="0"/>
                    </a:p>
                  </a:txBody>
                  <a:tcPr marL="85022" marR="85022" marT="42511" marB="4251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12352375125</a:t>
                      </a:r>
                      <a:endParaRPr lang="ko-KR" altLang="en-US" sz="900" dirty="0"/>
                    </a:p>
                  </a:txBody>
                  <a:tcPr marL="85022" marR="85022" marT="42511" marB="42511"/>
                </a:tc>
                <a:extLst>
                  <a:ext uri="{0D108BD9-81ED-4DB2-BD59-A6C34878D82A}">
                    <a16:rowId xmlns="" xmlns:a16="http://schemas.microsoft.com/office/drawing/2014/main" val="2500080886"/>
                  </a:ext>
                </a:extLst>
              </a:tr>
              <a:tr h="396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3</a:t>
                      </a:r>
                      <a:endParaRPr lang="ko-KR" altLang="en-US" sz="900" dirty="0"/>
                    </a:p>
                  </a:txBody>
                  <a:tcPr marL="85022" marR="85022" marT="42511" marB="4251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collar</a:t>
                      </a:r>
                      <a:endParaRPr lang="ko-KR" altLang="en-US" sz="900" dirty="0"/>
                    </a:p>
                  </a:txBody>
                  <a:tcPr marL="85022" marR="85022" marT="42511" marB="4251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varchar(80)</a:t>
                      </a:r>
                      <a:endParaRPr lang="ko-KR" altLang="en-US" sz="900" dirty="0"/>
                    </a:p>
                  </a:txBody>
                  <a:tcPr marL="85022" marR="85022" marT="42511" marB="42511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  <a:t>Null</a:t>
                      </a:r>
                      <a:endParaRPr lang="ko-KR" altLang="en-US" sz="900" dirty="0"/>
                    </a:p>
                  </a:txBody>
                  <a:tcPr marL="85022" marR="85022" marT="42511" marB="4251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칼라 이미지경로</a:t>
                      </a:r>
                      <a:endParaRPr lang="ko-KR" altLang="en-US" sz="900" dirty="0"/>
                    </a:p>
                  </a:txBody>
                  <a:tcPr marL="85022" marR="85022" marT="42511" marB="4251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shfdlrhddjs123@!</a:t>
                      </a:r>
                      <a:endParaRPr lang="ko-KR" altLang="en-US" sz="900" dirty="0"/>
                    </a:p>
                  </a:txBody>
                  <a:tcPr marL="85022" marR="85022" marT="42511" marB="42511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01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4</a:t>
                      </a:r>
                      <a:endParaRPr lang="ko-KR" altLang="en-US" sz="900" dirty="0"/>
                    </a:p>
                  </a:txBody>
                  <a:tcPr marL="85022" marR="85022" marT="42511" marB="4251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cuffs</a:t>
                      </a:r>
                      <a:endParaRPr lang="ko-KR" altLang="en-US" sz="900" dirty="0"/>
                    </a:p>
                  </a:txBody>
                  <a:tcPr marL="85022" marR="85022" marT="42511" marB="4251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varchar(80)</a:t>
                      </a:r>
                      <a:endParaRPr lang="ko-KR" altLang="en-US" sz="900" dirty="0"/>
                    </a:p>
                  </a:txBody>
                  <a:tcPr marL="85022" marR="85022" marT="42511" marB="4251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  <a:t>Null</a:t>
                      </a:r>
                      <a:endParaRPr lang="ko-KR" altLang="en-US" sz="900" dirty="0"/>
                    </a:p>
                  </a:txBody>
                  <a:tcPr marL="85022" marR="85022" marT="42511" marB="4251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 smtClean="0"/>
                        <a:t>커프스</a:t>
                      </a:r>
                      <a:r>
                        <a:rPr lang="ko-KR" altLang="en-US" sz="900" dirty="0" smtClean="0"/>
                        <a:t> 이미지경로</a:t>
                      </a:r>
                      <a:endParaRPr lang="ko-KR" altLang="en-US" sz="900" dirty="0"/>
                    </a:p>
                  </a:txBody>
                  <a:tcPr marL="85022" marR="85022" marT="42511" marB="4251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err="1"/>
                        <a:t>superpowertrack</a:t>
                      </a:r>
                      <a:endParaRPr lang="ko-KR" altLang="en-US" sz="900" dirty="0"/>
                    </a:p>
                    <a:p>
                      <a:pPr algn="ctr" latinLnBrk="1"/>
                      <a:r>
                        <a:rPr lang="en-US" altLang="ko-KR" sz="900" dirty="0"/>
                        <a:t>@andongstudent.co.kr</a:t>
                      </a:r>
                      <a:endParaRPr lang="ko-KR" altLang="en-US" sz="900" dirty="0"/>
                    </a:p>
                  </a:txBody>
                  <a:tcPr marL="85022" marR="85022" marT="42511" marB="42511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684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5</a:t>
                      </a:r>
                      <a:endParaRPr lang="ko-KR" altLang="en-US" sz="900" dirty="0"/>
                    </a:p>
                  </a:txBody>
                  <a:tcPr marL="85022" marR="85022" marT="42511" marB="4251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Coat</a:t>
                      </a:r>
                      <a:endParaRPr lang="ko-KR" altLang="en-US" sz="900" dirty="0"/>
                    </a:p>
                  </a:txBody>
                  <a:tcPr marL="85022" marR="85022" marT="42511" marB="4251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varchar(80)</a:t>
                      </a:r>
                      <a:endParaRPr lang="ko-KR" altLang="en-US" sz="900" dirty="0"/>
                    </a:p>
                  </a:txBody>
                  <a:tcPr marL="85022" marR="85022" marT="42511" marB="4251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  <a:t>null</a:t>
                      </a:r>
                      <a:endParaRPr lang="ko-KR" altLang="en-US" sz="900" dirty="0"/>
                    </a:p>
                  </a:txBody>
                  <a:tcPr marL="85022" marR="85022" marT="42511" marB="4251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 코트 이미지경로</a:t>
                      </a:r>
                      <a:endParaRPr lang="ko-KR" altLang="en-US" sz="900" dirty="0"/>
                    </a:p>
                  </a:txBody>
                  <a:tcPr marL="85022" marR="85022" marT="42511" marB="4251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2017.01.11</a:t>
                      </a:r>
                    </a:p>
                    <a:p>
                      <a:pPr algn="ctr" latinLnBrk="1"/>
                      <a:r>
                        <a:rPr lang="en-US" altLang="ko-KR" sz="900" dirty="0"/>
                        <a:t>13:21</a:t>
                      </a:r>
                      <a:endParaRPr lang="ko-KR" altLang="en-US" sz="900" dirty="0"/>
                    </a:p>
                  </a:txBody>
                  <a:tcPr marL="85022" marR="85022" marT="42511" marB="42511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5101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6</a:t>
                      </a:r>
                      <a:endParaRPr lang="ko-KR" altLang="en-US" sz="900" dirty="0"/>
                    </a:p>
                  </a:txBody>
                  <a:tcPr marL="85022" marR="85022" marT="42511" marB="4251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shirt</a:t>
                      </a:r>
                      <a:endParaRPr lang="ko-KR" altLang="en-US" sz="900" dirty="0"/>
                    </a:p>
                  </a:txBody>
                  <a:tcPr marL="85022" marR="85022" marT="42511" marB="4251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varchar(80)</a:t>
                      </a:r>
                      <a:endParaRPr lang="ko-KR" altLang="en-US" sz="900" dirty="0"/>
                    </a:p>
                  </a:txBody>
                  <a:tcPr marL="85022" marR="85022" marT="42511" marB="4251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  <a:t>null</a:t>
                      </a:r>
                      <a:endParaRPr lang="ko-KR" altLang="en-US" sz="900" dirty="0"/>
                    </a:p>
                  </a:txBody>
                  <a:tcPr marL="85022" marR="85022" marT="42511" marB="4251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셔츠 이미지경로</a:t>
                      </a:r>
                      <a:endParaRPr lang="ko-KR" altLang="en-US" sz="900" dirty="0"/>
                    </a:p>
                  </a:txBody>
                  <a:tcPr marL="85022" marR="85022" marT="42511" marB="4251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(1)</a:t>
                      </a:r>
                      <a:r>
                        <a:rPr lang="ko-KR" altLang="en-US" sz="900" dirty="0"/>
                        <a:t>정상</a:t>
                      </a:r>
                      <a:endParaRPr lang="en-US" altLang="ko-KR" sz="900" dirty="0"/>
                    </a:p>
                    <a:p>
                      <a:pPr algn="ctr" latinLnBrk="1"/>
                      <a:r>
                        <a:rPr lang="en-US" altLang="ko-KR" sz="900" dirty="0"/>
                        <a:t>(2)</a:t>
                      </a:r>
                      <a:r>
                        <a:rPr lang="ko-KR" altLang="en-US" sz="900" dirty="0"/>
                        <a:t>휴먼</a:t>
                      </a:r>
                      <a:endParaRPr lang="en-US" altLang="ko-KR" sz="900" dirty="0"/>
                    </a:p>
                    <a:p>
                      <a:pPr algn="ctr" latinLnBrk="1"/>
                      <a:r>
                        <a:rPr lang="en-US" altLang="ko-KR" sz="900" dirty="0"/>
                        <a:t>(3)</a:t>
                      </a:r>
                      <a:r>
                        <a:rPr lang="ko-KR" altLang="en-US" sz="900" dirty="0"/>
                        <a:t>정지</a:t>
                      </a:r>
                    </a:p>
                  </a:txBody>
                  <a:tcPr marL="85022" marR="85022" marT="42511" marB="42511"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3684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7</a:t>
                      </a:r>
                      <a:endParaRPr lang="ko-KR" altLang="en-US" sz="900" dirty="0"/>
                    </a:p>
                  </a:txBody>
                  <a:tcPr marL="85022" marR="85022" marT="42511" marB="4251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 smtClean="0">
                          <a:effectLst/>
                          <a:latin typeface="+mn-ea"/>
                          <a:ea typeface="+mn-ea"/>
                        </a:rPr>
                        <a:t>cardigan</a:t>
                      </a:r>
                      <a:endParaRPr lang="ko-KR" altLang="en-US" sz="900" b="0" dirty="0">
                        <a:latin typeface="+mn-ea"/>
                        <a:ea typeface="+mn-ea"/>
                      </a:endParaRPr>
                    </a:p>
                  </a:txBody>
                  <a:tcPr marL="85022" marR="85022" marT="42511" marB="4251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varchar(80)</a:t>
                      </a:r>
                      <a:endParaRPr lang="ko-KR" altLang="en-US" sz="900" dirty="0"/>
                    </a:p>
                  </a:txBody>
                  <a:tcPr marL="85022" marR="85022" marT="42511" marB="4251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  <a:t>null</a:t>
                      </a:r>
                      <a:endParaRPr lang="ko-KR" altLang="en-US" sz="900" dirty="0"/>
                    </a:p>
                  </a:txBody>
                  <a:tcPr marL="85022" marR="85022" marT="42511" marB="4251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 smtClean="0"/>
                        <a:t>가디건</a:t>
                      </a:r>
                      <a:r>
                        <a:rPr lang="ko-KR" altLang="en-US" sz="900" dirty="0" smtClean="0"/>
                        <a:t> 이미지경로</a:t>
                      </a:r>
                      <a:endParaRPr lang="ko-KR" altLang="en-US" sz="900" dirty="0"/>
                    </a:p>
                  </a:txBody>
                  <a:tcPr marL="85022" marR="85022" marT="42511" marB="42511"/>
                </a:tc>
                <a:tc>
                  <a:txBody>
                    <a:bodyPr/>
                    <a:lstStyle/>
                    <a:p>
                      <a:pPr marL="228600" indent="-228600" algn="ctr" latinLnBrk="1">
                        <a:buAutoNum type="arabicParenBoth"/>
                      </a:pPr>
                      <a:r>
                        <a:rPr lang="en-US" altLang="ko-KR" sz="900" dirty="0"/>
                        <a:t>Yes</a:t>
                      </a:r>
                    </a:p>
                    <a:p>
                      <a:pPr marL="228600" indent="-228600" algn="ctr" latinLnBrk="1">
                        <a:buAutoNum type="arabicParenBoth"/>
                      </a:pPr>
                      <a:r>
                        <a:rPr lang="en-US" altLang="ko-KR" sz="900" dirty="0"/>
                        <a:t>no</a:t>
                      </a:r>
                      <a:endParaRPr lang="ko-KR" altLang="en-US" sz="900" dirty="0"/>
                    </a:p>
                  </a:txBody>
                  <a:tcPr marL="85022" marR="85022" marT="42511" marB="42511"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3684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8</a:t>
                      </a:r>
                      <a:endParaRPr lang="ko-KR" altLang="en-US" sz="900" dirty="0"/>
                    </a:p>
                  </a:txBody>
                  <a:tcPr marL="85022" marR="85022" marT="42511" marB="4251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jacket</a:t>
                      </a:r>
                      <a:endParaRPr lang="ko-KR" altLang="en-US" sz="900" dirty="0"/>
                    </a:p>
                  </a:txBody>
                  <a:tcPr marL="85022" marR="85022" marT="42511" marB="4251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varchar(80)</a:t>
                      </a:r>
                      <a:endParaRPr lang="ko-KR" altLang="en-US" sz="900" dirty="0"/>
                    </a:p>
                  </a:txBody>
                  <a:tcPr marL="85022" marR="85022" marT="42511" marB="4251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  <a:t>null</a:t>
                      </a:r>
                      <a:endParaRPr lang="ko-KR" altLang="en-US" sz="900" dirty="0"/>
                    </a:p>
                  </a:txBody>
                  <a:tcPr marL="85022" marR="85022" marT="42511" marB="4251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재킷 이미지경로</a:t>
                      </a:r>
                      <a:endParaRPr lang="ko-KR" altLang="en-US" sz="900" dirty="0"/>
                    </a:p>
                  </a:txBody>
                  <a:tcPr marL="85022" marR="85022" marT="42511" marB="4251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514795320256478</a:t>
                      </a:r>
                      <a:endParaRPr lang="ko-KR" altLang="en-US" sz="900" dirty="0"/>
                    </a:p>
                  </a:txBody>
                  <a:tcPr marL="85022" marR="85022" marT="42511" marB="42511"/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24945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9</a:t>
                      </a:r>
                      <a:endParaRPr lang="ko-KR" altLang="en-US" sz="900" dirty="0"/>
                    </a:p>
                  </a:txBody>
                  <a:tcPr marL="85022" marR="85022" marT="42511" marB="4251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err="1" smtClean="0"/>
                        <a:t>T_shirt</a:t>
                      </a:r>
                      <a:endParaRPr lang="ko-KR" altLang="en-US" sz="900" dirty="0"/>
                    </a:p>
                  </a:txBody>
                  <a:tcPr marL="85022" marR="85022" marT="42511" marB="4251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varchar(80)</a:t>
                      </a:r>
                      <a:endParaRPr lang="ko-KR" altLang="en-US" sz="900" dirty="0"/>
                    </a:p>
                  </a:txBody>
                  <a:tcPr marL="85022" marR="85022" marT="42511" marB="4251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  <a:t>null</a:t>
                      </a:r>
                      <a:endParaRPr lang="ko-KR" altLang="en-US" sz="900" dirty="0"/>
                    </a:p>
                  </a:txBody>
                  <a:tcPr marL="85022" marR="85022" marT="42511" marB="4251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티셔츠 이미지경로</a:t>
                      </a:r>
                      <a:endParaRPr lang="ko-KR" altLang="en-US" sz="900" dirty="0"/>
                    </a:p>
                  </a:txBody>
                  <a:tcPr marL="85022" marR="85022" marT="42511" marB="4251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010-9957-0346</a:t>
                      </a:r>
                      <a:endParaRPr lang="ko-KR" altLang="en-US" sz="900" dirty="0"/>
                    </a:p>
                  </a:txBody>
                  <a:tcPr marL="85022" marR="85022" marT="42511" marB="42511"/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2037598" y="1516392"/>
            <a:ext cx="3042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날씨</a:t>
            </a:r>
            <a:r>
              <a:rPr lang="en-US" altLang="ko-KR" b="1" dirty="0" smtClean="0"/>
              <a:t>(</a:t>
            </a:r>
            <a:r>
              <a:rPr lang="ko-KR" altLang="en-US" b="1" dirty="0" smtClean="0"/>
              <a:t>의상</a:t>
            </a:r>
            <a:r>
              <a:rPr lang="en-US" altLang="ko-KR" b="1" dirty="0" smtClean="0"/>
              <a:t>)</a:t>
            </a:r>
            <a:endParaRPr lang="ko-KR" altLang="en-US" b="1" dirty="0"/>
          </a:p>
        </p:txBody>
      </p:sp>
      <p:sp>
        <p:nvSpPr>
          <p:cNvPr id="6" name="TextBox 5"/>
          <p:cNvSpPr txBox="1"/>
          <p:nvPr/>
        </p:nvSpPr>
        <p:spPr>
          <a:xfrm>
            <a:off x="8165491" y="45204"/>
            <a:ext cx="9236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latin typeface="a가을소풍B" pitchFamily="18" charset="-127"/>
                <a:ea typeface="a가을소풍B" pitchFamily="18" charset="-127"/>
              </a:rPr>
              <a:t>소프트웨어 설계</a:t>
            </a:r>
            <a:endParaRPr lang="ko-KR" altLang="en-US" sz="800" dirty="0">
              <a:latin typeface="a가을소풍B" pitchFamily="18" charset="-127"/>
              <a:ea typeface="a가을소풍B" pitchFamily="18" charset="-127"/>
            </a:endParaRPr>
          </a:p>
        </p:txBody>
      </p:sp>
      <p:pic>
        <p:nvPicPr>
          <p:cNvPr id="7" name="Picture 2" descr="C:\Users\KimSH\Desktop\시그니쳐(좌우조합형)_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2119" y="6378633"/>
            <a:ext cx="2076385" cy="434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오각형 7"/>
          <p:cNvSpPr/>
          <p:nvPr/>
        </p:nvSpPr>
        <p:spPr>
          <a:xfrm>
            <a:off x="173452" y="1979254"/>
            <a:ext cx="1424864" cy="280195"/>
          </a:xfrm>
          <a:prstGeom prst="homePlat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27674" y="1428736"/>
            <a:ext cx="13724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C</a:t>
            </a:r>
            <a:r>
              <a:rPr lang="en-US" altLang="ko-KR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ontents</a:t>
            </a:r>
            <a:endParaRPr lang="ko-KR" altLang="en-US" sz="1100" dirty="0">
              <a:solidFill>
                <a:schemeClr val="tx2">
                  <a:lumMod val="60000"/>
                  <a:lumOff val="4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40299" y="1979254"/>
            <a:ext cx="7938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가을소풍B" pitchFamily="18" charset="-127"/>
                <a:ea typeface="a가을소풍B" pitchFamily="18" charset="-127"/>
              </a:rPr>
              <a:t>개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가을소풍B" pitchFamily="18" charset="-127"/>
                <a:ea typeface="a가을소풍B" pitchFamily="18" charset="-127"/>
              </a:rPr>
              <a:t>　　요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42844" y="2285992"/>
            <a:ext cx="24482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latin typeface="a가을소풍B" pitchFamily="18" charset="-127"/>
                <a:ea typeface="a가을소풍B" pitchFamily="18" charset="-127"/>
              </a:rPr>
              <a:t>1. </a:t>
            </a:r>
            <a:r>
              <a:rPr lang="ko-KR" altLang="en-US" sz="1000" dirty="0" smtClean="0">
                <a:latin typeface="a가을소풍B" pitchFamily="18" charset="-127"/>
                <a:ea typeface="a가을소풍B" pitchFamily="18" charset="-127"/>
              </a:rPr>
              <a:t>설계</a:t>
            </a:r>
            <a:endParaRPr lang="en-US" altLang="ko-KR" sz="1000" dirty="0" smtClean="0"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1-1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시스템 구조도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1-2 </a:t>
            </a:r>
            <a:r>
              <a:rPr lang="ko-KR" altLang="en-US" sz="1000" dirty="0" err="1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플로우차트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latin typeface="a가을소풍B" pitchFamily="18" charset="-127"/>
                <a:ea typeface="a가을소풍B" pitchFamily="18" charset="-127"/>
              </a:rPr>
              <a:t>  1-3 DB </a:t>
            </a:r>
            <a:r>
              <a:rPr lang="ko-KR" altLang="en-US" sz="1000" dirty="0" smtClean="0">
                <a:latin typeface="a가을소풍B" pitchFamily="18" charset="-127"/>
                <a:ea typeface="a가을소풍B" pitchFamily="18" charset="-127"/>
              </a:rPr>
              <a:t>설계</a:t>
            </a:r>
            <a:endParaRPr lang="en-US" altLang="ko-KR" sz="1000" dirty="0" smtClean="0"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1-4 UI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설계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latin typeface="a가을소풍B" pitchFamily="18" charset="-127"/>
                <a:ea typeface="a가을소풍B" pitchFamily="18" charset="-127"/>
              </a:rPr>
              <a:t>  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A09DE-9E9A-4F44-94C5-03ED173CDDE4}" type="slidenum">
              <a:rPr lang="ko-KR" altLang="en-US" smtClean="0"/>
              <a:pPr/>
              <a:t>63</a:t>
            </a:fld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1979712" y="648000"/>
            <a:ext cx="50926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가을소풍B" pitchFamily="18" charset="-127"/>
                <a:ea typeface="a가을소풍B" pitchFamily="18" charset="-127"/>
              </a:rPr>
              <a:t>1-2. DB </a:t>
            </a:r>
            <a:r>
              <a:rPr lang="ko-KR" alt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가을소풍B" pitchFamily="18" charset="-127"/>
                <a:ea typeface="a가을소풍B" pitchFamily="18" charset="-127"/>
              </a:rPr>
              <a:t>설계</a:t>
            </a:r>
            <a:endParaRPr lang="ko-KR" alt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가을소풍B" pitchFamily="18" charset="-127"/>
              <a:ea typeface="a가을소풍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2493899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0336696"/>
              </p:ext>
            </p:extLst>
          </p:nvPr>
        </p:nvGraphicFramePr>
        <p:xfrm>
          <a:off x="1763688" y="2348880"/>
          <a:ext cx="7200800" cy="29465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18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61298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851469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176308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764751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1153433">
                  <a:extLst>
                    <a:ext uri="{9D8B030D-6E8A-4147-A177-3AD203B41FA5}">
                      <a16:colId xmlns="" xmlns:a16="http://schemas.microsoft.com/office/drawing/2014/main" val="1969694957"/>
                    </a:ext>
                  </a:extLst>
                </a:gridCol>
              </a:tblGrid>
              <a:tr h="2937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번호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필드명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타입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추가사항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설명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ex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658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Holiday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date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null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공휴일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2012/12/12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576823971"/>
                  </a:ext>
                </a:extLst>
              </a:tr>
              <a:tr h="4658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 smtClean="0"/>
                        <a:t>team_member_id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varchar(20)</a:t>
                      </a:r>
                      <a:endParaRPr lang="ko-KR" altLang="en-US" sz="1000" dirty="0" smtClean="0"/>
                    </a:p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F.K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팀원 아이디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Jilee317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500080886"/>
                  </a:ext>
                </a:extLst>
              </a:tr>
              <a:tr h="4658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3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err="1" smtClean="0"/>
                        <a:t>team_member_position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varchar(10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  <a:t>null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팀원 직책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과장</a:t>
                      </a:r>
                      <a:r>
                        <a:rPr lang="en-US" altLang="ko-KR" sz="1000" dirty="0" smtClean="0"/>
                        <a:t>,</a:t>
                      </a:r>
                      <a:r>
                        <a:rPr lang="ko-KR" altLang="en-US" sz="1000" dirty="0" smtClean="0"/>
                        <a:t>차장</a:t>
                      </a:r>
                      <a:r>
                        <a:rPr lang="en-US" altLang="ko-KR" sz="1000" dirty="0" smtClean="0"/>
                        <a:t>,</a:t>
                      </a:r>
                      <a:r>
                        <a:rPr lang="ko-KR" altLang="en-US" sz="1000" dirty="0" smtClean="0"/>
                        <a:t>팀장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4658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4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err="1" smtClean="0"/>
                        <a:t>team_member_name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 </a:t>
                      </a:r>
                      <a:r>
                        <a:rPr lang="en-US" altLang="ko-KR" sz="1000" dirty="0" smtClean="0"/>
                        <a:t>varchar(10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  <a:t>null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팀원 이름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김길동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242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/>
                        <a:t>5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err="1" smtClean="0"/>
                        <a:t>Schedule_regis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date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  <a:t>null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일정등록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2017.01.11</a:t>
                      </a:r>
                    </a:p>
                    <a:p>
                      <a:pPr algn="ctr" latinLnBrk="1"/>
                      <a:r>
                        <a:rPr lang="en-US" altLang="ko-KR" sz="1000" dirty="0"/>
                        <a:t>13:21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930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6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D-day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date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  <a:t>null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D-day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8165491" y="45204"/>
            <a:ext cx="9236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latin typeface="a가을소풍B" pitchFamily="18" charset="-127"/>
                <a:ea typeface="a가을소풍B" pitchFamily="18" charset="-127"/>
              </a:rPr>
              <a:t>소프트웨어 설계</a:t>
            </a:r>
            <a:endParaRPr lang="ko-KR" altLang="en-US" sz="800" dirty="0">
              <a:latin typeface="a가을소풍B" pitchFamily="18" charset="-127"/>
              <a:ea typeface="a가을소풍B" pitchFamily="18" charset="-127"/>
            </a:endParaRPr>
          </a:p>
        </p:txBody>
      </p:sp>
      <p:pic>
        <p:nvPicPr>
          <p:cNvPr id="7" name="Picture 2" descr="C:\Users\KimSH\Desktop\시그니쳐(좌우조합형)_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2119" y="6378633"/>
            <a:ext cx="2076385" cy="434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오각형 4"/>
          <p:cNvSpPr/>
          <p:nvPr/>
        </p:nvSpPr>
        <p:spPr>
          <a:xfrm>
            <a:off x="173452" y="1979254"/>
            <a:ext cx="1424864" cy="280195"/>
          </a:xfrm>
          <a:prstGeom prst="homePlat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27674" y="1428736"/>
            <a:ext cx="13724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C</a:t>
            </a:r>
            <a:r>
              <a:rPr lang="en-US" altLang="ko-KR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ontents</a:t>
            </a:r>
            <a:endParaRPr lang="ko-KR" altLang="en-US" sz="1100" dirty="0">
              <a:solidFill>
                <a:schemeClr val="tx2">
                  <a:lumMod val="60000"/>
                  <a:lumOff val="4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40299" y="1979254"/>
            <a:ext cx="7938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가을소풍B" pitchFamily="18" charset="-127"/>
                <a:ea typeface="a가을소풍B" pitchFamily="18" charset="-127"/>
              </a:rPr>
              <a:t>개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가을소풍B" pitchFamily="18" charset="-127"/>
                <a:ea typeface="a가을소풍B" pitchFamily="18" charset="-127"/>
              </a:rPr>
              <a:t>　　요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979712" y="648000"/>
            <a:ext cx="50926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가을소풍B" pitchFamily="18" charset="-127"/>
                <a:ea typeface="a가을소풍B" pitchFamily="18" charset="-127"/>
              </a:rPr>
              <a:t>1-2. DB </a:t>
            </a:r>
            <a:r>
              <a:rPr lang="ko-KR" alt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가을소풍B" pitchFamily="18" charset="-127"/>
                <a:ea typeface="a가을소풍B" pitchFamily="18" charset="-127"/>
              </a:rPr>
              <a:t>설계</a:t>
            </a:r>
            <a:endParaRPr lang="ko-KR" alt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42844" y="2285992"/>
            <a:ext cx="24482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latin typeface="a가을소풍B" pitchFamily="18" charset="-127"/>
                <a:ea typeface="a가을소풍B" pitchFamily="18" charset="-127"/>
              </a:rPr>
              <a:t>1. </a:t>
            </a:r>
            <a:r>
              <a:rPr lang="ko-KR" altLang="en-US" sz="1000" dirty="0" smtClean="0">
                <a:latin typeface="a가을소풍B" pitchFamily="18" charset="-127"/>
                <a:ea typeface="a가을소풍B" pitchFamily="18" charset="-127"/>
              </a:rPr>
              <a:t>설계</a:t>
            </a:r>
            <a:endParaRPr lang="en-US" altLang="ko-KR" sz="1000" dirty="0" smtClean="0"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1-1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시스템 구조도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1-2 </a:t>
            </a:r>
            <a:r>
              <a:rPr lang="ko-KR" altLang="en-US" sz="1000" dirty="0" err="1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플로우차트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latin typeface="a가을소풍B" pitchFamily="18" charset="-127"/>
                <a:ea typeface="a가을소풍B" pitchFamily="18" charset="-127"/>
              </a:rPr>
              <a:t>  1-3 DB </a:t>
            </a:r>
            <a:r>
              <a:rPr lang="ko-KR" altLang="en-US" sz="1000" dirty="0" smtClean="0">
                <a:latin typeface="a가을소풍B" pitchFamily="18" charset="-127"/>
                <a:ea typeface="a가을소풍B" pitchFamily="18" charset="-127"/>
              </a:rPr>
              <a:t>설계</a:t>
            </a:r>
            <a:endParaRPr lang="en-US" altLang="ko-KR" sz="1000" dirty="0" smtClean="0"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1-4 UI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설계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latin typeface="a가을소풍B" pitchFamily="18" charset="-127"/>
                <a:ea typeface="a가을소풍B" pitchFamily="18" charset="-127"/>
              </a:rPr>
              <a:t> 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763688" y="1910605"/>
            <a:ext cx="3042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일정공유</a:t>
            </a:r>
            <a:endParaRPr lang="ko-KR" altLang="en-US" b="1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A09DE-9E9A-4F44-94C5-03ED173CDDE4}" type="slidenum">
              <a:rPr lang="ko-KR" altLang="en-US" smtClean="0"/>
              <a:pPr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3798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870329"/>
              </p:ext>
            </p:extLst>
          </p:nvPr>
        </p:nvGraphicFramePr>
        <p:xfrm>
          <a:off x="1835696" y="1772814"/>
          <a:ext cx="7128792" cy="37444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543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58562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854187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164546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747103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1141899">
                  <a:extLst>
                    <a:ext uri="{9D8B030D-6E8A-4147-A177-3AD203B41FA5}">
                      <a16:colId xmlns="" xmlns:a16="http://schemas.microsoft.com/office/drawing/2014/main" val="1969694957"/>
                    </a:ext>
                  </a:extLst>
                </a:gridCol>
              </a:tblGrid>
              <a:tr h="7519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번호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필드명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타입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추가사항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설명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ex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60937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 smtClean="0"/>
                        <a:t>Card_location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varchar(20)</a:t>
                      </a:r>
                      <a:endParaRPr lang="ko-KR" altLang="en-US" sz="1000" dirty="0" smtClean="0"/>
                    </a:p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null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카드사용장소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 smtClean="0"/>
                        <a:t>용상동</a:t>
                      </a:r>
                      <a:r>
                        <a:rPr lang="en-US" altLang="ko-KR" sz="1000" dirty="0" smtClean="0"/>
                        <a:t>_</a:t>
                      </a:r>
                      <a:r>
                        <a:rPr lang="ko-KR" altLang="en-US" sz="1000" dirty="0" err="1" smtClean="0"/>
                        <a:t>스타벅스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576823971"/>
                  </a:ext>
                </a:extLst>
              </a:tr>
              <a:tr h="60937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 smtClean="0"/>
                        <a:t>Card_use_time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date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F.K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카드사용시간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2017_5_14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500080886"/>
                  </a:ext>
                </a:extLst>
              </a:tr>
              <a:tr h="60937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3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err="1" smtClean="0"/>
                        <a:t>Card_money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 smtClean="0"/>
                        <a:t>Int</a:t>
                      </a:r>
                      <a:r>
                        <a:rPr lang="en-US" altLang="ko-KR" sz="1000" dirty="0" smtClean="0"/>
                        <a:t>(10)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  <a:t>null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카드사용액수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1000000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60937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4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err="1" smtClean="0"/>
                        <a:t>Card_total_money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 </a:t>
                      </a:r>
                      <a:r>
                        <a:rPr lang="en-US" altLang="ko-KR" sz="1000" dirty="0" err="1" smtClean="0"/>
                        <a:t>int</a:t>
                      </a:r>
                      <a:r>
                        <a:rPr lang="en-US" altLang="ko-KR" sz="1000" dirty="0" smtClean="0"/>
                        <a:t>(15)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  <a:t>null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총 카드사용액수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1000001500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549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/>
                        <a:t>5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err="1" smtClean="0"/>
                        <a:t>card_total_location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Varchar(20)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  <a:t>null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가장 많이 카드를 사용한 장소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안동대학교</a:t>
                      </a:r>
                      <a:r>
                        <a:rPr lang="en-US" altLang="ko-KR" sz="1000" dirty="0" smtClean="0"/>
                        <a:t>_CU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8165491" y="45204"/>
            <a:ext cx="9236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latin typeface="a가을소풍B" pitchFamily="18" charset="-127"/>
                <a:ea typeface="a가을소풍B" pitchFamily="18" charset="-127"/>
              </a:rPr>
              <a:t>소프트웨어 설계</a:t>
            </a:r>
            <a:endParaRPr lang="ko-KR" altLang="en-US" sz="800" dirty="0">
              <a:latin typeface="a가을소풍B" pitchFamily="18" charset="-127"/>
              <a:ea typeface="a가을소풍B" pitchFamily="18" charset="-127"/>
            </a:endParaRPr>
          </a:p>
        </p:txBody>
      </p:sp>
      <p:pic>
        <p:nvPicPr>
          <p:cNvPr id="5" name="Picture 2" descr="C:\Users\KimSH\Desktop\시그니쳐(좌우조합형)_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2119" y="6378633"/>
            <a:ext cx="2076385" cy="434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오각형 5"/>
          <p:cNvSpPr/>
          <p:nvPr/>
        </p:nvSpPr>
        <p:spPr>
          <a:xfrm>
            <a:off x="173452" y="1979254"/>
            <a:ext cx="1424864" cy="280195"/>
          </a:xfrm>
          <a:prstGeom prst="homePlat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27674" y="1428736"/>
            <a:ext cx="13724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C</a:t>
            </a:r>
            <a:r>
              <a:rPr lang="en-US" altLang="ko-KR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ontents</a:t>
            </a:r>
            <a:endParaRPr lang="ko-KR" altLang="en-US" sz="1100" dirty="0">
              <a:solidFill>
                <a:schemeClr val="tx2">
                  <a:lumMod val="60000"/>
                  <a:lumOff val="4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40299" y="1979254"/>
            <a:ext cx="7938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가을소풍B" pitchFamily="18" charset="-127"/>
                <a:ea typeface="a가을소풍B" pitchFamily="18" charset="-127"/>
              </a:rPr>
              <a:t>개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가을소풍B" pitchFamily="18" charset="-127"/>
                <a:ea typeface="a가을소풍B" pitchFamily="18" charset="-127"/>
              </a:rPr>
              <a:t>　　요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968015" y="359178"/>
            <a:ext cx="50926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가을소풍B" pitchFamily="18" charset="-127"/>
                <a:ea typeface="a가을소풍B" pitchFamily="18" charset="-127"/>
              </a:rPr>
              <a:t>1-2. DB </a:t>
            </a:r>
            <a:r>
              <a:rPr lang="ko-KR" alt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가을소풍B" pitchFamily="18" charset="-127"/>
                <a:ea typeface="a가을소풍B" pitchFamily="18" charset="-127"/>
              </a:rPr>
              <a:t>설계</a:t>
            </a:r>
            <a:endParaRPr lang="ko-KR" alt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42844" y="2285992"/>
            <a:ext cx="24482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latin typeface="a가을소풍B" pitchFamily="18" charset="-127"/>
                <a:ea typeface="a가을소풍B" pitchFamily="18" charset="-127"/>
              </a:rPr>
              <a:t>1. </a:t>
            </a:r>
            <a:r>
              <a:rPr lang="ko-KR" altLang="en-US" sz="1000" dirty="0" smtClean="0">
                <a:latin typeface="a가을소풍B" pitchFamily="18" charset="-127"/>
                <a:ea typeface="a가을소풍B" pitchFamily="18" charset="-127"/>
              </a:rPr>
              <a:t>설계</a:t>
            </a:r>
            <a:endParaRPr lang="en-US" altLang="ko-KR" sz="1000" dirty="0" smtClean="0"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1-1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시스템 구조도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1-2 </a:t>
            </a:r>
            <a:r>
              <a:rPr lang="ko-KR" altLang="en-US" sz="1000" dirty="0" err="1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플로우차트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latin typeface="a가을소풍B" pitchFamily="18" charset="-127"/>
                <a:ea typeface="a가을소풍B" pitchFamily="18" charset="-127"/>
              </a:rPr>
              <a:t>  1-3 DB </a:t>
            </a:r>
            <a:r>
              <a:rPr lang="ko-KR" altLang="en-US" sz="1000" dirty="0" smtClean="0">
                <a:latin typeface="a가을소풍B" pitchFamily="18" charset="-127"/>
                <a:ea typeface="a가을소풍B" pitchFamily="18" charset="-127"/>
              </a:rPr>
              <a:t>설계</a:t>
            </a:r>
            <a:endParaRPr lang="en-US" altLang="ko-KR" sz="1000" dirty="0" smtClean="0"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1-4 UI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설계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latin typeface="a가을소풍B" pitchFamily="18" charset="-127"/>
                <a:ea typeface="a가을소풍B" pitchFamily="18" charset="-127"/>
              </a:rPr>
              <a:t> 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835696" y="127447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latin typeface="+mn-ea"/>
              </a:rPr>
              <a:t>카드사용</a:t>
            </a:r>
            <a:endParaRPr lang="ko-KR" altLang="en-US" b="1" dirty="0">
              <a:latin typeface="+mn-ea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A09DE-9E9A-4F44-94C5-03ED173CDDE4}" type="slidenum">
              <a:rPr lang="ko-KR" altLang="en-US" smtClean="0"/>
              <a:pPr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122566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381017"/>
              </p:ext>
            </p:extLst>
          </p:nvPr>
        </p:nvGraphicFramePr>
        <p:xfrm>
          <a:off x="1835697" y="1522800"/>
          <a:ext cx="6757054" cy="21222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807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6781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798997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103819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655998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1082353">
                  <a:extLst>
                    <a:ext uri="{9D8B030D-6E8A-4147-A177-3AD203B41FA5}">
                      <a16:colId xmlns="" xmlns:a16="http://schemas.microsoft.com/office/drawing/2014/main" val="1969694957"/>
                    </a:ext>
                  </a:extLst>
                </a:gridCol>
              </a:tblGrid>
              <a:tr h="3447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번호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필드명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타입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추가사항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설명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ex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391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 smtClean="0"/>
                        <a:t>Bookmark_url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varchar(20)</a:t>
                      </a:r>
                      <a:endParaRPr lang="ko-KR" altLang="en-US" sz="1000" dirty="0" smtClean="0"/>
                    </a:p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null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 smtClean="0"/>
                        <a:t>즐겨찾기</a:t>
                      </a:r>
                      <a:r>
                        <a:rPr lang="ko-KR" altLang="en-US" sz="1000" dirty="0" smtClean="0"/>
                        <a:t> 주소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www.naver.com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576823971"/>
                  </a:ext>
                </a:extLst>
              </a:tr>
              <a:tr h="4391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 smtClean="0"/>
                        <a:t>Bookmark_time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date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F.K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 smtClean="0"/>
                        <a:t>즐겨찾기</a:t>
                      </a:r>
                      <a:r>
                        <a:rPr lang="ko-KR" altLang="en-US" sz="1000" dirty="0" smtClean="0"/>
                        <a:t> 시간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2017_5_14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500080886"/>
                  </a:ext>
                </a:extLst>
              </a:tr>
              <a:tr h="4391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3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err="1" smtClean="0"/>
                        <a:t>Last_page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varchar(20)</a:t>
                      </a:r>
                      <a:endParaRPr lang="ko-KR" altLang="en-US" sz="10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  <a:t>null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마지막으로 접속한 페이지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www.google.com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4391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4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comment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varchar(20)</a:t>
                      </a:r>
                      <a:endParaRPr lang="ko-KR" altLang="en-US" sz="10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  <a:t>null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 smtClean="0"/>
                        <a:t>댓글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1000001500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5636839"/>
              </p:ext>
            </p:extLst>
          </p:nvPr>
        </p:nvGraphicFramePr>
        <p:xfrm>
          <a:off x="1835697" y="3930131"/>
          <a:ext cx="6791620" cy="92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3117"/>
                <a:gridCol w="1208679"/>
                <a:gridCol w="1176701"/>
                <a:gridCol w="2332476"/>
                <a:gridCol w="1440647"/>
              </a:tblGrid>
              <a:tr h="29317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a가을소풍B" pitchFamily="18" charset="-127"/>
                          <a:ea typeface="a가을소풍B" pitchFamily="18" charset="-127"/>
                        </a:rPr>
                        <a:t>번호</a:t>
                      </a:r>
                      <a:endParaRPr lang="ko-KR" altLang="en-US" sz="1200" dirty="0">
                        <a:latin typeface="a가을소풍B" pitchFamily="18" charset="-127"/>
                        <a:ea typeface="a가을소풍B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 smtClean="0">
                          <a:latin typeface="a가을소풍B" pitchFamily="18" charset="-127"/>
                          <a:ea typeface="a가을소풍B" pitchFamily="18" charset="-127"/>
                        </a:rPr>
                        <a:t>필드명</a:t>
                      </a:r>
                      <a:endParaRPr lang="ko-KR" altLang="en-US" sz="1200" dirty="0">
                        <a:latin typeface="a가을소풍B" pitchFamily="18" charset="-127"/>
                        <a:ea typeface="a가을소풍B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a가을소풍B" pitchFamily="18" charset="-127"/>
                          <a:ea typeface="a가을소풍B" pitchFamily="18" charset="-127"/>
                        </a:rPr>
                        <a:t>타입</a:t>
                      </a:r>
                      <a:endParaRPr lang="ko-KR" altLang="en-US" sz="1200" dirty="0">
                        <a:latin typeface="a가을소풍B" pitchFamily="18" charset="-127"/>
                        <a:ea typeface="a가을소풍B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a가을소풍B" pitchFamily="18" charset="-127"/>
                          <a:ea typeface="a가을소풍B" pitchFamily="18" charset="-127"/>
                        </a:rPr>
                        <a:t>추가사항</a:t>
                      </a:r>
                      <a:endParaRPr lang="ko-KR" altLang="en-US" sz="1200" dirty="0">
                        <a:latin typeface="a가을소풍B" pitchFamily="18" charset="-127"/>
                        <a:ea typeface="a가을소풍B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a가을소풍B" pitchFamily="18" charset="-127"/>
                          <a:ea typeface="a가을소풍B" pitchFamily="18" charset="-127"/>
                        </a:rPr>
                        <a:t>설명</a:t>
                      </a:r>
                      <a:endParaRPr lang="ko-KR" altLang="en-US" sz="1200" dirty="0">
                        <a:latin typeface="a가을소풍B" pitchFamily="18" charset="-127"/>
                        <a:ea typeface="a가을소풍B" pitchFamily="18" charset="-127"/>
                      </a:endParaRPr>
                    </a:p>
                  </a:txBody>
                  <a:tcPr anchor="ctr"/>
                </a:tc>
              </a:tr>
              <a:tr h="29317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a가을소풍B" pitchFamily="18" charset="-127"/>
                          <a:ea typeface="a가을소풍B" pitchFamily="18" charset="-127"/>
                        </a:rPr>
                        <a:t>1</a:t>
                      </a:r>
                      <a:endParaRPr lang="ko-KR" altLang="en-US" sz="1200" dirty="0">
                        <a:latin typeface="a가을소풍B" pitchFamily="18" charset="-127"/>
                        <a:ea typeface="a가을소풍B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 smtClean="0">
                          <a:latin typeface="a가을소풍B" pitchFamily="18" charset="-127"/>
                          <a:ea typeface="a가을소풍B" pitchFamily="18" charset="-127"/>
                        </a:rPr>
                        <a:t>Usercom</a:t>
                      </a:r>
                      <a:endParaRPr lang="ko-KR" altLang="en-US" sz="1400" dirty="0">
                        <a:latin typeface="a가을소풍B" pitchFamily="18" charset="-127"/>
                        <a:ea typeface="a가을소풍B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a가을소풍B" pitchFamily="18" charset="-127"/>
                          <a:ea typeface="a가을소풍B" pitchFamily="18" charset="-127"/>
                        </a:rPr>
                        <a:t>char(40)</a:t>
                      </a:r>
                      <a:endParaRPr lang="ko-KR" altLang="en-US" sz="1200" dirty="0">
                        <a:latin typeface="a가을소풍B" pitchFamily="18" charset="-127"/>
                        <a:ea typeface="a가을소풍B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a가을소풍B" pitchFamily="18" charset="-127"/>
                          <a:ea typeface="a가을소풍B" pitchFamily="18" charset="-127"/>
                        </a:rPr>
                        <a:t>Not</a:t>
                      </a:r>
                      <a:r>
                        <a:rPr lang="en-US" altLang="ko-KR" sz="1200" baseline="0" dirty="0" smtClean="0">
                          <a:latin typeface="a가을소풍B" pitchFamily="18" charset="-127"/>
                          <a:ea typeface="a가을소풍B" pitchFamily="18" charset="-127"/>
                        </a:rPr>
                        <a:t> null, primary key</a:t>
                      </a:r>
                      <a:endParaRPr lang="ko-KR" altLang="en-US" sz="1200" dirty="0">
                        <a:latin typeface="a가을소풍B" pitchFamily="18" charset="-127"/>
                        <a:ea typeface="a가을소풍B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 smtClean="0">
                          <a:latin typeface="a가을소풍B" pitchFamily="18" charset="-127"/>
                          <a:ea typeface="a가을소풍B" pitchFamily="18" charset="-127"/>
                        </a:rPr>
                        <a:t>댓글</a:t>
                      </a:r>
                      <a:r>
                        <a:rPr lang="ko-KR" altLang="en-US" sz="1200" baseline="0" dirty="0" smtClean="0">
                          <a:latin typeface="a가을소풍B" pitchFamily="18" charset="-127"/>
                          <a:ea typeface="a가을소풍B" pitchFamily="18" charset="-127"/>
                        </a:rPr>
                        <a:t> </a:t>
                      </a:r>
                      <a:r>
                        <a:rPr lang="ko-KR" altLang="en-US" sz="1200" dirty="0" smtClean="0">
                          <a:latin typeface="a가을소풍B" pitchFamily="18" charset="-127"/>
                          <a:ea typeface="a가을소풍B" pitchFamily="18" charset="-127"/>
                        </a:rPr>
                        <a:t>내용</a:t>
                      </a:r>
                      <a:endParaRPr lang="ko-KR" altLang="en-US" sz="1200" dirty="0">
                        <a:latin typeface="a가을소풍B" pitchFamily="18" charset="-127"/>
                        <a:ea typeface="a가을소풍B" pitchFamily="18" charset="-127"/>
                      </a:endParaRPr>
                    </a:p>
                  </a:txBody>
                  <a:tcPr anchor="ctr"/>
                </a:tc>
              </a:tr>
              <a:tr h="3265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a가을소풍B" pitchFamily="18" charset="-127"/>
                          <a:ea typeface="a가을소풍B" pitchFamily="18" charset="-127"/>
                        </a:rPr>
                        <a:t>2</a:t>
                      </a:r>
                      <a:endParaRPr lang="ko-KR" altLang="en-US" sz="1200" dirty="0">
                        <a:latin typeface="a가을소풍B" pitchFamily="18" charset="-127"/>
                        <a:ea typeface="a가을소풍B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latin typeface="a가을소풍B" pitchFamily="18" charset="-127"/>
                          <a:ea typeface="a가을소풍B" pitchFamily="18" charset="-127"/>
                        </a:rPr>
                        <a:t>Did</a:t>
                      </a:r>
                      <a:endParaRPr lang="ko-KR" altLang="en-US" sz="1400" dirty="0">
                        <a:latin typeface="a가을소풍B" pitchFamily="18" charset="-127"/>
                        <a:ea typeface="a가을소풍B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latin typeface="a가을소풍B" pitchFamily="18" charset="-127"/>
                          <a:ea typeface="a가을소풍B" pitchFamily="18" charset="-127"/>
                        </a:rPr>
                        <a:t>char(20)</a:t>
                      </a:r>
                      <a:endParaRPr lang="ko-KR" altLang="en-US" sz="1200" dirty="0">
                        <a:latin typeface="a가을소풍B" pitchFamily="18" charset="-127"/>
                        <a:ea typeface="a가을소풍B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a가을소풍B" pitchFamily="18" charset="-127"/>
                          <a:ea typeface="a가을소풍B" pitchFamily="18" charset="-127"/>
                        </a:rPr>
                        <a:t>Not null</a:t>
                      </a:r>
                      <a:endParaRPr lang="ko-KR" altLang="en-US" sz="1200" dirty="0">
                        <a:latin typeface="a가을소풍B" pitchFamily="18" charset="-127"/>
                        <a:ea typeface="a가을소풍B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a가을소풍B" pitchFamily="18" charset="-127"/>
                          <a:ea typeface="a가을소풍B" pitchFamily="18" charset="-127"/>
                        </a:rPr>
                        <a:t>회원 번호</a:t>
                      </a:r>
                      <a:endParaRPr lang="ko-KR" altLang="en-US" sz="1200" dirty="0">
                        <a:latin typeface="a가을소풍B" pitchFamily="18" charset="-127"/>
                        <a:ea typeface="a가을소풍B" pitchFamily="18" charset="-127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506613" y="4149080"/>
            <a:ext cx="125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latin typeface="+mn-ea"/>
              </a:rPr>
              <a:t>Comment</a:t>
            </a:r>
            <a:endParaRPr lang="ko-KR" altLang="en-US" b="1" dirty="0">
              <a:latin typeface="+mn-ea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9198077"/>
              </p:ext>
            </p:extLst>
          </p:nvPr>
        </p:nvGraphicFramePr>
        <p:xfrm>
          <a:off x="1835696" y="5239658"/>
          <a:ext cx="6791620" cy="92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3117"/>
                <a:gridCol w="1208679"/>
                <a:gridCol w="1176701"/>
                <a:gridCol w="2332476"/>
                <a:gridCol w="1440647"/>
              </a:tblGrid>
              <a:tr h="29317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a가을소풍B" pitchFamily="18" charset="-127"/>
                          <a:ea typeface="a가을소풍B" pitchFamily="18" charset="-127"/>
                        </a:rPr>
                        <a:t>번호</a:t>
                      </a:r>
                      <a:endParaRPr lang="ko-KR" altLang="en-US" sz="1200" dirty="0">
                        <a:latin typeface="a가을소풍B" pitchFamily="18" charset="-127"/>
                        <a:ea typeface="a가을소풍B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 smtClean="0">
                          <a:latin typeface="a가을소풍B" pitchFamily="18" charset="-127"/>
                          <a:ea typeface="a가을소풍B" pitchFamily="18" charset="-127"/>
                        </a:rPr>
                        <a:t>필드명</a:t>
                      </a:r>
                      <a:endParaRPr lang="ko-KR" altLang="en-US" sz="1200" dirty="0">
                        <a:latin typeface="a가을소풍B" pitchFamily="18" charset="-127"/>
                        <a:ea typeface="a가을소풍B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a가을소풍B" pitchFamily="18" charset="-127"/>
                          <a:ea typeface="a가을소풍B" pitchFamily="18" charset="-127"/>
                        </a:rPr>
                        <a:t>타입</a:t>
                      </a:r>
                      <a:endParaRPr lang="ko-KR" altLang="en-US" sz="1200" dirty="0">
                        <a:latin typeface="a가을소풍B" pitchFamily="18" charset="-127"/>
                        <a:ea typeface="a가을소풍B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a가을소풍B" pitchFamily="18" charset="-127"/>
                          <a:ea typeface="a가을소풍B" pitchFamily="18" charset="-127"/>
                        </a:rPr>
                        <a:t>추가사항</a:t>
                      </a:r>
                      <a:endParaRPr lang="ko-KR" altLang="en-US" sz="1200" dirty="0">
                        <a:latin typeface="a가을소풍B" pitchFamily="18" charset="-127"/>
                        <a:ea typeface="a가을소풍B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a가을소풍B" pitchFamily="18" charset="-127"/>
                          <a:ea typeface="a가을소풍B" pitchFamily="18" charset="-127"/>
                        </a:rPr>
                        <a:t>설명</a:t>
                      </a:r>
                      <a:endParaRPr lang="ko-KR" altLang="en-US" sz="1200" dirty="0">
                        <a:latin typeface="a가을소풍B" pitchFamily="18" charset="-127"/>
                        <a:ea typeface="a가을소풍B" pitchFamily="18" charset="-127"/>
                      </a:endParaRPr>
                    </a:p>
                  </a:txBody>
                  <a:tcPr anchor="ctr"/>
                </a:tc>
              </a:tr>
              <a:tr h="29317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a가을소풍B" pitchFamily="18" charset="-127"/>
                          <a:ea typeface="a가을소풍B" pitchFamily="18" charset="-127"/>
                        </a:rPr>
                        <a:t>1</a:t>
                      </a:r>
                      <a:endParaRPr lang="ko-KR" altLang="en-US" sz="1200" dirty="0">
                        <a:latin typeface="a가을소풍B" pitchFamily="18" charset="-127"/>
                        <a:ea typeface="a가을소풍B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 smtClean="0">
                          <a:latin typeface="a가을소풍B" pitchFamily="18" charset="-127"/>
                          <a:ea typeface="a가을소풍B" pitchFamily="18" charset="-127"/>
                        </a:rPr>
                        <a:t>Lcou</a:t>
                      </a:r>
                      <a:endParaRPr lang="ko-KR" altLang="en-US" sz="1400" dirty="0">
                        <a:latin typeface="a가을소풍B" pitchFamily="18" charset="-127"/>
                        <a:ea typeface="a가을소풍B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a가을소풍B" pitchFamily="18" charset="-127"/>
                          <a:ea typeface="a가을소풍B" pitchFamily="18" charset="-127"/>
                        </a:rPr>
                        <a:t>Integer</a:t>
                      </a:r>
                      <a:endParaRPr lang="ko-KR" altLang="en-US" sz="1200" dirty="0">
                        <a:latin typeface="a가을소풍B" pitchFamily="18" charset="-127"/>
                        <a:ea typeface="a가을소풍B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a가을소풍B" pitchFamily="18" charset="-127"/>
                          <a:ea typeface="a가을소풍B" pitchFamily="18" charset="-127"/>
                        </a:rPr>
                        <a:t>Not</a:t>
                      </a:r>
                      <a:r>
                        <a:rPr lang="en-US" altLang="ko-KR" sz="1200" baseline="0" dirty="0" smtClean="0">
                          <a:latin typeface="a가을소풍B" pitchFamily="18" charset="-127"/>
                          <a:ea typeface="a가을소풍B" pitchFamily="18" charset="-127"/>
                        </a:rPr>
                        <a:t> null, primary key</a:t>
                      </a:r>
                      <a:endParaRPr lang="ko-KR" altLang="en-US" sz="1200" dirty="0">
                        <a:latin typeface="a가을소풍B" pitchFamily="18" charset="-127"/>
                        <a:ea typeface="a가을소풍B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a가을소풍B" pitchFamily="18" charset="-127"/>
                          <a:ea typeface="a가을소풍B" pitchFamily="18" charset="-127"/>
                        </a:rPr>
                        <a:t>평판 통계</a:t>
                      </a:r>
                      <a:endParaRPr lang="ko-KR" altLang="en-US" sz="1200" dirty="0">
                        <a:latin typeface="a가을소풍B" pitchFamily="18" charset="-127"/>
                        <a:ea typeface="a가을소풍B" pitchFamily="18" charset="-127"/>
                      </a:endParaRPr>
                    </a:p>
                  </a:txBody>
                  <a:tcPr anchor="ctr"/>
                </a:tc>
              </a:tr>
              <a:tr h="3265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a가을소풍B" pitchFamily="18" charset="-127"/>
                          <a:ea typeface="a가을소풍B" pitchFamily="18" charset="-127"/>
                        </a:rPr>
                        <a:t>2</a:t>
                      </a:r>
                      <a:endParaRPr lang="ko-KR" altLang="en-US" sz="1200" dirty="0">
                        <a:latin typeface="a가을소풍B" pitchFamily="18" charset="-127"/>
                        <a:ea typeface="a가을소풍B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 smtClean="0">
                          <a:latin typeface="a가을소풍B" pitchFamily="18" charset="-127"/>
                          <a:ea typeface="a가을소풍B" pitchFamily="18" charset="-127"/>
                        </a:rPr>
                        <a:t>Sum</a:t>
                      </a:r>
                      <a:endParaRPr lang="ko-KR" altLang="en-US" sz="1400" dirty="0">
                        <a:latin typeface="a가을소풍B" pitchFamily="18" charset="-127"/>
                        <a:ea typeface="a가을소풍B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latin typeface="a가을소풍B" pitchFamily="18" charset="-127"/>
                          <a:ea typeface="a가을소풍B" pitchFamily="18" charset="-127"/>
                        </a:rPr>
                        <a:t>char(20)</a:t>
                      </a:r>
                      <a:endParaRPr lang="ko-KR" altLang="en-US" sz="1200" dirty="0">
                        <a:latin typeface="a가을소풍B" pitchFamily="18" charset="-127"/>
                        <a:ea typeface="a가을소풍B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a가을소풍B" pitchFamily="18" charset="-127"/>
                          <a:ea typeface="a가을소풍B" pitchFamily="18" charset="-127"/>
                        </a:rPr>
                        <a:t>Not null</a:t>
                      </a:r>
                      <a:endParaRPr lang="ko-KR" altLang="en-US" sz="1200" dirty="0">
                        <a:latin typeface="a가을소풍B" pitchFamily="18" charset="-127"/>
                        <a:ea typeface="a가을소풍B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a가을소풍B" pitchFamily="18" charset="-127"/>
                          <a:ea typeface="a가을소풍B" pitchFamily="18" charset="-127"/>
                        </a:rPr>
                        <a:t>평판 합계</a:t>
                      </a:r>
                      <a:endParaRPr lang="ko-KR" altLang="en-US" sz="1200" dirty="0">
                        <a:latin typeface="a가을소풍B" pitchFamily="18" charset="-127"/>
                        <a:ea typeface="a가을소풍B" pitchFamily="18" charset="-127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1144992" y="5517232"/>
            <a:ext cx="6186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latin typeface="+mn-ea"/>
              </a:rPr>
              <a:t>Like</a:t>
            </a:r>
            <a:endParaRPr lang="ko-KR" altLang="en-US" b="1" dirty="0">
              <a:latin typeface="+mn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165491" y="45204"/>
            <a:ext cx="9236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latin typeface="a가을소풍B" pitchFamily="18" charset="-127"/>
                <a:ea typeface="a가을소풍B" pitchFamily="18" charset="-127"/>
              </a:rPr>
              <a:t>소프트웨어 설계</a:t>
            </a:r>
            <a:endParaRPr lang="ko-KR" altLang="en-US" sz="800" dirty="0">
              <a:latin typeface="a가을소풍B" pitchFamily="18" charset="-127"/>
              <a:ea typeface="a가을소풍B" pitchFamily="18" charset="-127"/>
            </a:endParaRPr>
          </a:p>
        </p:txBody>
      </p:sp>
      <p:pic>
        <p:nvPicPr>
          <p:cNvPr id="10" name="Picture 2" descr="C:\Users\KimSH\Desktop\시그니쳐(좌우조합형)_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2119" y="6378633"/>
            <a:ext cx="2076385" cy="434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오각형 10"/>
          <p:cNvSpPr/>
          <p:nvPr/>
        </p:nvSpPr>
        <p:spPr>
          <a:xfrm>
            <a:off x="173452" y="1979254"/>
            <a:ext cx="1424864" cy="280195"/>
          </a:xfrm>
          <a:prstGeom prst="homePlat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27674" y="1428736"/>
            <a:ext cx="13724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C</a:t>
            </a:r>
            <a:r>
              <a:rPr lang="en-US" altLang="ko-KR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ontents</a:t>
            </a:r>
            <a:endParaRPr lang="ko-KR" altLang="en-US" sz="1100" dirty="0">
              <a:solidFill>
                <a:schemeClr val="tx2">
                  <a:lumMod val="60000"/>
                  <a:lumOff val="4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40299" y="1979254"/>
            <a:ext cx="7938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가을소풍B" pitchFamily="18" charset="-127"/>
                <a:ea typeface="a가을소풍B" pitchFamily="18" charset="-127"/>
              </a:rPr>
              <a:t>개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가을소풍B" pitchFamily="18" charset="-127"/>
                <a:ea typeface="a가을소풍B" pitchFamily="18" charset="-127"/>
              </a:rPr>
              <a:t>　　요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968015" y="359178"/>
            <a:ext cx="50926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가을소풍B" pitchFamily="18" charset="-127"/>
                <a:ea typeface="a가을소풍B" pitchFamily="18" charset="-127"/>
              </a:rPr>
              <a:t>1-2. DB </a:t>
            </a:r>
            <a:r>
              <a:rPr lang="ko-KR" alt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가을소풍B" pitchFamily="18" charset="-127"/>
                <a:ea typeface="a가을소풍B" pitchFamily="18" charset="-127"/>
              </a:rPr>
              <a:t>설계</a:t>
            </a:r>
            <a:endParaRPr lang="ko-KR" alt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42844" y="2285992"/>
            <a:ext cx="24482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latin typeface="a가을소풍B" pitchFamily="18" charset="-127"/>
                <a:ea typeface="a가을소풍B" pitchFamily="18" charset="-127"/>
              </a:rPr>
              <a:t>1. </a:t>
            </a:r>
            <a:r>
              <a:rPr lang="ko-KR" altLang="en-US" sz="1000" dirty="0" smtClean="0">
                <a:latin typeface="a가을소풍B" pitchFamily="18" charset="-127"/>
                <a:ea typeface="a가을소풍B" pitchFamily="18" charset="-127"/>
              </a:rPr>
              <a:t>설계</a:t>
            </a:r>
            <a:endParaRPr lang="en-US" altLang="ko-KR" sz="1000" dirty="0" smtClean="0"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1-1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시스템 구조도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1-2 </a:t>
            </a:r>
            <a:r>
              <a:rPr lang="ko-KR" altLang="en-US" sz="1000" dirty="0" err="1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플로우차트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latin typeface="a가을소풍B" pitchFamily="18" charset="-127"/>
                <a:ea typeface="a가을소풍B" pitchFamily="18" charset="-127"/>
              </a:rPr>
              <a:t>  1-3 DB </a:t>
            </a:r>
            <a:r>
              <a:rPr lang="ko-KR" altLang="en-US" sz="1000" dirty="0" smtClean="0">
                <a:latin typeface="a가을소풍B" pitchFamily="18" charset="-127"/>
                <a:ea typeface="a가을소풍B" pitchFamily="18" charset="-127"/>
              </a:rPr>
              <a:t>설계</a:t>
            </a:r>
            <a:endParaRPr lang="en-US" altLang="ko-KR" sz="1000" dirty="0" smtClean="0"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1-4 UI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설계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latin typeface="a가을소풍B" pitchFamily="18" charset="-127"/>
                <a:ea typeface="a가을소풍B" pitchFamily="18" charset="-127"/>
              </a:rPr>
              <a:t>  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802692" y="112598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latin typeface="+mn-ea"/>
              </a:rPr>
              <a:t>뉴스</a:t>
            </a:r>
            <a:endParaRPr lang="ko-KR" altLang="en-US" b="1" dirty="0">
              <a:latin typeface="+mn-ea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A09DE-9E9A-4F44-94C5-03ED173CDDE4}" type="slidenum">
              <a:rPr lang="ko-KR" altLang="en-US" smtClean="0"/>
              <a:pPr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7149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KimSH\Desktop\시그니쳐(좌우조합형)_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2119" y="6378633"/>
            <a:ext cx="2076385" cy="434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F103D-9715-4C9B-AD17-22F01DA7B217}" type="slidenum">
              <a:rPr lang="ko-KR" altLang="en-US" smtClean="0"/>
              <a:pPr/>
              <a:t>67</a:t>
            </a:fld>
            <a:endParaRPr lang="ko-KR" altLang="en-US"/>
          </a:p>
        </p:txBody>
      </p:sp>
      <p:sp>
        <p:nvSpPr>
          <p:cNvPr id="13" name="오각형 12"/>
          <p:cNvSpPr/>
          <p:nvPr/>
        </p:nvSpPr>
        <p:spPr>
          <a:xfrm>
            <a:off x="173452" y="1979254"/>
            <a:ext cx="1424864" cy="280195"/>
          </a:xfrm>
          <a:prstGeom prst="homePlat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127674" y="1428736"/>
            <a:ext cx="13724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C</a:t>
            </a:r>
            <a:r>
              <a:rPr lang="en-US" altLang="ko-KR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ontents</a:t>
            </a:r>
            <a:endParaRPr lang="ko-KR" altLang="en-US" sz="1100" dirty="0">
              <a:solidFill>
                <a:schemeClr val="tx2">
                  <a:lumMod val="60000"/>
                  <a:lumOff val="4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40299" y="1979254"/>
            <a:ext cx="7938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가을소풍B" pitchFamily="18" charset="-127"/>
                <a:ea typeface="a가을소풍B" pitchFamily="18" charset="-127"/>
              </a:rPr>
              <a:t>개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가을소풍B" pitchFamily="18" charset="-127"/>
                <a:ea typeface="a가을소풍B" pitchFamily="18" charset="-127"/>
              </a:rPr>
              <a:t>　　요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979712" y="648000"/>
            <a:ext cx="50926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가을소풍B" pitchFamily="18" charset="-127"/>
                <a:ea typeface="a가을소풍B" pitchFamily="18" charset="-127"/>
              </a:rPr>
              <a:t>1-2. UI </a:t>
            </a:r>
            <a:r>
              <a:rPr lang="ko-KR" alt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가을소풍B" pitchFamily="18" charset="-127"/>
                <a:ea typeface="a가을소풍B" pitchFamily="18" charset="-127"/>
              </a:rPr>
              <a:t>설계</a:t>
            </a:r>
            <a:endParaRPr lang="ko-KR" alt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42844" y="2285992"/>
            <a:ext cx="24482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latin typeface="a가을소풍B" pitchFamily="18" charset="-127"/>
                <a:ea typeface="a가을소풍B" pitchFamily="18" charset="-127"/>
              </a:rPr>
              <a:t>1. </a:t>
            </a:r>
            <a:r>
              <a:rPr lang="ko-KR" altLang="en-US" sz="1000" dirty="0" smtClean="0">
                <a:latin typeface="a가을소풍B" pitchFamily="18" charset="-127"/>
                <a:ea typeface="a가을소풍B" pitchFamily="18" charset="-127"/>
              </a:rPr>
              <a:t>설계</a:t>
            </a:r>
            <a:endParaRPr lang="en-US" altLang="ko-KR" sz="1000" dirty="0" smtClean="0"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1-1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시스템 구조도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latin typeface="a가을소풍B" pitchFamily="18" charset="-127"/>
                <a:ea typeface="a가을소풍B" pitchFamily="18" charset="-127"/>
              </a:rPr>
              <a:t>  </a:t>
            </a:r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1-2 </a:t>
            </a:r>
            <a:r>
              <a:rPr lang="ko-KR" altLang="en-US" sz="1000" dirty="0" err="1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플로우차트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1-3 DB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설계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</a:t>
            </a:r>
            <a:r>
              <a:rPr lang="en-US" altLang="ko-KR" sz="1000" dirty="0" smtClean="0">
                <a:latin typeface="a가을소풍B" pitchFamily="18" charset="-127"/>
                <a:ea typeface="a가을소풍B" pitchFamily="18" charset="-127"/>
              </a:rPr>
              <a:t>1-4 UI </a:t>
            </a:r>
            <a:r>
              <a:rPr lang="ko-KR" altLang="en-US" sz="1000" dirty="0" smtClean="0">
                <a:latin typeface="a가을소풍B" pitchFamily="18" charset="-127"/>
                <a:ea typeface="a가을소풍B" pitchFamily="18" charset="-127"/>
              </a:rPr>
              <a:t>설계</a:t>
            </a:r>
            <a:endParaRPr lang="en-US" altLang="ko-KR" sz="1000" dirty="0" smtClean="0"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latin typeface="a가을소풍B" pitchFamily="18" charset="-127"/>
                <a:ea typeface="a가을소풍B" pitchFamily="18" charset="-127"/>
              </a:rPr>
              <a:t>  </a:t>
            </a:r>
          </a:p>
        </p:txBody>
      </p:sp>
      <p:cxnSp>
        <p:nvCxnSpPr>
          <p:cNvPr id="12" name="직선 연결선 11"/>
          <p:cNvCxnSpPr/>
          <p:nvPr/>
        </p:nvCxnSpPr>
        <p:spPr>
          <a:xfrm rot="16200000" flipV="1">
            <a:off x="-1751818" y="3342493"/>
            <a:ext cx="7010400" cy="20613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5356969"/>
              </p:ext>
            </p:extLst>
          </p:nvPr>
        </p:nvGraphicFramePr>
        <p:xfrm>
          <a:off x="1908080" y="1340768"/>
          <a:ext cx="6840384" cy="4774624"/>
        </p:xfrm>
        <a:graphic>
          <a:graphicData uri="http://schemas.openxmlformats.org/drawingml/2006/table">
            <a:tbl>
              <a:tblPr firstRow="1" bandRow="1">
                <a:tableStyleId>{74C1A8A3-306A-4EB7-A6B1-4F7E0EB9C5D6}</a:tableStyleId>
              </a:tblPr>
              <a:tblGrid>
                <a:gridCol w="1151752"/>
                <a:gridCol w="1296144"/>
                <a:gridCol w="864096"/>
                <a:gridCol w="792088"/>
                <a:gridCol w="1152128"/>
                <a:gridCol w="1584176"/>
              </a:tblGrid>
              <a:tr h="360040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UI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설계서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Story</a:t>
                      </a:r>
                      <a:r>
                        <a:rPr lang="en-US" altLang="ko-KR" sz="16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Board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Number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01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</a:tr>
              <a:tr h="5040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Project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소프트웨어</a:t>
                      </a:r>
                      <a:endParaRPr lang="en-US" altLang="ko-KR" sz="14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설계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작성자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+mn-ea"/>
                          <a:ea typeface="+mn-ea"/>
                        </a:rPr>
                        <a:t>허성근</a:t>
                      </a:r>
                      <a:r>
                        <a:rPr lang="en-US" altLang="ko-KR" sz="1200" dirty="0" smtClean="0">
                          <a:latin typeface="+mn-ea"/>
                          <a:ea typeface="+mn-ea"/>
                        </a:rPr>
                        <a:t>,</a:t>
                      </a:r>
                    </a:p>
                    <a:p>
                      <a:pPr latinLnBrk="1"/>
                      <a:r>
                        <a:rPr lang="ko-KR" altLang="en-US" sz="1200" dirty="0" smtClean="0">
                          <a:latin typeface="+mn-ea"/>
                          <a:ea typeface="+mn-ea"/>
                        </a:rPr>
                        <a:t>김수미</a:t>
                      </a:r>
                      <a:endParaRPr lang="en-US" altLang="ko-KR" sz="1200" dirty="0" smtClean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날짜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2017.04.22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960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UI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Name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Login</a:t>
                      </a:r>
                      <a:r>
                        <a:rPr lang="en-US" altLang="ko-KR" sz="16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page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기능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561144">
                <a:tc gridSpan="4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  <a:latin typeface="a가을소풍B" pitchFamily="18" charset="-127"/>
                        <a:ea typeface="a가을소풍B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285750" indent="-285750" algn="l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sz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ID </a:t>
                      </a:r>
                      <a:r>
                        <a:rPr lang="ko-KR" altLang="en-US" sz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입력 창</a:t>
                      </a:r>
                      <a:endParaRPr lang="en-US" altLang="ko-KR" sz="12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PASSWORD </a:t>
                      </a:r>
                      <a:r>
                        <a:rPr lang="ko-KR" altLang="en-US" sz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입력 창</a:t>
                      </a:r>
                      <a:endParaRPr lang="en-US" altLang="ko-KR" sz="12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로그인 완료 시</a:t>
                      </a:r>
                      <a:r>
                        <a:rPr lang="en-US" altLang="ko-KR" sz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-&gt; </a:t>
                      </a:r>
                      <a:r>
                        <a:rPr lang="ko-KR" altLang="en-US" sz="120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메인화면</a:t>
                      </a:r>
                      <a:endParaRPr lang="en-US" altLang="ko-KR" sz="12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285750" indent="-285750" algn="l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회원가입 버튼 </a:t>
                      </a:r>
                      <a:r>
                        <a:rPr lang="en-US" altLang="ko-KR" sz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-&gt;page number 2</a:t>
                      </a:r>
                      <a:endParaRPr lang="en-US" altLang="ko-KR" sz="12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4" name="TextBox 23"/>
          <p:cNvSpPr txBox="1"/>
          <p:nvPr/>
        </p:nvSpPr>
        <p:spPr>
          <a:xfrm>
            <a:off x="8165491" y="45204"/>
            <a:ext cx="9236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latin typeface="a가을소풍B" pitchFamily="18" charset="-127"/>
                <a:ea typeface="a가을소풍B" pitchFamily="18" charset="-127"/>
              </a:rPr>
              <a:t>소프트웨어 설계</a:t>
            </a:r>
            <a:endParaRPr lang="ko-KR" altLang="en-US" sz="800" dirty="0">
              <a:latin typeface="a가을소풍B" pitchFamily="18" charset="-127"/>
              <a:ea typeface="a가을소풍B" pitchFamily="18" charset="-127"/>
            </a:endParaRPr>
          </a:p>
        </p:txBody>
      </p:sp>
      <p:pic>
        <p:nvPicPr>
          <p:cNvPr id="1028" name="Picture 4" descr="C:\Users\수미\Desktop\소프트웨어설계UI\login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2564904"/>
            <a:ext cx="2127988" cy="3546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8396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KimSH\Desktop\시그니쳐(좌우조합형)_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2119" y="6378633"/>
            <a:ext cx="2076385" cy="434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F103D-9715-4C9B-AD17-22F01DA7B217}" type="slidenum">
              <a:rPr lang="ko-KR" altLang="en-US" smtClean="0"/>
              <a:pPr/>
              <a:t>68</a:t>
            </a:fld>
            <a:endParaRPr lang="ko-KR" altLang="en-US"/>
          </a:p>
        </p:txBody>
      </p:sp>
      <p:sp>
        <p:nvSpPr>
          <p:cNvPr id="13" name="오각형 12"/>
          <p:cNvSpPr/>
          <p:nvPr/>
        </p:nvSpPr>
        <p:spPr>
          <a:xfrm>
            <a:off x="173452" y="1979254"/>
            <a:ext cx="1424864" cy="280195"/>
          </a:xfrm>
          <a:prstGeom prst="homePlat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127674" y="1428736"/>
            <a:ext cx="13724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C</a:t>
            </a:r>
            <a:r>
              <a:rPr lang="en-US" altLang="ko-KR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ontents</a:t>
            </a:r>
            <a:endParaRPr lang="ko-KR" altLang="en-US" sz="1100" dirty="0">
              <a:solidFill>
                <a:schemeClr val="tx2">
                  <a:lumMod val="60000"/>
                  <a:lumOff val="4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40299" y="1979254"/>
            <a:ext cx="7938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가을소풍B" pitchFamily="18" charset="-127"/>
                <a:ea typeface="a가을소풍B" pitchFamily="18" charset="-127"/>
              </a:rPr>
              <a:t>개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가을소풍B" pitchFamily="18" charset="-127"/>
                <a:ea typeface="a가을소풍B" pitchFamily="18" charset="-127"/>
              </a:rPr>
              <a:t>　　요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979712" y="648000"/>
            <a:ext cx="50926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가을소풍B" pitchFamily="18" charset="-127"/>
                <a:ea typeface="a가을소풍B" pitchFamily="18" charset="-127"/>
              </a:rPr>
              <a:t>1-2. UI </a:t>
            </a:r>
            <a:r>
              <a:rPr lang="ko-KR" alt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가을소풍B" pitchFamily="18" charset="-127"/>
                <a:ea typeface="a가을소풍B" pitchFamily="18" charset="-127"/>
              </a:rPr>
              <a:t>설계</a:t>
            </a:r>
            <a:endParaRPr lang="ko-KR" alt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42844" y="2285992"/>
            <a:ext cx="24482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latin typeface="a가을소풍B" pitchFamily="18" charset="-127"/>
                <a:ea typeface="a가을소풍B" pitchFamily="18" charset="-127"/>
              </a:rPr>
              <a:t>1. </a:t>
            </a:r>
            <a:r>
              <a:rPr lang="ko-KR" altLang="en-US" sz="1000" dirty="0" smtClean="0">
                <a:latin typeface="a가을소풍B" pitchFamily="18" charset="-127"/>
                <a:ea typeface="a가을소풍B" pitchFamily="18" charset="-127"/>
              </a:rPr>
              <a:t>설계</a:t>
            </a:r>
            <a:endParaRPr lang="en-US" altLang="ko-KR" sz="1000" dirty="0" smtClean="0"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1-1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시스템 구조도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latin typeface="a가을소풍B" pitchFamily="18" charset="-127"/>
                <a:ea typeface="a가을소풍B" pitchFamily="18" charset="-127"/>
              </a:rPr>
              <a:t>  </a:t>
            </a:r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1-2 </a:t>
            </a:r>
            <a:r>
              <a:rPr lang="ko-KR" altLang="en-US" sz="1000" dirty="0" err="1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플로우차트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1-3 DB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설계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</a:t>
            </a:r>
            <a:r>
              <a:rPr lang="en-US" altLang="ko-KR" sz="1000" dirty="0" smtClean="0">
                <a:latin typeface="a가을소풍B" pitchFamily="18" charset="-127"/>
                <a:ea typeface="a가을소풍B" pitchFamily="18" charset="-127"/>
              </a:rPr>
              <a:t>1-4 UI </a:t>
            </a:r>
            <a:r>
              <a:rPr lang="ko-KR" altLang="en-US" sz="1000" dirty="0" smtClean="0">
                <a:latin typeface="a가을소풍B" pitchFamily="18" charset="-127"/>
                <a:ea typeface="a가을소풍B" pitchFamily="18" charset="-127"/>
              </a:rPr>
              <a:t>설계</a:t>
            </a:r>
            <a:endParaRPr lang="en-US" altLang="ko-KR" sz="1000" dirty="0" smtClean="0"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latin typeface="a가을소풍B" pitchFamily="18" charset="-127"/>
                <a:ea typeface="a가을소풍B" pitchFamily="18" charset="-127"/>
              </a:rPr>
              <a:t>  </a:t>
            </a:r>
          </a:p>
        </p:txBody>
      </p:sp>
      <p:cxnSp>
        <p:nvCxnSpPr>
          <p:cNvPr id="12" name="직선 연결선 11"/>
          <p:cNvCxnSpPr/>
          <p:nvPr/>
        </p:nvCxnSpPr>
        <p:spPr>
          <a:xfrm rot="16200000" flipV="1">
            <a:off x="-1751818" y="3342493"/>
            <a:ext cx="7010400" cy="20613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6045493"/>
              </p:ext>
            </p:extLst>
          </p:nvPr>
        </p:nvGraphicFramePr>
        <p:xfrm>
          <a:off x="1908080" y="1340768"/>
          <a:ext cx="6840384" cy="4774624"/>
        </p:xfrm>
        <a:graphic>
          <a:graphicData uri="http://schemas.openxmlformats.org/drawingml/2006/table">
            <a:tbl>
              <a:tblPr firstRow="1" bandRow="1">
                <a:tableStyleId>{74C1A8A3-306A-4EB7-A6B1-4F7E0EB9C5D6}</a:tableStyleId>
              </a:tblPr>
              <a:tblGrid>
                <a:gridCol w="1151752"/>
                <a:gridCol w="1296144"/>
                <a:gridCol w="864096"/>
                <a:gridCol w="792088"/>
                <a:gridCol w="1152128"/>
                <a:gridCol w="1584176"/>
              </a:tblGrid>
              <a:tr h="360040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UI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설계서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Story</a:t>
                      </a:r>
                      <a:r>
                        <a:rPr lang="en-US" altLang="ko-KR" sz="16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Board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Number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02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</a:tr>
              <a:tr h="5040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Project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소프트웨어</a:t>
                      </a:r>
                      <a:endParaRPr lang="en-US" altLang="ko-KR" sz="14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설계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작성자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+mn-ea"/>
                          <a:ea typeface="+mn-ea"/>
                        </a:rPr>
                        <a:t>허성근</a:t>
                      </a:r>
                      <a:r>
                        <a:rPr lang="en-US" altLang="ko-KR" sz="1200" dirty="0" smtClean="0">
                          <a:latin typeface="+mn-ea"/>
                          <a:ea typeface="+mn-ea"/>
                        </a:rPr>
                        <a:t>,</a:t>
                      </a:r>
                    </a:p>
                    <a:p>
                      <a:pPr latinLnBrk="1"/>
                      <a:r>
                        <a:rPr lang="ko-KR" altLang="en-US" sz="1200" dirty="0" smtClean="0">
                          <a:latin typeface="+mn-ea"/>
                          <a:ea typeface="+mn-ea"/>
                        </a:rPr>
                        <a:t>김수미</a:t>
                      </a:r>
                      <a:endParaRPr lang="en-US" altLang="ko-KR" sz="1200" dirty="0" smtClean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날짜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2017.04.22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960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UI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Name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6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Sign Up page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기능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561144">
                <a:tc gridSpan="4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  <a:latin typeface="a가을소풍B" pitchFamily="18" charset="-127"/>
                        <a:ea typeface="a가을소풍B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285750" indent="-285750" algn="l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35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이름 입력 창</a:t>
                      </a:r>
                      <a:endParaRPr lang="en-US" altLang="ko-KR" sz="135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285750" indent="-285750" algn="l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sz="135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ID </a:t>
                      </a:r>
                      <a:r>
                        <a:rPr lang="ko-KR" altLang="en-US" sz="135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입력 창</a:t>
                      </a:r>
                      <a:endParaRPr lang="en-US" altLang="ko-KR" sz="135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285750" indent="-285750" algn="l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sz="135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PASSWORD </a:t>
                      </a:r>
                      <a:r>
                        <a:rPr lang="ko-KR" altLang="en-US" sz="135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입력 창</a:t>
                      </a:r>
                      <a:endParaRPr lang="en-US" altLang="ko-KR" sz="135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285750" indent="-285750" algn="l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sz="135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PASSWORD </a:t>
                      </a:r>
                      <a:r>
                        <a:rPr lang="ko-KR" altLang="en-US" sz="135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확인 창</a:t>
                      </a:r>
                      <a:endParaRPr lang="en-US" altLang="ko-KR" sz="135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285750" indent="-285750" algn="l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35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회원가입 </a:t>
                      </a:r>
                      <a:r>
                        <a:rPr lang="en-US" altLang="ko-KR" sz="135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-&gt; Main</a:t>
                      </a:r>
                      <a:r>
                        <a:rPr lang="ko-KR" altLang="en-US" sz="135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화면 이동</a:t>
                      </a:r>
                      <a:endParaRPr lang="en-US" altLang="ko-KR" sz="135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4" name="TextBox 23"/>
          <p:cNvSpPr txBox="1"/>
          <p:nvPr/>
        </p:nvSpPr>
        <p:spPr>
          <a:xfrm>
            <a:off x="8165491" y="45204"/>
            <a:ext cx="9236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latin typeface="a가을소풍B" pitchFamily="18" charset="-127"/>
                <a:ea typeface="a가을소풍B" pitchFamily="18" charset="-127"/>
              </a:rPr>
              <a:t>소프트웨어 설계</a:t>
            </a:r>
            <a:endParaRPr lang="ko-KR" altLang="en-US" sz="800" dirty="0">
              <a:latin typeface="a가을소풍B" pitchFamily="18" charset="-127"/>
              <a:ea typeface="a가을소풍B" pitchFamily="18" charset="-127"/>
            </a:endParaRPr>
          </a:p>
        </p:txBody>
      </p:sp>
      <p:pic>
        <p:nvPicPr>
          <p:cNvPr id="2" name="Picture 2" descr="C:\Users\수미\Desktop\소프트웨어설계UI\sign up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2562259"/>
            <a:ext cx="2127988" cy="3546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6521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KimSH\Desktop\시그니쳐(좌우조합형)_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2119" y="6378633"/>
            <a:ext cx="2076385" cy="434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F103D-9715-4C9B-AD17-22F01DA7B217}" type="slidenum">
              <a:rPr lang="ko-KR" altLang="en-US" smtClean="0"/>
              <a:pPr/>
              <a:t>69</a:t>
            </a:fld>
            <a:endParaRPr lang="ko-KR" altLang="en-US"/>
          </a:p>
        </p:txBody>
      </p:sp>
      <p:sp>
        <p:nvSpPr>
          <p:cNvPr id="13" name="오각형 12"/>
          <p:cNvSpPr/>
          <p:nvPr/>
        </p:nvSpPr>
        <p:spPr>
          <a:xfrm>
            <a:off x="173452" y="1979254"/>
            <a:ext cx="1424864" cy="280195"/>
          </a:xfrm>
          <a:prstGeom prst="homePlat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127674" y="1428736"/>
            <a:ext cx="13724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C</a:t>
            </a:r>
            <a:r>
              <a:rPr lang="en-US" altLang="ko-KR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ontents</a:t>
            </a:r>
            <a:endParaRPr lang="ko-KR" altLang="en-US" sz="1100" dirty="0">
              <a:solidFill>
                <a:schemeClr val="tx2">
                  <a:lumMod val="60000"/>
                  <a:lumOff val="4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40299" y="1979254"/>
            <a:ext cx="7938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가을소풍B" pitchFamily="18" charset="-127"/>
                <a:ea typeface="a가을소풍B" pitchFamily="18" charset="-127"/>
              </a:rPr>
              <a:t>개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가을소풍B" pitchFamily="18" charset="-127"/>
                <a:ea typeface="a가을소풍B" pitchFamily="18" charset="-127"/>
              </a:rPr>
              <a:t>　　요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979712" y="648000"/>
            <a:ext cx="50926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가을소풍B" pitchFamily="18" charset="-127"/>
                <a:ea typeface="a가을소풍B" pitchFamily="18" charset="-127"/>
              </a:rPr>
              <a:t>1-2. UI </a:t>
            </a:r>
            <a:r>
              <a:rPr lang="ko-KR" alt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가을소풍B" pitchFamily="18" charset="-127"/>
                <a:ea typeface="a가을소풍B" pitchFamily="18" charset="-127"/>
              </a:rPr>
              <a:t>설계</a:t>
            </a:r>
            <a:endParaRPr lang="ko-KR" alt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42844" y="2285992"/>
            <a:ext cx="24482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latin typeface="a가을소풍B" pitchFamily="18" charset="-127"/>
                <a:ea typeface="a가을소풍B" pitchFamily="18" charset="-127"/>
              </a:rPr>
              <a:t>1. </a:t>
            </a:r>
            <a:r>
              <a:rPr lang="ko-KR" altLang="en-US" sz="1000" dirty="0" smtClean="0">
                <a:latin typeface="a가을소풍B" pitchFamily="18" charset="-127"/>
                <a:ea typeface="a가을소풍B" pitchFamily="18" charset="-127"/>
              </a:rPr>
              <a:t>설계</a:t>
            </a:r>
            <a:endParaRPr lang="en-US" altLang="ko-KR" sz="1000" dirty="0" smtClean="0"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1-1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시스템 구조도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latin typeface="a가을소풍B" pitchFamily="18" charset="-127"/>
                <a:ea typeface="a가을소풍B" pitchFamily="18" charset="-127"/>
              </a:rPr>
              <a:t>  </a:t>
            </a:r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1-2 </a:t>
            </a:r>
            <a:r>
              <a:rPr lang="ko-KR" altLang="en-US" sz="1000" dirty="0" err="1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플로우차트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1-3 DB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설계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</a:t>
            </a:r>
            <a:r>
              <a:rPr lang="en-US" altLang="ko-KR" sz="1000" dirty="0" smtClean="0">
                <a:latin typeface="a가을소풍B" pitchFamily="18" charset="-127"/>
                <a:ea typeface="a가을소풍B" pitchFamily="18" charset="-127"/>
              </a:rPr>
              <a:t>1-4 UI </a:t>
            </a:r>
            <a:r>
              <a:rPr lang="ko-KR" altLang="en-US" sz="1000" dirty="0" smtClean="0">
                <a:latin typeface="a가을소풍B" pitchFamily="18" charset="-127"/>
                <a:ea typeface="a가을소풍B" pitchFamily="18" charset="-127"/>
              </a:rPr>
              <a:t>설계</a:t>
            </a:r>
            <a:endParaRPr lang="en-US" altLang="ko-KR" sz="1000" dirty="0" smtClean="0"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latin typeface="a가을소풍B" pitchFamily="18" charset="-127"/>
                <a:ea typeface="a가을소풍B" pitchFamily="18" charset="-127"/>
              </a:rPr>
              <a:t>  </a:t>
            </a:r>
          </a:p>
        </p:txBody>
      </p:sp>
      <p:cxnSp>
        <p:nvCxnSpPr>
          <p:cNvPr id="12" name="직선 연결선 11"/>
          <p:cNvCxnSpPr/>
          <p:nvPr/>
        </p:nvCxnSpPr>
        <p:spPr>
          <a:xfrm rot="16200000" flipV="1">
            <a:off x="-1751818" y="3342493"/>
            <a:ext cx="7010400" cy="20613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725859"/>
              </p:ext>
            </p:extLst>
          </p:nvPr>
        </p:nvGraphicFramePr>
        <p:xfrm>
          <a:off x="1908080" y="1340768"/>
          <a:ext cx="6840384" cy="4774624"/>
        </p:xfrm>
        <a:graphic>
          <a:graphicData uri="http://schemas.openxmlformats.org/drawingml/2006/table">
            <a:tbl>
              <a:tblPr firstRow="1" bandRow="1">
                <a:tableStyleId>{74C1A8A3-306A-4EB7-A6B1-4F7E0EB9C5D6}</a:tableStyleId>
              </a:tblPr>
              <a:tblGrid>
                <a:gridCol w="1151752"/>
                <a:gridCol w="1296144"/>
                <a:gridCol w="864096"/>
                <a:gridCol w="792088"/>
                <a:gridCol w="1152128"/>
                <a:gridCol w="1584176"/>
              </a:tblGrid>
              <a:tr h="360040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UI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설계서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Story</a:t>
                      </a:r>
                      <a:r>
                        <a:rPr lang="en-US" altLang="ko-KR" sz="16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Board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Number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03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</a:tr>
              <a:tr h="5040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Project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소프트웨어</a:t>
                      </a:r>
                      <a:endParaRPr lang="en-US" altLang="ko-KR" sz="14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설계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작성자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+mn-ea"/>
                          <a:ea typeface="+mn-ea"/>
                        </a:rPr>
                        <a:t>허성근</a:t>
                      </a:r>
                      <a:r>
                        <a:rPr lang="en-US" altLang="ko-KR" sz="1200" dirty="0" smtClean="0">
                          <a:latin typeface="+mn-ea"/>
                          <a:ea typeface="+mn-ea"/>
                        </a:rPr>
                        <a:t>,</a:t>
                      </a:r>
                    </a:p>
                    <a:p>
                      <a:pPr latinLnBrk="1"/>
                      <a:r>
                        <a:rPr lang="ko-KR" altLang="en-US" sz="1200" dirty="0" smtClean="0">
                          <a:latin typeface="+mn-ea"/>
                          <a:ea typeface="+mn-ea"/>
                        </a:rPr>
                        <a:t>김수미</a:t>
                      </a:r>
                      <a:endParaRPr lang="en-US" altLang="ko-KR" sz="1200" dirty="0" smtClean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날짜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2017.04.22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960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UI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Name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Main</a:t>
                      </a:r>
                      <a:r>
                        <a:rPr lang="en-US" altLang="ko-KR" sz="16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page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기능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561144">
                <a:tc gridSpan="4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  <a:latin typeface="a가을소풍B" pitchFamily="18" charset="-127"/>
                        <a:ea typeface="a가을소풍B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285750" indent="-285750" algn="l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일주일 달력 가로로 배열</a:t>
                      </a:r>
                      <a:endParaRPr lang="en-US" altLang="ko-KR" sz="12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285750" indent="-285750" algn="l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D-day</a:t>
                      </a:r>
                      <a:r>
                        <a:rPr lang="en-US" altLang="ko-KR" sz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목록</a:t>
                      </a:r>
                      <a:endParaRPr lang="en-US" altLang="ko-KR" sz="12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285750" indent="-285750" algn="l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당일 할 일 목록</a:t>
                      </a:r>
                      <a:endParaRPr lang="en-US" altLang="ko-KR" sz="12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285750" indent="-285750" algn="l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대표기능 바로 가기 버튼</a:t>
                      </a:r>
                      <a:endParaRPr lang="en-US" altLang="ko-KR" sz="12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285750" indent="-285750" algn="l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날씨 버튼 클릭 시 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 &gt; page</a:t>
                      </a:r>
                      <a:r>
                        <a:rPr lang="en-US" altLang="ko-KR" sz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04</a:t>
                      </a:r>
                      <a:r>
                        <a:rPr lang="ko-KR" altLang="en-US" sz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로 이동 </a:t>
                      </a:r>
                      <a:endParaRPr lang="en-US" altLang="ko-KR" sz="12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285750" indent="-285750" algn="l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카드사용 버튼 </a:t>
                      </a:r>
                      <a:r>
                        <a:rPr lang="en-US" altLang="ko-KR" sz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-&gt; page 06</a:t>
                      </a:r>
                    </a:p>
                    <a:p>
                      <a:pPr marL="285750" indent="-285750" algn="l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스케줄러 버튼 </a:t>
                      </a:r>
                      <a:r>
                        <a:rPr lang="en-US" altLang="ko-KR" sz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-&gt; page 07</a:t>
                      </a:r>
                    </a:p>
                    <a:p>
                      <a:pPr marL="285750" indent="-285750" algn="l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뉴스 버튼 </a:t>
                      </a:r>
                      <a:r>
                        <a:rPr lang="en-US" altLang="ko-KR" sz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 &gt; page 08</a:t>
                      </a:r>
                      <a:endParaRPr lang="en-US" altLang="ko-KR" sz="12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4" name="TextBox 23"/>
          <p:cNvSpPr txBox="1"/>
          <p:nvPr/>
        </p:nvSpPr>
        <p:spPr>
          <a:xfrm>
            <a:off x="8165491" y="45204"/>
            <a:ext cx="9236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latin typeface="a가을소풍B" pitchFamily="18" charset="-127"/>
                <a:ea typeface="a가을소풍B" pitchFamily="18" charset="-127"/>
              </a:rPr>
              <a:t>소프트웨어 설계</a:t>
            </a:r>
            <a:endParaRPr lang="ko-KR" altLang="en-US" sz="800" dirty="0">
              <a:latin typeface="a가을소풍B" pitchFamily="18" charset="-127"/>
              <a:ea typeface="a가을소풍B" pitchFamily="18" charset="-127"/>
            </a:endParaRPr>
          </a:p>
        </p:txBody>
      </p:sp>
      <p:pic>
        <p:nvPicPr>
          <p:cNvPr id="2" name="Picture 2" descr="C:\Users\jan\Desktop\게장\소프트웨어설계UI\메인\123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1" t="2041" r="5905" b="2041"/>
          <a:stretch>
            <a:fillRect/>
          </a:stretch>
        </p:blipFill>
        <p:spPr bwMode="auto">
          <a:xfrm>
            <a:off x="3059831" y="2564904"/>
            <a:ext cx="2088233" cy="3528392"/>
          </a:xfrm>
          <a:prstGeom prst="rect">
            <a:avLst/>
          </a:prstGeom>
          <a:noFill/>
          <a:ln w="31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9006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KimSH\Desktop\시그니쳐(좌우조합형)_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2119" y="6378633"/>
            <a:ext cx="2076385" cy="434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F103D-9715-4C9B-AD17-22F01DA7B217}" type="slidenum">
              <a:rPr lang="ko-KR" altLang="en-US" smtClean="0"/>
              <a:pPr/>
              <a:t>7</a:t>
            </a:fld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979712" y="648000"/>
            <a:ext cx="29494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가을소풍B" pitchFamily="18" charset="-127"/>
                <a:ea typeface="a가을소풍B" pitchFamily="18" charset="-127"/>
              </a:rPr>
              <a:t>2-1. </a:t>
            </a:r>
            <a:r>
              <a:rPr lang="ko-KR" alt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가을소풍B" pitchFamily="18" charset="-127"/>
                <a:ea typeface="a가을소풍B" pitchFamily="18" charset="-127"/>
              </a:rPr>
              <a:t>진행방법</a:t>
            </a:r>
            <a:endParaRPr lang="ko-KR" alt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13" name="오각형 12"/>
          <p:cNvSpPr/>
          <p:nvPr/>
        </p:nvSpPr>
        <p:spPr>
          <a:xfrm>
            <a:off x="173452" y="1979254"/>
            <a:ext cx="1424864" cy="280195"/>
          </a:xfrm>
          <a:prstGeom prst="homePlat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127674" y="1428736"/>
            <a:ext cx="13724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C</a:t>
            </a:r>
            <a:r>
              <a:rPr lang="en-US" altLang="ko-KR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ontents</a:t>
            </a:r>
            <a:endParaRPr lang="ko-KR" altLang="en-US" sz="1100" dirty="0">
              <a:solidFill>
                <a:schemeClr val="tx2">
                  <a:lumMod val="60000"/>
                  <a:lumOff val="4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40299" y="1979254"/>
            <a:ext cx="7938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가을소풍B" pitchFamily="18" charset="-127"/>
                <a:ea typeface="a가을소풍B" pitchFamily="18" charset="-127"/>
              </a:rPr>
              <a:t>개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가을소풍B" pitchFamily="18" charset="-127"/>
                <a:ea typeface="a가을소풍B" pitchFamily="18" charset="-127"/>
              </a:rPr>
              <a:t>　　요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42844" y="2298696"/>
            <a:ext cx="2071702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1.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개요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1-1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주제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1-2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선정이유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1-3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주요대상</a:t>
            </a:r>
            <a:endParaRPr lang="en-US" altLang="ko-KR" sz="1000" dirty="0" smtClean="0">
              <a:latin typeface="a가을소풍B" pitchFamily="18" charset="-127"/>
              <a:ea typeface="a가을소풍B" pitchFamily="18" charset="-127"/>
            </a:endParaRPr>
          </a:p>
          <a:p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latin typeface="a가을소풍B" pitchFamily="18" charset="-127"/>
                <a:ea typeface="a가을소풍B" pitchFamily="18" charset="-127"/>
              </a:rPr>
              <a:t>2. </a:t>
            </a:r>
            <a:r>
              <a:rPr lang="ko-KR" altLang="en-US" sz="1000" dirty="0" smtClean="0">
                <a:latin typeface="a가을소풍B" pitchFamily="18" charset="-127"/>
                <a:ea typeface="a가을소풍B" pitchFamily="18" charset="-127"/>
              </a:rPr>
              <a:t>진행</a:t>
            </a:r>
            <a:endParaRPr lang="en-US" altLang="ko-KR" sz="1000" dirty="0" smtClean="0"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latin typeface="a가을소풍B" pitchFamily="18" charset="-127"/>
                <a:ea typeface="a가을소풍B" pitchFamily="18" charset="-127"/>
              </a:rPr>
              <a:t>  2-1 </a:t>
            </a:r>
            <a:r>
              <a:rPr lang="ko-KR" altLang="en-US" sz="1000" dirty="0" smtClean="0">
                <a:latin typeface="a가을소풍B" pitchFamily="18" charset="-127"/>
                <a:ea typeface="a가을소풍B" pitchFamily="18" charset="-127"/>
              </a:rPr>
              <a:t>진행방법</a:t>
            </a:r>
            <a:endParaRPr lang="en-US" altLang="ko-KR" sz="1000" dirty="0" smtClean="0"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2-2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제작환경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2-3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개발도구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2-4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주요기능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2-5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기대효과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3.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구성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3-1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팀원 구성 및 역할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3-2 WBS</a:t>
            </a: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3-3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프로젝트 일정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3-4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자원 및 예산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406298" y="1929364"/>
            <a:ext cx="5809040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/>
            <a:r>
              <a:rPr lang="en-US" altLang="ko-KR" sz="2200" dirty="0" smtClean="0">
                <a:latin typeface="+mn-ea"/>
              </a:rPr>
              <a:t>1. </a:t>
            </a:r>
            <a:r>
              <a:rPr lang="ko-KR" altLang="en-US" sz="2200" dirty="0" smtClean="0">
                <a:latin typeface="+mn-ea"/>
              </a:rPr>
              <a:t>조원들과의 주기적인 회의 진행</a:t>
            </a:r>
            <a:endParaRPr lang="en-US" altLang="ko-KR" sz="2200" dirty="0" smtClean="0">
              <a:latin typeface="+mn-ea"/>
            </a:endParaRPr>
          </a:p>
          <a:p>
            <a:pPr marL="342900" indent="-342900">
              <a:buAutoNum type="arabicPeriod"/>
            </a:pPr>
            <a:endParaRPr lang="en-US" altLang="ko-KR" sz="2200" dirty="0" smtClean="0">
              <a:latin typeface="+mn-ea"/>
            </a:endParaRPr>
          </a:p>
          <a:p>
            <a:r>
              <a:rPr lang="en-US" altLang="ko-KR" sz="2200" dirty="0" smtClean="0">
                <a:latin typeface="+mn-ea"/>
              </a:rPr>
              <a:t>2. </a:t>
            </a:r>
            <a:r>
              <a:rPr lang="ko-KR" altLang="en-US" sz="2200" dirty="0" smtClean="0">
                <a:latin typeface="+mn-ea"/>
              </a:rPr>
              <a:t>설문조사를 통한 사용자 의견 반영</a:t>
            </a:r>
            <a:endParaRPr lang="en-US" altLang="ko-KR" sz="2200" dirty="0" smtClean="0">
              <a:latin typeface="+mn-ea"/>
            </a:endParaRPr>
          </a:p>
          <a:p>
            <a:endParaRPr lang="en-US" altLang="ko-KR" sz="2200" dirty="0" smtClean="0">
              <a:latin typeface="+mn-ea"/>
            </a:endParaRPr>
          </a:p>
          <a:p>
            <a:pPr marL="457200" indent="-457200"/>
            <a:r>
              <a:rPr lang="en-US" altLang="ko-KR" sz="2200" dirty="0" smtClean="0">
                <a:latin typeface="+mn-ea"/>
              </a:rPr>
              <a:t>3. </a:t>
            </a:r>
            <a:r>
              <a:rPr lang="ko-KR" altLang="en-US" sz="2200" dirty="0" smtClean="0">
                <a:latin typeface="+mn-ea"/>
              </a:rPr>
              <a:t>벤치마킹을 통해 차별화된 어플 설계</a:t>
            </a:r>
            <a:endParaRPr lang="en-US" altLang="ko-KR" sz="2200" dirty="0" smtClean="0">
              <a:latin typeface="+mn-ea"/>
            </a:endParaRPr>
          </a:p>
          <a:p>
            <a:pPr marL="457200" indent="-457200">
              <a:buAutoNum type="arabicPeriod" startAt="3"/>
            </a:pPr>
            <a:endParaRPr lang="en-US" altLang="ko-KR" sz="2200" dirty="0" smtClean="0">
              <a:latin typeface="+mn-ea"/>
            </a:endParaRPr>
          </a:p>
          <a:p>
            <a:r>
              <a:rPr lang="en-US" altLang="ko-KR" sz="2200" dirty="0" smtClean="0">
                <a:latin typeface="+mn-ea"/>
              </a:rPr>
              <a:t>4. </a:t>
            </a:r>
            <a:r>
              <a:rPr lang="ko-KR" altLang="en-US" sz="2200" dirty="0" smtClean="0">
                <a:latin typeface="+mn-ea"/>
              </a:rPr>
              <a:t>초기 </a:t>
            </a:r>
            <a:r>
              <a:rPr lang="ko-KR" altLang="en-US" sz="2200" dirty="0" err="1" smtClean="0">
                <a:latin typeface="+mn-ea"/>
              </a:rPr>
              <a:t>프로토타입</a:t>
            </a:r>
            <a:r>
              <a:rPr lang="ko-KR" altLang="en-US" sz="2200" dirty="0" smtClean="0">
                <a:latin typeface="+mn-ea"/>
              </a:rPr>
              <a:t> 제작 후 수정 및 보완</a:t>
            </a:r>
            <a:endParaRPr lang="en-US" altLang="ko-KR" sz="2200" dirty="0" smtClean="0">
              <a:latin typeface="+mn-ea"/>
            </a:endParaRPr>
          </a:p>
          <a:p>
            <a:pPr marL="457200" indent="-457200">
              <a:buAutoNum type="arabicPeriod" startAt="3"/>
            </a:pPr>
            <a:endParaRPr lang="en-US" altLang="ko-KR" sz="2200" dirty="0" smtClean="0">
              <a:latin typeface="+mn-ea"/>
            </a:endParaRPr>
          </a:p>
          <a:p>
            <a:r>
              <a:rPr lang="en-US" altLang="ko-KR" sz="2200" dirty="0" smtClean="0">
                <a:latin typeface="+mn-ea"/>
              </a:rPr>
              <a:t>5. </a:t>
            </a:r>
            <a:r>
              <a:rPr lang="ko-KR" altLang="en-US" sz="2200" dirty="0" err="1" smtClean="0">
                <a:latin typeface="+mn-ea"/>
              </a:rPr>
              <a:t>멘토의</a:t>
            </a:r>
            <a:r>
              <a:rPr lang="ko-KR" altLang="en-US" sz="2200" dirty="0" smtClean="0">
                <a:latin typeface="+mn-ea"/>
              </a:rPr>
              <a:t> 자문을 통해 프로젝트 보완</a:t>
            </a:r>
            <a:endParaRPr lang="en-US" altLang="ko-KR" sz="2200" dirty="0" smtClean="0">
              <a:latin typeface="+mn-ea"/>
            </a:endParaRPr>
          </a:p>
          <a:p>
            <a:pPr marL="342900" indent="-342900"/>
            <a:endParaRPr lang="en-US" altLang="ko-KR" sz="2400" dirty="0" smtClean="0">
              <a:latin typeface="a가을소풍B" pitchFamily="18" charset="-127"/>
              <a:ea typeface="a가을소풍B" pitchFamily="18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 rot="16200000" flipV="1">
            <a:off x="-1751818" y="3342493"/>
            <a:ext cx="7010400" cy="20613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165491" y="45204"/>
            <a:ext cx="93647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>
                <a:latin typeface="a가을소풍B" pitchFamily="18" charset="-127"/>
                <a:ea typeface="a가을소풍B" pitchFamily="18" charset="-127"/>
              </a:rPr>
              <a:t>소프트웨어 설계</a:t>
            </a:r>
          </a:p>
        </p:txBody>
      </p:sp>
    </p:spTree>
    <p:extLst>
      <p:ext uri="{BB962C8B-B14F-4D97-AF65-F5344CB8AC3E}">
        <p14:creationId xmlns:p14="http://schemas.microsoft.com/office/powerpoint/2010/main" val="35784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KimSH\Desktop\시그니쳐(좌우조합형)_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2119" y="6378633"/>
            <a:ext cx="2076385" cy="434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F103D-9715-4C9B-AD17-22F01DA7B217}" type="slidenum">
              <a:rPr lang="ko-KR" altLang="en-US" smtClean="0"/>
              <a:pPr/>
              <a:t>70</a:t>
            </a:fld>
            <a:endParaRPr lang="ko-KR" altLang="en-US"/>
          </a:p>
        </p:txBody>
      </p:sp>
      <p:sp>
        <p:nvSpPr>
          <p:cNvPr id="13" name="오각형 12"/>
          <p:cNvSpPr/>
          <p:nvPr/>
        </p:nvSpPr>
        <p:spPr>
          <a:xfrm>
            <a:off x="173452" y="1979254"/>
            <a:ext cx="1424864" cy="280195"/>
          </a:xfrm>
          <a:prstGeom prst="homePlat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127674" y="1428736"/>
            <a:ext cx="13724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C</a:t>
            </a:r>
            <a:r>
              <a:rPr lang="en-US" altLang="ko-KR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ontents</a:t>
            </a:r>
            <a:endParaRPr lang="ko-KR" altLang="en-US" sz="1100" dirty="0">
              <a:solidFill>
                <a:schemeClr val="tx2">
                  <a:lumMod val="60000"/>
                  <a:lumOff val="4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40299" y="1979254"/>
            <a:ext cx="7938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가을소풍B" pitchFamily="18" charset="-127"/>
                <a:ea typeface="a가을소풍B" pitchFamily="18" charset="-127"/>
              </a:rPr>
              <a:t>개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가을소풍B" pitchFamily="18" charset="-127"/>
                <a:ea typeface="a가을소풍B" pitchFamily="18" charset="-127"/>
              </a:rPr>
              <a:t>　　요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979712" y="648000"/>
            <a:ext cx="50926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가을소풍B" pitchFamily="18" charset="-127"/>
                <a:ea typeface="a가을소풍B" pitchFamily="18" charset="-127"/>
              </a:rPr>
              <a:t>1-2. UI </a:t>
            </a:r>
            <a:r>
              <a:rPr lang="ko-KR" alt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가을소풍B" pitchFamily="18" charset="-127"/>
                <a:ea typeface="a가을소풍B" pitchFamily="18" charset="-127"/>
              </a:rPr>
              <a:t>설계</a:t>
            </a:r>
            <a:endParaRPr lang="ko-KR" alt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42844" y="2285992"/>
            <a:ext cx="24482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latin typeface="a가을소풍B" pitchFamily="18" charset="-127"/>
                <a:ea typeface="a가을소풍B" pitchFamily="18" charset="-127"/>
              </a:rPr>
              <a:t>1. </a:t>
            </a:r>
            <a:r>
              <a:rPr lang="ko-KR" altLang="en-US" sz="1000" dirty="0" smtClean="0">
                <a:latin typeface="a가을소풍B" pitchFamily="18" charset="-127"/>
                <a:ea typeface="a가을소풍B" pitchFamily="18" charset="-127"/>
              </a:rPr>
              <a:t>설계</a:t>
            </a:r>
            <a:endParaRPr lang="en-US" altLang="ko-KR" sz="1000" dirty="0" smtClean="0"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1-1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시스템 구조도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latin typeface="a가을소풍B" pitchFamily="18" charset="-127"/>
                <a:ea typeface="a가을소풍B" pitchFamily="18" charset="-127"/>
              </a:rPr>
              <a:t>  </a:t>
            </a:r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1-2 </a:t>
            </a:r>
            <a:r>
              <a:rPr lang="ko-KR" altLang="en-US" sz="1000" dirty="0" err="1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플로우차트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1-3 DB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설계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</a:t>
            </a:r>
            <a:r>
              <a:rPr lang="en-US" altLang="ko-KR" sz="1000" dirty="0" smtClean="0">
                <a:latin typeface="a가을소풍B" pitchFamily="18" charset="-127"/>
                <a:ea typeface="a가을소풍B" pitchFamily="18" charset="-127"/>
              </a:rPr>
              <a:t>1-4 UI </a:t>
            </a:r>
            <a:r>
              <a:rPr lang="ko-KR" altLang="en-US" sz="1000" dirty="0" smtClean="0">
                <a:latin typeface="a가을소풍B" pitchFamily="18" charset="-127"/>
                <a:ea typeface="a가을소풍B" pitchFamily="18" charset="-127"/>
              </a:rPr>
              <a:t>설계</a:t>
            </a:r>
            <a:endParaRPr lang="en-US" altLang="ko-KR" sz="1000" dirty="0" smtClean="0"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latin typeface="a가을소풍B" pitchFamily="18" charset="-127"/>
                <a:ea typeface="a가을소풍B" pitchFamily="18" charset="-127"/>
              </a:rPr>
              <a:t>  </a:t>
            </a:r>
          </a:p>
        </p:txBody>
      </p:sp>
      <p:cxnSp>
        <p:nvCxnSpPr>
          <p:cNvPr id="12" name="직선 연결선 11"/>
          <p:cNvCxnSpPr/>
          <p:nvPr/>
        </p:nvCxnSpPr>
        <p:spPr>
          <a:xfrm rot="16200000" flipV="1">
            <a:off x="-1751818" y="3342493"/>
            <a:ext cx="7010400" cy="20613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1379278"/>
              </p:ext>
            </p:extLst>
          </p:nvPr>
        </p:nvGraphicFramePr>
        <p:xfrm>
          <a:off x="1908080" y="1340768"/>
          <a:ext cx="6840384" cy="4774624"/>
        </p:xfrm>
        <a:graphic>
          <a:graphicData uri="http://schemas.openxmlformats.org/drawingml/2006/table">
            <a:tbl>
              <a:tblPr firstRow="1" bandRow="1">
                <a:tableStyleId>{74C1A8A3-306A-4EB7-A6B1-4F7E0EB9C5D6}</a:tableStyleId>
              </a:tblPr>
              <a:tblGrid>
                <a:gridCol w="1151752"/>
                <a:gridCol w="1296144"/>
                <a:gridCol w="864096"/>
                <a:gridCol w="792088"/>
                <a:gridCol w="1152128"/>
                <a:gridCol w="1584176"/>
              </a:tblGrid>
              <a:tr h="360040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UI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설계서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Story</a:t>
                      </a:r>
                      <a:r>
                        <a:rPr lang="en-US" altLang="ko-KR" sz="16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Board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Number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04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</a:tr>
              <a:tr h="5040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Project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소프트웨어</a:t>
                      </a:r>
                      <a:endParaRPr lang="en-US" altLang="ko-KR" sz="14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설계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작성자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+mn-ea"/>
                          <a:ea typeface="+mn-ea"/>
                        </a:rPr>
                        <a:t>허성근</a:t>
                      </a:r>
                      <a:r>
                        <a:rPr lang="en-US" altLang="ko-KR" sz="1200" dirty="0" smtClean="0">
                          <a:latin typeface="+mn-ea"/>
                          <a:ea typeface="+mn-ea"/>
                        </a:rPr>
                        <a:t>,</a:t>
                      </a:r>
                    </a:p>
                    <a:p>
                      <a:pPr latinLnBrk="1"/>
                      <a:r>
                        <a:rPr lang="ko-KR" altLang="en-US" sz="1200" dirty="0" smtClean="0">
                          <a:latin typeface="+mn-ea"/>
                          <a:ea typeface="+mn-ea"/>
                        </a:rPr>
                        <a:t>김수미</a:t>
                      </a:r>
                      <a:endParaRPr lang="en-US" altLang="ko-KR" sz="1200" dirty="0" smtClean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날짜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2017.04.22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960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UI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Name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6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Weather page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기능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561144">
                <a:tc gridSpan="4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  <a:latin typeface="a가을소풍B" pitchFamily="18" charset="-127"/>
                        <a:ea typeface="a가을소풍B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285750" indent="-285750" algn="l" latinLnBrk="1">
                        <a:lnSpc>
                          <a:spcPct val="200000"/>
                        </a:lnSpc>
                        <a:buFontTx/>
                        <a:buChar char="-"/>
                      </a:pPr>
                      <a:r>
                        <a:rPr lang="ko-KR" altLang="en-US" sz="125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일주일 달력 가로표기</a:t>
                      </a:r>
                      <a:endParaRPr lang="en-US" altLang="ko-KR" sz="125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285750" indent="-285750" algn="l" latinLnBrk="1">
                        <a:lnSpc>
                          <a:spcPct val="200000"/>
                        </a:lnSpc>
                        <a:buFontTx/>
                        <a:buChar char="-"/>
                      </a:pPr>
                      <a:r>
                        <a:rPr lang="ko-KR" altLang="en-US" sz="125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어제</a:t>
                      </a:r>
                      <a:r>
                        <a:rPr lang="en-US" altLang="ko-KR" sz="125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5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오늘</a:t>
                      </a:r>
                      <a:r>
                        <a:rPr lang="en-US" altLang="ko-KR" sz="125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5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내일</a:t>
                      </a:r>
                      <a:r>
                        <a:rPr lang="ko-KR" altLang="en-US" sz="125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25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날씨 아이콘  표기</a:t>
                      </a:r>
                      <a:endParaRPr lang="en-US" altLang="ko-KR" sz="125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285750" indent="-285750" algn="l" latinLnBrk="1">
                        <a:lnSpc>
                          <a:spcPct val="200000"/>
                        </a:lnSpc>
                        <a:buFontTx/>
                        <a:buChar char="-"/>
                      </a:pPr>
                      <a:r>
                        <a:rPr lang="ko-KR" altLang="en-US" sz="125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일주일 날씨 표기</a:t>
                      </a:r>
                      <a:endParaRPr lang="en-US" altLang="ko-KR" sz="125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285750" indent="-285750" algn="l" latinLnBrk="1">
                        <a:lnSpc>
                          <a:spcPct val="200000"/>
                        </a:lnSpc>
                        <a:buFontTx/>
                        <a:buChar char="-"/>
                      </a:pPr>
                      <a:r>
                        <a:rPr lang="ko-KR" altLang="en-US" sz="125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당일 날씨에 적합한</a:t>
                      </a:r>
                      <a:r>
                        <a:rPr lang="ko-KR" altLang="en-US" sz="125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준비물    아이콘표기</a:t>
                      </a:r>
                      <a:r>
                        <a:rPr lang="ko-KR" altLang="en-US" sz="125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25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25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마스크</a:t>
                      </a:r>
                      <a:r>
                        <a:rPr lang="en-US" altLang="ko-KR" sz="125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125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우산</a:t>
                      </a:r>
                      <a:r>
                        <a:rPr lang="en-US" altLang="ko-KR" sz="125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…)</a:t>
                      </a:r>
                    </a:p>
                    <a:p>
                      <a:pPr marL="285750" indent="-285750" algn="l" latinLnBrk="1">
                        <a:lnSpc>
                          <a:spcPct val="200000"/>
                        </a:lnSpc>
                        <a:buFontTx/>
                        <a:buChar char="-"/>
                      </a:pP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의상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코디 버튼 누를 시 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05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번 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UI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로 이동</a:t>
                      </a:r>
                      <a:endParaRPr lang="en-US" altLang="ko-KR" sz="12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4" name="TextBox 23"/>
          <p:cNvSpPr txBox="1"/>
          <p:nvPr/>
        </p:nvSpPr>
        <p:spPr>
          <a:xfrm>
            <a:off x="8165491" y="45204"/>
            <a:ext cx="9236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latin typeface="a가을소풍B" pitchFamily="18" charset="-127"/>
                <a:ea typeface="a가을소풍B" pitchFamily="18" charset="-127"/>
              </a:rPr>
              <a:t>소프트웨어 설계</a:t>
            </a:r>
            <a:endParaRPr lang="ko-KR" altLang="en-US" sz="800" dirty="0">
              <a:latin typeface="a가을소풍B" pitchFamily="18" charset="-127"/>
              <a:ea typeface="a가을소풍B" pitchFamily="18" charset="-127"/>
            </a:endParaRPr>
          </a:p>
        </p:txBody>
      </p:sp>
      <p:pic>
        <p:nvPicPr>
          <p:cNvPr id="2050" name="Picture 2" descr="C:\Users\jan\Desktop\게장\소프트웨어설계UI\날씨\weather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1" y="2564904"/>
            <a:ext cx="2117035" cy="3528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8556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A09DE-9E9A-4F44-94C5-03ED173CDDE4}" type="slidenum">
              <a:rPr lang="ko-KR" altLang="en-US" smtClean="0"/>
              <a:pPr/>
              <a:t>71</a:t>
            </a:fld>
            <a:endParaRPr lang="ko-KR" altLang="en-US"/>
          </a:p>
        </p:txBody>
      </p:sp>
      <p:pic>
        <p:nvPicPr>
          <p:cNvPr id="5" name="Picture 2" descr="C:\Users\KimSH\Desktop\시그니쳐(좌우조합형)_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2119" y="6378633"/>
            <a:ext cx="2076385" cy="434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슬라이드 번호 개체 틀 6"/>
          <p:cNvSpPr txBox="1">
            <a:spLocks/>
          </p:cNvSpPr>
          <p:nvPr/>
        </p:nvSpPr>
        <p:spPr>
          <a:xfrm>
            <a:off x="3203848" y="638132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59F103D-9715-4C9B-AD17-22F01DA7B217}" type="slidenum">
              <a:rPr lang="ko-KR" altLang="en-US" smtClean="0"/>
              <a:pPr/>
              <a:t>71</a:t>
            </a:fld>
            <a:endParaRPr lang="ko-KR" altLang="en-US"/>
          </a:p>
        </p:txBody>
      </p:sp>
      <p:sp>
        <p:nvSpPr>
          <p:cNvPr id="7" name="오각형 6"/>
          <p:cNvSpPr/>
          <p:nvPr/>
        </p:nvSpPr>
        <p:spPr>
          <a:xfrm>
            <a:off x="173452" y="1979254"/>
            <a:ext cx="1424864" cy="280195"/>
          </a:xfrm>
          <a:prstGeom prst="homePlat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27674" y="1428736"/>
            <a:ext cx="13724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C</a:t>
            </a:r>
            <a:r>
              <a:rPr lang="en-US" altLang="ko-KR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ontents</a:t>
            </a:r>
            <a:endParaRPr lang="ko-KR" altLang="en-US" sz="1100" dirty="0">
              <a:solidFill>
                <a:schemeClr val="tx2">
                  <a:lumMod val="60000"/>
                  <a:lumOff val="4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40299" y="1979254"/>
            <a:ext cx="7938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가을소풍B" pitchFamily="18" charset="-127"/>
                <a:ea typeface="a가을소풍B" pitchFamily="18" charset="-127"/>
              </a:rPr>
              <a:t>개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가을소풍B" pitchFamily="18" charset="-127"/>
                <a:ea typeface="a가을소풍B" pitchFamily="18" charset="-127"/>
              </a:rPr>
              <a:t>　　요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979712" y="648000"/>
            <a:ext cx="50926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가을소풍B" pitchFamily="18" charset="-127"/>
                <a:ea typeface="a가을소풍B" pitchFamily="18" charset="-127"/>
              </a:rPr>
              <a:t>1-2. UI </a:t>
            </a:r>
            <a:r>
              <a:rPr lang="ko-KR" alt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가을소풍B" pitchFamily="18" charset="-127"/>
                <a:ea typeface="a가을소풍B" pitchFamily="18" charset="-127"/>
              </a:rPr>
              <a:t>설계</a:t>
            </a:r>
            <a:endParaRPr lang="ko-KR" alt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42844" y="2285992"/>
            <a:ext cx="24482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latin typeface="a가을소풍B" pitchFamily="18" charset="-127"/>
                <a:ea typeface="a가을소풍B" pitchFamily="18" charset="-127"/>
              </a:rPr>
              <a:t>1. </a:t>
            </a:r>
            <a:r>
              <a:rPr lang="ko-KR" altLang="en-US" sz="1000" dirty="0" smtClean="0">
                <a:latin typeface="a가을소풍B" pitchFamily="18" charset="-127"/>
                <a:ea typeface="a가을소풍B" pitchFamily="18" charset="-127"/>
              </a:rPr>
              <a:t>설계</a:t>
            </a:r>
            <a:endParaRPr lang="en-US" altLang="ko-KR" sz="1000" dirty="0" smtClean="0"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1-1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시스템 구조도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latin typeface="a가을소풍B" pitchFamily="18" charset="-127"/>
                <a:ea typeface="a가을소풍B" pitchFamily="18" charset="-127"/>
              </a:rPr>
              <a:t>  </a:t>
            </a:r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1-2 </a:t>
            </a:r>
            <a:r>
              <a:rPr lang="ko-KR" altLang="en-US" sz="1000" dirty="0" err="1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플로우차트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1-3 DB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설계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</a:t>
            </a:r>
            <a:r>
              <a:rPr lang="en-US" altLang="ko-KR" sz="1000" dirty="0" smtClean="0">
                <a:latin typeface="a가을소풍B" pitchFamily="18" charset="-127"/>
                <a:ea typeface="a가을소풍B" pitchFamily="18" charset="-127"/>
              </a:rPr>
              <a:t>1-4 UI </a:t>
            </a:r>
            <a:r>
              <a:rPr lang="ko-KR" altLang="en-US" sz="1000" dirty="0" smtClean="0">
                <a:latin typeface="a가을소풍B" pitchFamily="18" charset="-127"/>
                <a:ea typeface="a가을소풍B" pitchFamily="18" charset="-127"/>
              </a:rPr>
              <a:t>설계</a:t>
            </a:r>
            <a:endParaRPr lang="en-US" altLang="ko-KR" sz="1000" dirty="0" smtClean="0"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latin typeface="a가을소풍B" pitchFamily="18" charset="-127"/>
                <a:ea typeface="a가을소풍B" pitchFamily="18" charset="-127"/>
              </a:rPr>
              <a:t>  </a:t>
            </a:r>
          </a:p>
        </p:txBody>
      </p:sp>
      <p:cxnSp>
        <p:nvCxnSpPr>
          <p:cNvPr id="12" name="직선 연결선 11"/>
          <p:cNvCxnSpPr/>
          <p:nvPr/>
        </p:nvCxnSpPr>
        <p:spPr>
          <a:xfrm rot="16200000" flipV="1">
            <a:off x="-1751818" y="3342493"/>
            <a:ext cx="7010400" cy="20613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1677458"/>
              </p:ext>
            </p:extLst>
          </p:nvPr>
        </p:nvGraphicFramePr>
        <p:xfrm>
          <a:off x="1908080" y="1340768"/>
          <a:ext cx="6840384" cy="4774624"/>
        </p:xfrm>
        <a:graphic>
          <a:graphicData uri="http://schemas.openxmlformats.org/drawingml/2006/table">
            <a:tbl>
              <a:tblPr firstRow="1" bandRow="1">
                <a:tableStyleId>{74C1A8A3-306A-4EB7-A6B1-4F7E0EB9C5D6}</a:tableStyleId>
              </a:tblPr>
              <a:tblGrid>
                <a:gridCol w="1151752"/>
                <a:gridCol w="1296144"/>
                <a:gridCol w="864096"/>
                <a:gridCol w="792088"/>
                <a:gridCol w="1152128"/>
                <a:gridCol w="1584176"/>
              </a:tblGrid>
              <a:tr h="360040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UI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설계서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Story</a:t>
                      </a:r>
                      <a:r>
                        <a:rPr lang="en-US" altLang="ko-KR" sz="16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Board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Number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05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</a:tr>
              <a:tr h="5040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Project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소프트웨어</a:t>
                      </a:r>
                      <a:endParaRPr lang="en-US" altLang="ko-KR" sz="14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설계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작성자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+mn-ea"/>
                          <a:ea typeface="+mn-ea"/>
                        </a:rPr>
                        <a:t>허성근</a:t>
                      </a:r>
                      <a:r>
                        <a:rPr lang="en-US" altLang="ko-KR" sz="1200" dirty="0" smtClean="0">
                          <a:latin typeface="+mn-ea"/>
                          <a:ea typeface="+mn-ea"/>
                        </a:rPr>
                        <a:t>,</a:t>
                      </a:r>
                    </a:p>
                    <a:p>
                      <a:pPr latinLnBrk="1"/>
                      <a:r>
                        <a:rPr lang="ko-KR" altLang="en-US" sz="1200" dirty="0" smtClean="0">
                          <a:latin typeface="+mn-ea"/>
                          <a:ea typeface="+mn-ea"/>
                        </a:rPr>
                        <a:t>김수미</a:t>
                      </a:r>
                      <a:endParaRPr lang="en-US" altLang="ko-KR" sz="1200" dirty="0" smtClean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날짜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2017.04.22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960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UI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Name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6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Weather page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기능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561144">
                <a:tc gridSpan="4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  <a:latin typeface="a가을소풍B" pitchFamily="18" charset="-127"/>
                        <a:ea typeface="a가을소풍B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285750" indent="-285750" algn="l" latinLnBrk="1">
                        <a:lnSpc>
                          <a:spcPct val="200000"/>
                        </a:lnSpc>
                        <a:buFontTx/>
                        <a:buChar char="-"/>
                      </a:pPr>
                      <a:r>
                        <a:rPr lang="ko-KR" altLang="en-US" sz="125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당일 날씨에 적합한</a:t>
                      </a:r>
                      <a:r>
                        <a:rPr lang="ko-KR" altLang="en-US" sz="125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준비물    아이콘표기</a:t>
                      </a:r>
                      <a:r>
                        <a:rPr lang="ko-KR" altLang="en-US" sz="125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25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25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마스크</a:t>
                      </a:r>
                      <a:r>
                        <a:rPr lang="en-US" altLang="ko-KR" sz="125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125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우산</a:t>
                      </a:r>
                      <a:r>
                        <a:rPr lang="en-US" altLang="ko-KR" sz="125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…)</a:t>
                      </a:r>
                    </a:p>
                    <a:p>
                      <a:pPr marL="285750" indent="-285750" algn="l" latinLnBrk="1">
                        <a:lnSpc>
                          <a:spcPct val="200000"/>
                        </a:lnSpc>
                        <a:buFontTx/>
                        <a:buChar char="-"/>
                      </a:pPr>
                      <a:r>
                        <a:rPr lang="ko-KR" altLang="en-US" sz="125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당일 날씨에 적합한 추천 남녀 추천의상 아이콘 표기</a:t>
                      </a:r>
                      <a:endParaRPr lang="en-US" altLang="ko-KR" sz="125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endParaRPr lang="en-US" altLang="ko-KR" sz="14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8165491" y="45204"/>
            <a:ext cx="9236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latin typeface="a가을소풍B" pitchFamily="18" charset="-127"/>
                <a:ea typeface="a가을소풍B" pitchFamily="18" charset="-127"/>
              </a:rPr>
              <a:t>소프트웨어 설계</a:t>
            </a:r>
            <a:endParaRPr lang="ko-KR" altLang="en-US" sz="800" dirty="0">
              <a:latin typeface="a가을소풍B" pitchFamily="18" charset="-127"/>
              <a:ea typeface="a가을소풍B" pitchFamily="18" charset="-127"/>
            </a:endParaRPr>
          </a:p>
        </p:txBody>
      </p:sp>
      <p:pic>
        <p:nvPicPr>
          <p:cNvPr id="3075" name="Picture 3" descr="C:\Users\jan\Desktop\게장\소프트웨어설계UI\날씨\의상_준비물\cody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2564904"/>
            <a:ext cx="2114630" cy="3524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786642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KimSH\Desktop\시그니쳐(좌우조합형)_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2119" y="6378633"/>
            <a:ext cx="2076385" cy="434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F103D-9715-4C9B-AD17-22F01DA7B217}" type="slidenum">
              <a:rPr lang="ko-KR" altLang="en-US" smtClean="0"/>
              <a:pPr/>
              <a:t>72</a:t>
            </a:fld>
            <a:endParaRPr lang="ko-KR" altLang="en-US"/>
          </a:p>
        </p:txBody>
      </p:sp>
      <p:sp>
        <p:nvSpPr>
          <p:cNvPr id="13" name="오각형 12"/>
          <p:cNvSpPr/>
          <p:nvPr/>
        </p:nvSpPr>
        <p:spPr>
          <a:xfrm>
            <a:off x="173452" y="1979254"/>
            <a:ext cx="1424864" cy="280195"/>
          </a:xfrm>
          <a:prstGeom prst="homePlat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127674" y="1428736"/>
            <a:ext cx="13724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C</a:t>
            </a:r>
            <a:r>
              <a:rPr lang="en-US" altLang="ko-KR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ontents</a:t>
            </a:r>
            <a:endParaRPr lang="ko-KR" altLang="en-US" sz="1100" dirty="0">
              <a:solidFill>
                <a:schemeClr val="tx2">
                  <a:lumMod val="60000"/>
                  <a:lumOff val="4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40299" y="1979254"/>
            <a:ext cx="7938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가을소풍B" pitchFamily="18" charset="-127"/>
                <a:ea typeface="a가을소풍B" pitchFamily="18" charset="-127"/>
              </a:rPr>
              <a:t>개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가을소풍B" pitchFamily="18" charset="-127"/>
                <a:ea typeface="a가을소풍B" pitchFamily="18" charset="-127"/>
              </a:rPr>
              <a:t>　　요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979712" y="648000"/>
            <a:ext cx="50926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가을소풍B" pitchFamily="18" charset="-127"/>
                <a:ea typeface="a가을소풍B" pitchFamily="18" charset="-127"/>
              </a:rPr>
              <a:t>1-2. UI </a:t>
            </a:r>
            <a:r>
              <a:rPr lang="ko-KR" alt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가을소풍B" pitchFamily="18" charset="-127"/>
                <a:ea typeface="a가을소풍B" pitchFamily="18" charset="-127"/>
              </a:rPr>
              <a:t>설계</a:t>
            </a:r>
            <a:endParaRPr lang="ko-KR" alt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42844" y="2285992"/>
            <a:ext cx="24482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latin typeface="a가을소풍B" pitchFamily="18" charset="-127"/>
                <a:ea typeface="a가을소풍B" pitchFamily="18" charset="-127"/>
              </a:rPr>
              <a:t>1. </a:t>
            </a:r>
            <a:r>
              <a:rPr lang="ko-KR" altLang="en-US" sz="1000" dirty="0" smtClean="0">
                <a:latin typeface="a가을소풍B" pitchFamily="18" charset="-127"/>
                <a:ea typeface="a가을소풍B" pitchFamily="18" charset="-127"/>
              </a:rPr>
              <a:t>설계</a:t>
            </a:r>
            <a:endParaRPr lang="en-US" altLang="ko-KR" sz="1000" dirty="0" smtClean="0"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1-1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시스템 구조도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latin typeface="a가을소풍B" pitchFamily="18" charset="-127"/>
                <a:ea typeface="a가을소풍B" pitchFamily="18" charset="-127"/>
              </a:rPr>
              <a:t>  </a:t>
            </a:r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1-2 </a:t>
            </a:r>
            <a:r>
              <a:rPr lang="ko-KR" altLang="en-US" sz="1000" dirty="0" err="1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플로우차트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1-3 DB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설계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</a:t>
            </a:r>
            <a:r>
              <a:rPr lang="en-US" altLang="ko-KR" sz="1000" dirty="0" smtClean="0">
                <a:latin typeface="a가을소풍B" pitchFamily="18" charset="-127"/>
                <a:ea typeface="a가을소풍B" pitchFamily="18" charset="-127"/>
              </a:rPr>
              <a:t>1-4 UI </a:t>
            </a:r>
            <a:r>
              <a:rPr lang="ko-KR" altLang="en-US" sz="1000" dirty="0" smtClean="0">
                <a:latin typeface="a가을소풍B" pitchFamily="18" charset="-127"/>
                <a:ea typeface="a가을소풍B" pitchFamily="18" charset="-127"/>
              </a:rPr>
              <a:t>설계</a:t>
            </a:r>
            <a:endParaRPr lang="en-US" altLang="ko-KR" sz="1000" dirty="0" smtClean="0"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latin typeface="a가을소풍B" pitchFamily="18" charset="-127"/>
                <a:ea typeface="a가을소풍B" pitchFamily="18" charset="-127"/>
              </a:rPr>
              <a:t>  </a:t>
            </a:r>
          </a:p>
        </p:txBody>
      </p:sp>
      <p:cxnSp>
        <p:nvCxnSpPr>
          <p:cNvPr id="12" name="직선 연결선 11"/>
          <p:cNvCxnSpPr/>
          <p:nvPr/>
        </p:nvCxnSpPr>
        <p:spPr>
          <a:xfrm rot="16200000" flipV="1">
            <a:off x="-1751818" y="3342493"/>
            <a:ext cx="7010400" cy="20613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1736412"/>
              </p:ext>
            </p:extLst>
          </p:nvPr>
        </p:nvGraphicFramePr>
        <p:xfrm>
          <a:off x="1908080" y="1340768"/>
          <a:ext cx="6840384" cy="4774624"/>
        </p:xfrm>
        <a:graphic>
          <a:graphicData uri="http://schemas.openxmlformats.org/drawingml/2006/table">
            <a:tbl>
              <a:tblPr firstRow="1" bandRow="1">
                <a:tableStyleId>{74C1A8A3-306A-4EB7-A6B1-4F7E0EB9C5D6}</a:tableStyleId>
              </a:tblPr>
              <a:tblGrid>
                <a:gridCol w="1151752"/>
                <a:gridCol w="1296144"/>
                <a:gridCol w="864096"/>
                <a:gridCol w="792088"/>
                <a:gridCol w="1152128"/>
                <a:gridCol w="1584176"/>
              </a:tblGrid>
              <a:tr h="360040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UI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설계서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Story</a:t>
                      </a:r>
                      <a:r>
                        <a:rPr lang="en-US" altLang="ko-KR" sz="16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Board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Number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06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</a:tr>
              <a:tr h="5040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Project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소프트웨어</a:t>
                      </a:r>
                      <a:endParaRPr lang="en-US" altLang="ko-KR" sz="14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설계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작성자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+mn-ea"/>
                          <a:ea typeface="+mn-ea"/>
                        </a:rPr>
                        <a:t>허성근</a:t>
                      </a:r>
                      <a:r>
                        <a:rPr lang="en-US" altLang="ko-KR" sz="1200" dirty="0" smtClean="0">
                          <a:latin typeface="+mn-ea"/>
                          <a:ea typeface="+mn-ea"/>
                        </a:rPr>
                        <a:t>,</a:t>
                      </a:r>
                    </a:p>
                    <a:p>
                      <a:pPr latinLnBrk="1"/>
                      <a:r>
                        <a:rPr lang="ko-KR" altLang="en-US" sz="1200" dirty="0" smtClean="0">
                          <a:latin typeface="+mn-ea"/>
                          <a:ea typeface="+mn-ea"/>
                        </a:rPr>
                        <a:t>김수미</a:t>
                      </a:r>
                      <a:endParaRPr lang="en-US" altLang="ko-KR" sz="1200" dirty="0" smtClean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날짜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2017.04.22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960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UI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Name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6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Account page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기능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561144">
                <a:tc gridSpan="4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  <a:latin typeface="a가을소풍B" pitchFamily="18" charset="-127"/>
                        <a:ea typeface="a가을소풍B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285750" indent="-285750" algn="l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등록된 사용자의 카드정보</a:t>
                      </a:r>
                      <a:endParaRPr lang="en-US" altLang="ko-KR" sz="14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285750" indent="-285750" algn="l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사용한 카드내역 목록</a:t>
                      </a:r>
                      <a:endParaRPr lang="en-US" altLang="ko-KR" sz="14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285750" indent="-285750" algn="l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소비가 가장 큰 절약목록</a:t>
                      </a:r>
                      <a:endParaRPr lang="en-US" altLang="ko-KR" sz="14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endParaRPr lang="en-US" altLang="ko-KR" sz="14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4" name="TextBox 23"/>
          <p:cNvSpPr txBox="1"/>
          <p:nvPr/>
        </p:nvSpPr>
        <p:spPr>
          <a:xfrm>
            <a:off x="8165491" y="45204"/>
            <a:ext cx="9236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latin typeface="a가을소풍B" pitchFamily="18" charset="-127"/>
                <a:ea typeface="a가을소풍B" pitchFamily="18" charset="-127"/>
              </a:rPr>
              <a:t>소프트웨어 설계</a:t>
            </a:r>
            <a:endParaRPr lang="ko-KR" altLang="en-US" sz="800" dirty="0">
              <a:latin typeface="a가을소풍B" pitchFamily="18" charset="-127"/>
              <a:ea typeface="a가을소풍B" pitchFamily="18" charset="-127"/>
            </a:endParaRPr>
          </a:p>
        </p:txBody>
      </p:sp>
      <p:pic>
        <p:nvPicPr>
          <p:cNvPr id="4098" name="Picture 2" descr="C:\Users\수미\Desktop\소프트웨어설계UI\card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2579531"/>
            <a:ext cx="2108259" cy="3513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9424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 descr="C:\Users\KimSH\Desktop\시그니쳐(좌우조합형)_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2119" y="6378633"/>
            <a:ext cx="2076385" cy="434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슬라이드 번호 개체 틀 6"/>
          <p:cNvSpPr txBox="1">
            <a:spLocks/>
          </p:cNvSpPr>
          <p:nvPr/>
        </p:nvSpPr>
        <p:spPr>
          <a:xfrm>
            <a:off x="3203848" y="638132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59F103D-9715-4C9B-AD17-22F01DA7B217}" type="slidenum">
              <a:rPr lang="ko-KR" altLang="en-US" smtClean="0"/>
              <a:pPr/>
              <a:t>73</a:t>
            </a:fld>
            <a:endParaRPr lang="ko-KR" altLang="en-US"/>
          </a:p>
        </p:txBody>
      </p:sp>
      <p:sp>
        <p:nvSpPr>
          <p:cNvPr id="18" name="오각형 17"/>
          <p:cNvSpPr/>
          <p:nvPr/>
        </p:nvSpPr>
        <p:spPr>
          <a:xfrm>
            <a:off x="173452" y="1979254"/>
            <a:ext cx="1424864" cy="280195"/>
          </a:xfrm>
          <a:prstGeom prst="homePlat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127674" y="1428736"/>
            <a:ext cx="13724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C</a:t>
            </a:r>
            <a:r>
              <a:rPr lang="en-US" altLang="ko-KR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ontents</a:t>
            </a:r>
            <a:endParaRPr lang="ko-KR" altLang="en-US" sz="1100" dirty="0">
              <a:solidFill>
                <a:schemeClr val="tx2">
                  <a:lumMod val="60000"/>
                  <a:lumOff val="4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40299" y="1979254"/>
            <a:ext cx="7938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가을소풍B" pitchFamily="18" charset="-127"/>
                <a:ea typeface="a가을소풍B" pitchFamily="18" charset="-127"/>
              </a:rPr>
              <a:t>개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가을소풍B" pitchFamily="18" charset="-127"/>
                <a:ea typeface="a가을소풍B" pitchFamily="18" charset="-127"/>
              </a:rPr>
              <a:t>　　요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979712" y="648000"/>
            <a:ext cx="50926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가을소풍B" pitchFamily="18" charset="-127"/>
                <a:ea typeface="a가을소풍B" pitchFamily="18" charset="-127"/>
              </a:rPr>
              <a:t>1-2. UI </a:t>
            </a:r>
            <a:r>
              <a:rPr lang="ko-KR" alt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가을소풍B" pitchFamily="18" charset="-127"/>
                <a:ea typeface="a가을소풍B" pitchFamily="18" charset="-127"/>
              </a:rPr>
              <a:t>설계</a:t>
            </a:r>
            <a:endParaRPr lang="ko-KR" alt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42844" y="2285992"/>
            <a:ext cx="24482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latin typeface="a가을소풍B" pitchFamily="18" charset="-127"/>
                <a:ea typeface="a가을소풍B" pitchFamily="18" charset="-127"/>
              </a:rPr>
              <a:t>1. </a:t>
            </a:r>
            <a:r>
              <a:rPr lang="ko-KR" altLang="en-US" sz="1000" dirty="0" smtClean="0">
                <a:latin typeface="a가을소풍B" pitchFamily="18" charset="-127"/>
                <a:ea typeface="a가을소풍B" pitchFamily="18" charset="-127"/>
              </a:rPr>
              <a:t>설계</a:t>
            </a:r>
            <a:endParaRPr lang="en-US" altLang="ko-KR" sz="1000" dirty="0" smtClean="0"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1-1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시스템 구조도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latin typeface="a가을소풍B" pitchFamily="18" charset="-127"/>
                <a:ea typeface="a가을소풍B" pitchFamily="18" charset="-127"/>
              </a:rPr>
              <a:t>  </a:t>
            </a:r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1-2 </a:t>
            </a:r>
            <a:r>
              <a:rPr lang="ko-KR" altLang="en-US" sz="1000" dirty="0" err="1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플로우차트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1-3 DB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설계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</a:t>
            </a:r>
            <a:r>
              <a:rPr lang="en-US" altLang="ko-KR" sz="1000" dirty="0" smtClean="0">
                <a:latin typeface="a가을소풍B" pitchFamily="18" charset="-127"/>
                <a:ea typeface="a가을소풍B" pitchFamily="18" charset="-127"/>
              </a:rPr>
              <a:t>1-4 UI </a:t>
            </a:r>
            <a:r>
              <a:rPr lang="ko-KR" altLang="en-US" sz="1000" dirty="0" smtClean="0">
                <a:latin typeface="a가을소풍B" pitchFamily="18" charset="-127"/>
                <a:ea typeface="a가을소풍B" pitchFamily="18" charset="-127"/>
              </a:rPr>
              <a:t>설계</a:t>
            </a:r>
            <a:endParaRPr lang="en-US" altLang="ko-KR" sz="1000" dirty="0" smtClean="0"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latin typeface="a가을소풍B" pitchFamily="18" charset="-127"/>
                <a:ea typeface="a가을소풍B" pitchFamily="18" charset="-127"/>
              </a:rPr>
              <a:t>  </a:t>
            </a:r>
          </a:p>
        </p:txBody>
      </p:sp>
      <p:cxnSp>
        <p:nvCxnSpPr>
          <p:cNvPr id="23" name="직선 연결선 22"/>
          <p:cNvCxnSpPr/>
          <p:nvPr/>
        </p:nvCxnSpPr>
        <p:spPr>
          <a:xfrm rot="16200000" flipV="1">
            <a:off x="-1751818" y="3342493"/>
            <a:ext cx="7010400" cy="20613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9600226"/>
              </p:ext>
            </p:extLst>
          </p:nvPr>
        </p:nvGraphicFramePr>
        <p:xfrm>
          <a:off x="1908080" y="1340768"/>
          <a:ext cx="6840384" cy="4774624"/>
        </p:xfrm>
        <a:graphic>
          <a:graphicData uri="http://schemas.openxmlformats.org/drawingml/2006/table">
            <a:tbl>
              <a:tblPr firstRow="1" bandRow="1">
                <a:tableStyleId>{74C1A8A3-306A-4EB7-A6B1-4F7E0EB9C5D6}</a:tableStyleId>
              </a:tblPr>
              <a:tblGrid>
                <a:gridCol w="1151752"/>
                <a:gridCol w="1296144"/>
                <a:gridCol w="864096"/>
                <a:gridCol w="792088"/>
                <a:gridCol w="1152128"/>
                <a:gridCol w="1584176"/>
              </a:tblGrid>
              <a:tr h="360040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UI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설계서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Story</a:t>
                      </a:r>
                      <a:r>
                        <a:rPr lang="en-US" altLang="ko-KR" sz="16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Board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Number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06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</a:tr>
              <a:tr h="5040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Project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소프트웨어</a:t>
                      </a:r>
                      <a:endParaRPr lang="en-US" altLang="ko-KR" sz="14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설계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작성자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+mn-ea"/>
                          <a:ea typeface="+mn-ea"/>
                        </a:rPr>
                        <a:t>허성근</a:t>
                      </a:r>
                      <a:r>
                        <a:rPr lang="en-US" altLang="ko-KR" sz="1200" dirty="0" smtClean="0">
                          <a:latin typeface="+mn-ea"/>
                          <a:ea typeface="+mn-ea"/>
                        </a:rPr>
                        <a:t>,</a:t>
                      </a:r>
                    </a:p>
                    <a:p>
                      <a:pPr latinLnBrk="1"/>
                      <a:r>
                        <a:rPr lang="ko-KR" altLang="en-US" sz="1200" dirty="0" smtClean="0">
                          <a:latin typeface="+mn-ea"/>
                          <a:ea typeface="+mn-ea"/>
                        </a:rPr>
                        <a:t>김수미</a:t>
                      </a:r>
                      <a:endParaRPr lang="en-US" altLang="ko-KR" sz="1200" dirty="0" smtClean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날짜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2017.04.22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960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UI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Name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6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Save page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기능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561144">
                <a:tc gridSpan="4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  <a:latin typeface="a가을소풍B" pitchFamily="18" charset="-127"/>
                        <a:ea typeface="a가을소풍B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285750" indent="-285750" algn="l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일정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금액 이상 사용시 경고 창 띄움</a:t>
                      </a:r>
                      <a:endParaRPr lang="en-US" altLang="ko-KR" sz="14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285750" indent="-285750" algn="l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OK </a:t>
                      </a: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누를 시 사용 금액 가계부에 등록 </a:t>
                      </a:r>
                      <a:endParaRPr lang="en-US" altLang="ko-KR" sz="14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8165491" y="45204"/>
            <a:ext cx="9236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latin typeface="a가을소풍B" pitchFamily="18" charset="-127"/>
                <a:ea typeface="a가을소풍B" pitchFamily="18" charset="-127"/>
              </a:rPr>
              <a:t>소프트웨어 설계</a:t>
            </a:r>
            <a:endParaRPr lang="ko-KR" altLang="en-US" sz="800" dirty="0">
              <a:latin typeface="a가을소풍B" pitchFamily="18" charset="-127"/>
              <a:ea typeface="a가을소풍B" pitchFamily="18" charset="-127"/>
            </a:endParaRPr>
          </a:p>
        </p:txBody>
      </p:sp>
      <p:pic>
        <p:nvPicPr>
          <p:cNvPr id="4098" name="Picture 2" descr="C:\Users\jan\Desktop\게장\소프트웨어설계UI\카드\절약알림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9" t="3689" r="1977" b="4090"/>
          <a:stretch>
            <a:fillRect/>
          </a:stretch>
        </p:blipFill>
        <p:spPr bwMode="auto">
          <a:xfrm>
            <a:off x="2051720" y="3573016"/>
            <a:ext cx="3816424" cy="1800200"/>
          </a:xfrm>
          <a:prstGeom prst="rect">
            <a:avLst/>
          </a:prstGeom>
          <a:noFill/>
          <a:ln w="31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598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KimSH\Desktop\시그니쳐(좌우조합형)_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2119" y="6378633"/>
            <a:ext cx="2076385" cy="434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F103D-9715-4C9B-AD17-22F01DA7B217}" type="slidenum">
              <a:rPr lang="ko-KR" altLang="en-US" smtClean="0"/>
              <a:pPr/>
              <a:t>74</a:t>
            </a:fld>
            <a:endParaRPr lang="ko-KR" altLang="en-US"/>
          </a:p>
        </p:txBody>
      </p:sp>
      <p:sp>
        <p:nvSpPr>
          <p:cNvPr id="13" name="오각형 12"/>
          <p:cNvSpPr/>
          <p:nvPr/>
        </p:nvSpPr>
        <p:spPr>
          <a:xfrm>
            <a:off x="173452" y="1979254"/>
            <a:ext cx="1424864" cy="280195"/>
          </a:xfrm>
          <a:prstGeom prst="homePlat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127674" y="1428736"/>
            <a:ext cx="13724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C</a:t>
            </a:r>
            <a:r>
              <a:rPr lang="en-US" altLang="ko-KR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ontents</a:t>
            </a:r>
            <a:endParaRPr lang="ko-KR" altLang="en-US" sz="1100" dirty="0">
              <a:solidFill>
                <a:schemeClr val="tx2">
                  <a:lumMod val="60000"/>
                  <a:lumOff val="4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40299" y="1979254"/>
            <a:ext cx="7938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가을소풍B" pitchFamily="18" charset="-127"/>
                <a:ea typeface="a가을소풍B" pitchFamily="18" charset="-127"/>
              </a:rPr>
              <a:t>개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가을소풍B" pitchFamily="18" charset="-127"/>
                <a:ea typeface="a가을소풍B" pitchFamily="18" charset="-127"/>
              </a:rPr>
              <a:t>　　요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979712" y="648000"/>
            <a:ext cx="50926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가을소풍B" pitchFamily="18" charset="-127"/>
                <a:ea typeface="a가을소풍B" pitchFamily="18" charset="-127"/>
              </a:rPr>
              <a:t>1-2. UI </a:t>
            </a:r>
            <a:r>
              <a:rPr lang="ko-KR" alt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가을소풍B" pitchFamily="18" charset="-127"/>
                <a:ea typeface="a가을소풍B" pitchFamily="18" charset="-127"/>
              </a:rPr>
              <a:t>설계</a:t>
            </a:r>
            <a:endParaRPr lang="ko-KR" alt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42844" y="2285992"/>
            <a:ext cx="24482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latin typeface="a가을소풍B" pitchFamily="18" charset="-127"/>
                <a:ea typeface="a가을소풍B" pitchFamily="18" charset="-127"/>
              </a:rPr>
              <a:t>1. </a:t>
            </a:r>
            <a:r>
              <a:rPr lang="ko-KR" altLang="en-US" sz="1000" dirty="0" smtClean="0">
                <a:latin typeface="a가을소풍B" pitchFamily="18" charset="-127"/>
                <a:ea typeface="a가을소풍B" pitchFamily="18" charset="-127"/>
              </a:rPr>
              <a:t>설계</a:t>
            </a:r>
            <a:endParaRPr lang="en-US" altLang="ko-KR" sz="1000" dirty="0" smtClean="0"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1-1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시스템 구조도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latin typeface="a가을소풍B" pitchFamily="18" charset="-127"/>
                <a:ea typeface="a가을소풍B" pitchFamily="18" charset="-127"/>
              </a:rPr>
              <a:t>  </a:t>
            </a:r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1-2 </a:t>
            </a:r>
            <a:r>
              <a:rPr lang="ko-KR" altLang="en-US" sz="1000" dirty="0" err="1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플로우차트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1-3 DB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설계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</a:t>
            </a:r>
            <a:r>
              <a:rPr lang="en-US" altLang="ko-KR" sz="1000" dirty="0" smtClean="0">
                <a:latin typeface="a가을소풍B" pitchFamily="18" charset="-127"/>
                <a:ea typeface="a가을소풍B" pitchFamily="18" charset="-127"/>
              </a:rPr>
              <a:t>1-4 UI </a:t>
            </a:r>
            <a:r>
              <a:rPr lang="ko-KR" altLang="en-US" sz="1000" dirty="0" smtClean="0">
                <a:latin typeface="a가을소풍B" pitchFamily="18" charset="-127"/>
                <a:ea typeface="a가을소풍B" pitchFamily="18" charset="-127"/>
              </a:rPr>
              <a:t>설계</a:t>
            </a:r>
            <a:endParaRPr lang="en-US" altLang="ko-KR" sz="1000" dirty="0" smtClean="0"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latin typeface="a가을소풍B" pitchFamily="18" charset="-127"/>
                <a:ea typeface="a가을소풍B" pitchFamily="18" charset="-127"/>
              </a:rPr>
              <a:t>  </a:t>
            </a:r>
          </a:p>
        </p:txBody>
      </p:sp>
      <p:cxnSp>
        <p:nvCxnSpPr>
          <p:cNvPr id="12" name="직선 연결선 11"/>
          <p:cNvCxnSpPr/>
          <p:nvPr/>
        </p:nvCxnSpPr>
        <p:spPr>
          <a:xfrm rot="16200000" flipV="1">
            <a:off x="-1751818" y="3342493"/>
            <a:ext cx="7010400" cy="20613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3039373"/>
              </p:ext>
            </p:extLst>
          </p:nvPr>
        </p:nvGraphicFramePr>
        <p:xfrm>
          <a:off x="1908080" y="1340768"/>
          <a:ext cx="6840384" cy="4774624"/>
        </p:xfrm>
        <a:graphic>
          <a:graphicData uri="http://schemas.openxmlformats.org/drawingml/2006/table">
            <a:tbl>
              <a:tblPr firstRow="1" bandRow="1">
                <a:tableStyleId>{74C1A8A3-306A-4EB7-A6B1-4F7E0EB9C5D6}</a:tableStyleId>
              </a:tblPr>
              <a:tblGrid>
                <a:gridCol w="1151752"/>
                <a:gridCol w="1296144"/>
                <a:gridCol w="864096"/>
                <a:gridCol w="792088"/>
                <a:gridCol w="1152128"/>
                <a:gridCol w="1584176"/>
              </a:tblGrid>
              <a:tr h="360040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UI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설계서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Story</a:t>
                      </a:r>
                      <a:r>
                        <a:rPr lang="en-US" altLang="ko-KR" sz="16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Board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Number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07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</a:tr>
              <a:tr h="5040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Project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소프트웨어</a:t>
                      </a:r>
                      <a:endParaRPr lang="en-US" altLang="ko-KR" sz="14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설계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작성자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+mn-ea"/>
                          <a:ea typeface="+mn-ea"/>
                        </a:rPr>
                        <a:t>허성근</a:t>
                      </a:r>
                      <a:r>
                        <a:rPr lang="en-US" altLang="ko-KR" sz="1200" dirty="0" smtClean="0">
                          <a:latin typeface="+mn-ea"/>
                          <a:ea typeface="+mn-ea"/>
                        </a:rPr>
                        <a:t>,</a:t>
                      </a:r>
                    </a:p>
                    <a:p>
                      <a:pPr latinLnBrk="1"/>
                      <a:r>
                        <a:rPr lang="ko-KR" altLang="en-US" sz="1200" dirty="0" smtClean="0">
                          <a:latin typeface="+mn-ea"/>
                          <a:ea typeface="+mn-ea"/>
                        </a:rPr>
                        <a:t>김수미</a:t>
                      </a:r>
                      <a:endParaRPr lang="en-US" altLang="ko-KR" sz="1200" dirty="0" smtClean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날짜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2017.04.22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960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UI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Name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6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Calendar page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기능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561144">
                <a:tc gridSpan="4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  <a:latin typeface="a가을소풍B" pitchFamily="18" charset="-127"/>
                        <a:ea typeface="a가을소풍B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285750" indent="-285750" algn="l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다가오는 </a:t>
                      </a: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D-day</a:t>
                      </a:r>
                    </a:p>
                    <a:p>
                      <a:pPr marL="285750" indent="-285750" algn="l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한 달간 달력</a:t>
                      </a:r>
                      <a:endParaRPr lang="en-US" altLang="ko-KR" sz="14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285750" indent="-285750" algn="l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달력에서 선택한 날짜에     해당하는 일정목록</a:t>
                      </a:r>
                      <a:endParaRPr lang="en-US" altLang="ko-KR" sz="14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285750" indent="-285750" algn="l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일정</a:t>
                      </a: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/D-day/</a:t>
                      </a: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팀원을 추가할 수 있는 칸</a:t>
                      </a:r>
                      <a:endParaRPr lang="en-US" altLang="ko-KR" sz="14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4" name="TextBox 23"/>
          <p:cNvSpPr txBox="1"/>
          <p:nvPr/>
        </p:nvSpPr>
        <p:spPr>
          <a:xfrm>
            <a:off x="8165491" y="45204"/>
            <a:ext cx="9236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latin typeface="a가을소풍B" pitchFamily="18" charset="-127"/>
                <a:ea typeface="a가을소풍B" pitchFamily="18" charset="-127"/>
              </a:rPr>
              <a:t>소프트웨어 설계</a:t>
            </a:r>
            <a:endParaRPr lang="ko-KR" altLang="en-US" sz="800" dirty="0">
              <a:latin typeface="a가을소풍B" pitchFamily="18" charset="-127"/>
              <a:ea typeface="a가을소풍B" pitchFamily="18" charset="-127"/>
            </a:endParaRPr>
          </a:p>
        </p:txBody>
      </p:sp>
      <p:pic>
        <p:nvPicPr>
          <p:cNvPr id="3075" name="Picture 3" descr="C:\Users\수미\Desktop\소프트웨어설계UI\schedule-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2564904"/>
            <a:ext cx="2126356" cy="3543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4645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A09DE-9E9A-4F44-94C5-03ED173CDDE4}" type="slidenum">
              <a:rPr lang="ko-KR" altLang="en-US" smtClean="0"/>
              <a:pPr/>
              <a:t>75</a:t>
            </a:fld>
            <a:endParaRPr lang="ko-KR" altLang="en-US"/>
          </a:p>
        </p:txBody>
      </p:sp>
      <p:pic>
        <p:nvPicPr>
          <p:cNvPr id="5" name="Picture 2" descr="C:\Users\KimSH\Desktop\시그니쳐(좌우조합형)_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2119" y="6378633"/>
            <a:ext cx="2076385" cy="434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슬라이드 번호 개체 틀 6"/>
          <p:cNvSpPr txBox="1">
            <a:spLocks/>
          </p:cNvSpPr>
          <p:nvPr/>
        </p:nvSpPr>
        <p:spPr>
          <a:xfrm>
            <a:off x="3203848" y="638132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59F103D-9715-4C9B-AD17-22F01DA7B217}" type="slidenum">
              <a:rPr lang="ko-KR" altLang="en-US" smtClean="0"/>
              <a:pPr/>
              <a:t>75</a:t>
            </a:fld>
            <a:endParaRPr lang="ko-KR" altLang="en-US"/>
          </a:p>
        </p:txBody>
      </p:sp>
      <p:sp>
        <p:nvSpPr>
          <p:cNvPr id="7" name="오각형 6"/>
          <p:cNvSpPr/>
          <p:nvPr/>
        </p:nvSpPr>
        <p:spPr>
          <a:xfrm>
            <a:off x="173452" y="1979254"/>
            <a:ext cx="1424864" cy="280195"/>
          </a:xfrm>
          <a:prstGeom prst="homePlat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27674" y="1428736"/>
            <a:ext cx="13724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C</a:t>
            </a:r>
            <a:r>
              <a:rPr lang="en-US" altLang="ko-KR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ontents</a:t>
            </a:r>
            <a:endParaRPr lang="ko-KR" altLang="en-US" sz="1100" dirty="0">
              <a:solidFill>
                <a:schemeClr val="tx2">
                  <a:lumMod val="60000"/>
                  <a:lumOff val="4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40299" y="1979254"/>
            <a:ext cx="7938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가을소풍B" pitchFamily="18" charset="-127"/>
                <a:ea typeface="a가을소풍B" pitchFamily="18" charset="-127"/>
              </a:rPr>
              <a:t>개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가을소풍B" pitchFamily="18" charset="-127"/>
                <a:ea typeface="a가을소풍B" pitchFamily="18" charset="-127"/>
              </a:rPr>
              <a:t>　　요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979712" y="648000"/>
            <a:ext cx="50926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가을소풍B" pitchFamily="18" charset="-127"/>
                <a:ea typeface="a가을소풍B" pitchFamily="18" charset="-127"/>
              </a:rPr>
              <a:t>1-2. UI </a:t>
            </a:r>
            <a:r>
              <a:rPr lang="ko-KR" alt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가을소풍B" pitchFamily="18" charset="-127"/>
                <a:ea typeface="a가을소풍B" pitchFamily="18" charset="-127"/>
              </a:rPr>
              <a:t>설계</a:t>
            </a:r>
            <a:endParaRPr lang="ko-KR" alt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42844" y="2285992"/>
            <a:ext cx="24482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latin typeface="a가을소풍B" pitchFamily="18" charset="-127"/>
                <a:ea typeface="a가을소풍B" pitchFamily="18" charset="-127"/>
              </a:rPr>
              <a:t>1. </a:t>
            </a:r>
            <a:r>
              <a:rPr lang="ko-KR" altLang="en-US" sz="1000" dirty="0" smtClean="0">
                <a:latin typeface="a가을소풍B" pitchFamily="18" charset="-127"/>
                <a:ea typeface="a가을소풍B" pitchFamily="18" charset="-127"/>
              </a:rPr>
              <a:t>설계</a:t>
            </a:r>
            <a:endParaRPr lang="en-US" altLang="ko-KR" sz="1000" dirty="0" smtClean="0"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1-1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시스템 구조도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latin typeface="a가을소풍B" pitchFamily="18" charset="-127"/>
                <a:ea typeface="a가을소풍B" pitchFamily="18" charset="-127"/>
              </a:rPr>
              <a:t>  </a:t>
            </a:r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1-2 </a:t>
            </a:r>
            <a:r>
              <a:rPr lang="ko-KR" altLang="en-US" sz="1000" dirty="0" err="1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플로우차트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1-3 DB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설계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</a:t>
            </a:r>
            <a:r>
              <a:rPr lang="en-US" altLang="ko-KR" sz="1000" dirty="0" smtClean="0">
                <a:latin typeface="a가을소풍B" pitchFamily="18" charset="-127"/>
                <a:ea typeface="a가을소풍B" pitchFamily="18" charset="-127"/>
              </a:rPr>
              <a:t>1-4 UI </a:t>
            </a:r>
            <a:r>
              <a:rPr lang="ko-KR" altLang="en-US" sz="1000" dirty="0" smtClean="0">
                <a:latin typeface="a가을소풍B" pitchFamily="18" charset="-127"/>
                <a:ea typeface="a가을소풍B" pitchFamily="18" charset="-127"/>
              </a:rPr>
              <a:t>설계</a:t>
            </a:r>
            <a:endParaRPr lang="en-US" altLang="ko-KR" sz="1000" dirty="0" smtClean="0"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latin typeface="a가을소풍B" pitchFamily="18" charset="-127"/>
                <a:ea typeface="a가을소풍B" pitchFamily="18" charset="-127"/>
              </a:rPr>
              <a:t>  </a:t>
            </a:r>
          </a:p>
        </p:txBody>
      </p:sp>
      <p:cxnSp>
        <p:nvCxnSpPr>
          <p:cNvPr id="12" name="직선 연결선 11"/>
          <p:cNvCxnSpPr/>
          <p:nvPr/>
        </p:nvCxnSpPr>
        <p:spPr>
          <a:xfrm rot="16200000" flipV="1">
            <a:off x="-1751818" y="3342493"/>
            <a:ext cx="7010400" cy="20613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43199"/>
              </p:ext>
            </p:extLst>
          </p:nvPr>
        </p:nvGraphicFramePr>
        <p:xfrm>
          <a:off x="1908080" y="1340768"/>
          <a:ext cx="6840384" cy="4774624"/>
        </p:xfrm>
        <a:graphic>
          <a:graphicData uri="http://schemas.openxmlformats.org/drawingml/2006/table">
            <a:tbl>
              <a:tblPr firstRow="1" bandRow="1">
                <a:tableStyleId>{74C1A8A3-306A-4EB7-A6B1-4F7E0EB9C5D6}</a:tableStyleId>
              </a:tblPr>
              <a:tblGrid>
                <a:gridCol w="1151752"/>
                <a:gridCol w="1296144"/>
                <a:gridCol w="864096"/>
                <a:gridCol w="792088"/>
                <a:gridCol w="1152128"/>
                <a:gridCol w="1584176"/>
              </a:tblGrid>
              <a:tr h="360040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UI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설계서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Story</a:t>
                      </a:r>
                      <a:r>
                        <a:rPr lang="en-US" altLang="ko-KR" sz="16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Board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Number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07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</a:tr>
              <a:tr h="5040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Project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소프트웨어</a:t>
                      </a:r>
                      <a:endParaRPr lang="en-US" altLang="ko-KR" sz="14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설계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작성자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+mn-ea"/>
                          <a:ea typeface="+mn-ea"/>
                        </a:rPr>
                        <a:t>허성근</a:t>
                      </a:r>
                      <a:r>
                        <a:rPr lang="en-US" altLang="ko-KR" sz="1200" dirty="0" smtClean="0">
                          <a:latin typeface="+mn-ea"/>
                          <a:ea typeface="+mn-ea"/>
                        </a:rPr>
                        <a:t>,</a:t>
                      </a:r>
                    </a:p>
                    <a:p>
                      <a:pPr latinLnBrk="1"/>
                      <a:r>
                        <a:rPr lang="ko-KR" altLang="en-US" sz="1200" dirty="0" smtClean="0">
                          <a:latin typeface="+mn-ea"/>
                          <a:ea typeface="+mn-ea"/>
                        </a:rPr>
                        <a:t>김수미</a:t>
                      </a:r>
                      <a:endParaRPr lang="en-US" altLang="ko-KR" sz="1200" dirty="0" smtClean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날짜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2017.04.22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960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UI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Name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6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NEWS page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기능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561144">
                <a:tc gridSpan="4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  <a:latin typeface="a가을소풍B" pitchFamily="18" charset="-127"/>
                        <a:ea typeface="a가을소풍B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285750" indent="-285750" algn="l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좋아요 버튼을 누를 </a:t>
                      </a: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시</a:t>
                      </a:r>
                      <a:endParaRPr lang="en-US" altLang="ko-KR" sz="14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indent="0" algn="l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    </a:t>
                      </a: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수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증가 </a:t>
                      </a:r>
                      <a:endParaRPr lang="en-US" altLang="ko-KR" sz="14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285750" indent="-285750" algn="l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40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댓글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버튼을 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누를 시</a:t>
                      </a:r>
                      <a:endParaRPr lang="en-US" altLang="ko-KR" sz="14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indent="0" algn="l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    창 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열림 </a:t>
                      </a:r>
                      <a:endParaRPr lang="en-US" altLang="ko-KR" sz="14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285750" indent="-285750" algn="l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하단에 뉴스 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카테고리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별</a:t>
                      </a:r>
                      <a:endParaRPr lang="en-US" altLang="ko-KR" sz="14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indent="0" algn="l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   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분류  </a:t>
                      </a:r>
                      <a:endParaRPr lang="en-US" altLang="ko-KR" sz="14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8165491" y="45204"/>
            <a:ext cx="9236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latin typeface="a가을소풍B" pitchFamily="18" charset="-127"/>
                <a:ea typeface="a가을소풍B" pitchFamily="18" charset="-127"/>
              </a:rPr>
              <a:t>소프트웨어 설계</a:t>
            </a:r>
            <a:endParaRPr lang="ko-KR" altLang="en-US" sz="800" dirty="0">
              <a:latin typeface="a가을소풍B" pitchFamily="18" charset="-127"/>
              <a:ea typeface="a가을소풍B" pitchFamily="18" charset="-127"/>
            </a:endParaRPr>
          </a:p>
        </p:txBody>
      </p:sp>
      <p:pic>
        <p:nvPicPr>
          <p:cNvPr id="5122" name="Picture 2" descr="C:\Users\jan\Desktop\게장\소프트웨어설계UI\뉴스\뉴스스스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8" t="2449" r="2128" b="3123"/>
          <a:stretch>
            <a:fillRect/>
          </a:stretch>
        </p:blipFill>
        <p:spPr bwMode="auto">
          <a:xfrm>
            <a:off x="3059832" y="2564904"/>
            <a:ext cx="2088232" cy="3528392"/>
          </a:xfrm>
          <a:prstGeom prst="rect">
            <a:avLst/>
          </a:prstGeom>
          <a:noFill/>
          <a:ln w="31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013263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 flipH="1">
            <a:off x="4572000" y="4869160"/>
            <a:ext cx="489654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F103D-9715-4C9B-AD17-22F01DA7B217}" type="slidenum">
              <a:rPr lang="ko-KR" altLang="en-US" smtClean="0"/>
              <a:pPr/>
              <a:t>76</a:t>
            </a:fld>
            <a:endParaRPr lang="ko-KR" altLang="en-US"/>
          </a:p>
        </p:txBody>
      </p:sp>
      <p:pic>
        <p:nvPicPr>
          <p:cNvPr id="8" name="Picture 2" descr="C:\Users\KimSH\Desktop\시그니쳐(좌우조합형)_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2119" y="6378633"/>
            <a:ext cx="2076385" cy="434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103" r="11842"/>
          <a:stretch/>
        </p:blipFill>
        <p:spPr bwMode="auto">
          <a:xfrm>
            <a:off x="-32" y="0"/>
            <a:ext cx="452437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직사각형 9"/>
          <p:cNvSpPr/>
          <p:nvPr/>
        </p:nvSpPr>
        <p:spPr>
          <a:xfrm>
            <a:off x="-36512" y="0"/>
            <a:ext cx="4524375" cy="6858000"/>
          </a:xfrm>
          <a:prstGeom prst="rect">
            <a:avLst/>
          </a:prstGeom>
          <a:solidFill>
            <a:schemeClr val="accent1">
              <a:lumMod val="40000"/>
              <a:lumOff val="6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6357950" y="3861048"/>
            <a:ext cx="12858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Ⅳ</a:t>
            </a:r>
            <a:endParaRPr lang="ko-KR" altLang="en-US" sz="7200" dirty="0" smtClean="0">
              <a:solidFill>
                <a:schemeClr val="tx2">
                  <a:lumMod val="60000"/>
                  <a:lumOff val="4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259348" y="4159757"/>
            <a:ext cx="13131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44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가을소풍B" pitchFamily="18" charset="-127"/>
                <a:ea typeface="a가을소풍B" pitchFamily="18" charset="-127"/>
              </a:rPr>
              <a:t>구현</a:t>
            </a:r>
            <a:endParaRPr lang="ko-KR" altLang="en-US" sz="4400" dirty="0">
              <a:solidFill>
                <a:schemeClr val="tx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165491" y="45204"/>
            <a:ext cx="9236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latin typeface="a가을소풍B" pitchFamily="18" charset="-127"/>
                <a:ea typeface="a가을소풍B" pitchFamily="18" charset="-127"/>
              </a:rPr>
              <a:t>소프트웨어 설계</a:t>
            </a:r>
            <a:endParaRPr lang="ko-KR" altLang="en-US" sz="800" dirty="0">
              <a:latin typeface="a가을소풍B" pitchFamily="18" charset="-127"/>
              <a:ea typeface="a가을소풍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20881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KimSH\Desktop\시그니쳐(좌우조합형)_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2119" y="6378633"/>
            <a:ext cx="2076385" cy="434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F103D-9715-4C9B-AD17-22F01DA7B217}" type="slidenum">
              <a:rPr lang="ko-KR" altLang="en-US" smtClean="0"/>
              <a:pPr/>
              <a:t>77</a:t>
            </a:fld>
            <a:endParaRPr lang="ko-KR" altLang="en-US"/>
          </a:p>
        </p:txBody>
      </p:sp>
      <p:sp>
        <p:nvSpPr>
          <p:cNvPr id="13" name="오각형 12"/>
          <p:cNvSpPr/>
          <p:nvPr/>
        </p:nvSpPr>
        <p:spPr>
          <a:xfrm>
            <a:off x="173452" y="1979254"/>
            <a:ext cx="1424864" cy="280195"/>
          </a:xfrm>
          <a:prstGeom prst="homePlat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127674" y="1428736"/>
            <a:ext cx="13724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C</a:t>
            </a:r>
            <a:r>
              <a:rPr lang="en-US" altLang="ko-KR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ontents</a:t>
            </a:r>
            <a:endParaRPr lang="ko-KR" altLang="en-US" sz="1100" dirty="0">
              <a:solidFill>
                <a:schemeClr val="tx2">
                  <a:lumMod val="60000"/>
                  <a:lumOff val="4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40299" y="1979254"/>
            <a:ext cx="7938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가을소풍B" pitchFamily="18" charset="-127"/>
                <a:ea typeface="a가을소풍B" pitchFamily="18" charset="-127"/>
              </a:rPr>
              <a:t>개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가을소풍B" pitchFamily="18" charset="-127"/>
                <a:ea typeface="a가을소풍B" pitchFamily="18" charset="-127"/>
              </a:rPr>
              <a:t>　　요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979712" y="648000"/>
            <a:ext cx="50926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가을소풍B" pitchFamily="18" charset="-127"/>
                <a:ea typeface="a가을소풍B" pitchFamily="18" charset="-127"/>
              </a:rPr>
              <a:t>1-4. UI </a:t>
            </a:r>
            <a:r>
              <a:rPr lang="ko-KR" alt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가을소풍B" pitchFamily="18" charset="-127"/>
                <a:ea typeface="a가을소풍B" pitchFamily="18" charset="-127"/>
              </a:rPr>
              <a:t>구현</a:t>
            </a:r>
            <a:endParaRPr lang="ko-KR" alt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42844" y="2285992"/>
            <a:ext cx="24482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latin typeface="a가을소풍B" pitchFamily="18" charset="-127"/>
                <a:ea typeface="a가을소풍B" pitchFamily="18" charset="-127"/>
              </a:rPr>
              <a:t>1. </a:t>
            </a:r>
            <a:r>
              <a:rPr lang="ko-KR" altLang="en-US" sz="1000" dirty="0" smtClean="0">
                <a:latin typeface="a가을소풍B" pitchFamily="18" charset="-127"/>
                <a:ea typeface="a가을소풍B" pitchFamily="18" charset="-127"/>
              </a:rPr>
              <a:t>설계</a:t>
            </a:r>
            <a:endParaRPr lang="en-US" altLang="ko-KR" sz="1000" dirty="0" smtClean="0"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1-1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시스템 구조도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latin typeface="a가을소풍B" pitchFamily="18" charset="-127"/>
                <a:ea typeface="a가을소풍B" pitchFamily="18" charset="-127"/>
              </a:rPr>
              <a:t>  </a:t>
            </a:r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1-2 </a:t>
            </a:r>
            <a:r>
              <a:rPr lang="ko-KR" altLang="en-US" sz="1000" dirty="0" err="1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플로우차트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1-3 DB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설계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</a:t>
            </a:r>
            <a:r>
              <a:rPr lang="en-US" altLang="ko-KR" sz="1000" dirty="0" smtClean="0">
                <a:latin typeface="a가을소풍B" pitchFamily="18" charset="-127"/>
                <a:ea typeface="a가을소풍B" pitchFamily="18" charset="-127"/>
              </a:rPr>
              <a:t>1-4 UI </a:t>
            </a:r>
            <a:r>
              <a:rPr lang="ko-KR" altLang="en-US" sz="1000" dirty="0" smtClean="0">
                <a:latin typeface="a가을소풍B" pitchFamily="18" charset="-127"/>
                <a:ea typeface="a가을소풍B" pitchFamily="18" charset="-127"/>
              </a:rPr>
              <a:t>설계</a:t>
            </a:r>
            <a:endParaRPr lang="en-US" altLang="ko-KR" sz="1000" dirty="0" smtClean="0"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latin typeface="a가을소풍B" pitchFamily="18" charset="-127"/>
                <a:ea typeface="a가을소풍B" pitchFamily="18" charset="-127"/>
              </a:rPr>
              <a:t>  </a:t>
            </a:r>
          </a:p>
        </p:txBody>
      </p:sp>
      <p:cxnSp>
        <p:nvCxnSpPr>
          <p:cNvPr id="12" name="직선 연결선 11"/>
          <p:cNvCxnSpPr/>
          <p:nvPr/>
        </p:nvCxnSpPr>
        <p:spPr>
          <a:xfrm rot="16200000" flipV="1">
            <a:off x="-1751818" y="3342493"/>
            <a:ext cx="7010400" cy="20613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8165491" y="45204"/>
            <a:ext cx="9236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latin typeface="a가을소풍B" pitchFamily="18" charset="-127"/>
                <a:ea typeface="a가을소풍B" pitchFamily="18" charset="-127"/>
              </a:rPr>
              <a:t>소프트웨어 설계</a:t>
            </a:r>
            <a:endParaRPr lang="ko-KR" altLang="en-US" sz="800" dirty="0">
              <a:latin typeface="a가을소풍B" pitchFamily="18" charset="-127"/>
              <a:ea typeface="a가을소풍B" pitchFamily="18" charset="-127"/>
            </a:endParaRPr>
          </a:p>
        </p:txBody>
      </p:sp>
      <p:pic>
        <p:nvPicPr>
          <p:cNvPr id="2050" name="Picture 2" descr="C:\Users\Jan\Desktop\2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17" r="15403"/>
          <a:stretch/>
        </p:blipFill>
        <p:spPr bwMode="auto">
          <a:xfrm>
            <a:off x="2267744" y="1483725"/>
            <a:ext cx="2762904" cy="4969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580112" y="1484784"/>
            <a:ext cx="3384376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chemeClr val="accent1"/>
                </a:solidFill>
              </a:rPr>
              <a:t>&lt;</a:t>
            </a:r>
            <a:r>
              <a:rPr lang="ko-KR" altLang="en-US" dirty="0" smtClean="0">
                <a:solidFill>
                  <a:schemeClr val="accent1"/>
                </a:solidFill>
              </a:rPr>
              <a:t>로그인 화면</a:t>
            </a:r>
            <a:r>
              <a:rPr lang="en-US" altLang="ko-KR" dirty="0" smtClean="0">
                <a:solidFill>
                  <a:schemeClr val="accent1"/>
                </a:solidFill>
              </a:rPr>
              <a:t>&gt;</a:t>
            </a:r>
            <a:endParaRPr lang="en-US" altLang="ko-KR" dirty="0">
              <a:solidFill>
                <a:schemeClr val="accent1"/>
              </a:solidFill>
            </a:endParaRPr>
          </a:p>
          <a:p>
            <a:endParaRPr lang="en-US" altLang="ko-KR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 smtClean="0"/>
              <a:t>Register -&gt; </a:t>
            </a:r>
            <a:r>
              <a:rPr lang="ko-KR" altLang="en-US" sz="1600" dirty="0" smtClean="0"/>
              <a:t>회원가입 가능 </a:t>
            </a:r>
            <a:endParaRPr lang="en-US" altLang="ko-KR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 smtClean="0"/>
              <a:t>Forgot Password? - &gt; </a:t>
            </a:r>
            <a:r>
              <a:rPr lang="ko-KR" altLang="en-US" sz="1600" dirty="0" smtClean="0"/>
              <a:t>비밀번호 찾기</a:t>
            </a:r>
            <a:endParaRPr lang="en-US" altLang="ko-KR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err="1" smtClean="0"/>
              <a:t>구글</a:t>
            </a:r>
            <a:r>
              <a:rPr lang="ko-KR" altLang="en-US" sz="1600" dirty="0"/>
              <a:t> </a:t>
            </a:r>
            <a:r>
              <a:rPr lang="en-US" altLang="ko-KR" sz="1600" dirty="0" smtClean="0"/>
              <a:t>, </a:t>
            </a:r>
            <a:r>
              <a:rPr lang="ko-KR" altLang="en-US" sz="1600" dirty="0" err="1" smtClean="0"/>
              <a:t>페이스북</a:t>
            </a:r>
            <a:r>
              <a:rPr lang="ko-KR" altLang="en-US" sz="1600" dirty="0" smtClean="0"/>
              <a:t> 아이디로 로그인 가능</a:t>
            </a:r>
            <a:endParaRPr lang="en-US" altLang="ko-KR" sz="1600" dirty="0" smtClean="0"/>
          </a:p>
        </p:txBody>
      </p:sp>
    </p:spTree>
    <p:extLst>
      <p:ext uri="{BB962C8B-B14F-4D97-AF65-F5344CB8AC3E}">
        <p14:creationId xmlns:p14="http://schemas.microsoft.com/office/powerpoint/2010/main" val="908396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KimSH\Desktop\시그니쳐(좌우조합형)_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2119" y="6378633"/>
            <a:ext cx="2076385" cy="434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F103D-9715-4C9B-AD17-22F01DA7B217}" type="slidenum">
              <a:rPr lang="ko-KR" altLang="en-US" smtClean="0"/>
              <a:pPr/>
              <a:t>78</a:t>
            </a:fld>
            <a:endParaRPr lang="ko-KR" altLang="en-US"/>
          </a:p>
        </p:txBody>
      </p:sp>
      <p:sp>
        <p:nvSpPr>
          <p:cNvPr id="13" name="오각형 12"/>
          <p:cNvSpPr/>
          <p:nvPr/>
        </p:nvSpPr>
        <p:spPr>
          <a:xfrm>
            <a:off x="173452" y="1979254"/>
            <a:ext cx="1424864" cy="280195"/>
          </a:xfrm>
          <a:prstGeom prst="homePlat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127674" y="1428736"/>
            <a:ext cx="13724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C</a:t>
            </a:r>
            <a:r>
              <a:rPr lang="en-US" altLang="ko-KR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ontents</a:t>
            </a:r>
            <a:endParaRPr lang="ko-KR" altLang="en-US" sz="1100" dirty="0">
              <a:solidFill>
                <a:schemeClr val="tx2">
                  <a:lumMod val="60000"/>
                  <a:lumOff val="4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40299" y="1979254"/>
            <a:ext cx="7938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가을소풍B" pitchFamily="18" charset="-127"/>
                <a:ea typeface="a가을소풍B" pitchFamily="18" charset="-127"/>
              </a:rPr>
              <a:t>개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가을소풍B" pitchFamily="18" charset="-127"/>
                <a:ea typeface="a가을소풍B" pitchFamily="18" charset="-127"/>
              </a:rPr>
              <a:t>　　요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979712" y="648000"/>
            <a:ext cx="50926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가을소풍B" pitchFamily="18" charset="-127"/>
                <a:ea typeface="a가을소풍B" pitchFamily="18" charset="-127"/>
              </a:rPr>
              <a:t>1-4. UI </a:t>
            </a:r>
            <a:r>
              <a:rPr lang="ko-KR" alt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가을소풍B" pitchFamily="18" charset="-127"/>
                <a:ea typeface="a가을소풍B" pitchFamily="18" charset="-127"/>
              </a:rPr>
              <a:t>구현</a:t>
            </a:r>
            <a:endParaRPr lang="ko-KR" alt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42844" y="2285992"/>
            <a:ext cx="24482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latin typeface="a가을소풍B" pitchFamily="18" charset="-127"/>
                <a:ea typeface="a가을소풍B" pitchFamily="18" charset="-127"/>
              </a:rPr>
              <a:t>1. </a:t>
            </a:r>
            <a:r>
              <a:rPr lang="ko-KR" altLang="en-US" sz="1000" dirty="0" smtClean="0">
                <a:latin typeface="a가을소풍B" pitchFamily="18" charset="-127"/>
                <a:ea typeface="a가을소풍B" pitchFamily="18" charset="-127"/>
              </a:rPr>
              <a:t>설계</a:t>
            </a:r>
            <a:endParaRPr lang="en-US" altLang="ko-KR" sz="1000" dirty="0" smtClean="0"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1-1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시스템 구조도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latin typeface="a가을소풍B" pitchFamily="18" charset="-127"/>
                <a:ea typeface="a가을소풍B" pitchFamily="18" charset="-127"/>
              </a:rPr>
              <a:t>  </a:t>
            </a:r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1-2 </a:t>
            </a:r>
            <a:r>
              <a:rPr lang="ko-KR" altLang="en-US" sz="1000" dirty="0" err="1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플로우차트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1-3 DB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설계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</a:t>
            </a:r>
            <a:r>
              <a:rPr lang="en-US" altLang="ko-KR" sz="1000" dirty="0" smtClean="0">
                <a:latin typeface="a가을소풍B" pitchFamily="18" charset="-127"/>
                <a:ea typeface="a가을소풍B" pitchFamily="18" charset="-127"/>
              </a:rPr>
              <a:t>1-4 UI </a:t>
            </a:r>
            <a:r>
              <a:rPr lang="ko-KR" altLang="en-US" sz="1000" dirty="0" smtClean="0">
                <a:latin typeface="a가을소풍B" pitchFamily="18" charset="-127"/>
                <a:ea typeface="a가을소풍B" pitchFamily="18" charset="-127"/>
              </a:rPr>
              <a:t>설계</a:t>
            </a:r>
            <a:endParaRPr lang="en-US" altLang="ko-KR" sz="1000" dirty="0" smtClean="0"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latin typeface="a가을소풍B" pitchFamily="18" charset="-127"/>
                <a:ea typeface="a가을소풍B" pitchFamily="18" charset="-127"/>
              </a:rPr>
              <a:t>  </a:t>
            </a:r>
          </a:p>
        </p:txBody>
      </p:sp>
      <p:cxnSp>
        <p:nvCxnSpPr>
          <p:cNvPr id="12" name="직선 연결선 11"/>
          <p:cNvCxnSpPr/>
          <p:nvPr/>
        </p:nvCxnSpPr>
        <p:spPr>
          <a:xfrm rot="16200000" flipV="1">
            <a:off x="-1751818" y="3342493"/>
            <a:ext cx="7010400" cy="20613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8165491" y="45204"/>
            <a:ext cx="9236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latin typeface="a가을소풍B" pitchFamily="18" charset="-127"/>
                <a:ea typeface="a가을소풍B" pitchFamily="18" charset="-127"/>
              </a:rPr>
              <a:t>소프트웨어 설계</a:t>
            </a:r>
            <a:endParaRPr lang="ko-KR" altLang="en-US" sz="800" dirty="0">
              <a:latin typeface="a가을소풍B" pitchFamily="18" charset="-127"/>
              <a:ea typeface="a가을소풍B" pitchFamily="18" charset="-127"/>
            </a:endParaRP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4" cstate="print"/>
          <a:srcRect t="3965"/>
          <a:stretch>
            <a:fillRect/>
          </a:stretch>
        </p:blipFill>
        <p:spPr bwMode="auto">
          <a:xfrm>
            <a:off x="2267744" y="1476244"/>
            <a:ext cx="2754688" cy="49770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5652120" y="1428736"/>
            <a:ext cx="3168352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chemeClr val="accent1"/>
                </a:solidFill>
                <a:latin typeface="+mn-ea"/>
              </a:rPr>
              <a:t>&lt;</a:t>
            </a:r>
            <a:r>
              <a:rPr lang="ko-KR" altLang="en-US" dirty="0" smtClean="0">
                <a:solidFill>
                  <a:schemeClr val="accent1"/>
                </a:solidFill>
                <a:latin typeface="+mn-ea"/>
              </a:rPr>
              <a:t>회원가입 페이지</a:t>
            </a:r>
            <a:r>
              <a:rPr lang="en-US" altLang="ko-KR" dirty="0" smtClean="0">
                <a:solidFill>
                  <a:schemeClr val="accent1"/>
                </a:solidFill>
                <a:latin typeface="+mn-ea"/>
              </a:rPr>
              <a:t>&gt;</a:t>
            </a:r>
            <a:endParaRPr lang="en-US" altLang="ko-KR" dirty="0" smtClean="0">
              <a:solidFill>
                <a:schemeClr val="accent1"/>
              </a:solidFill>
              <a:latin typeface="+mn-ea"/>
            </a:endParaRPr>
          </a:p>
          <a:p>
            <a:endParaRPr lang="en-US" altLang="ko-KR" sz="1600" dirty="0" smtClean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atin typeface="+mn-ea"/>
              </a:rPr>
              <a:t>회원정보 이름 </a:t>
            </a:r>
            <a:r>
              <a:rPr lang="en-US" altLang="ko-KR" sz="1600" dirty="0" smtClean="0">
                <a:latin typeface="+mn-ea"/>
              </a:rPr>
              <a:t>, </a:t>
            </a:r>
            <a:r>
              <a:rPr lang="ko-KR" altLang="en-US" sz="1600" dirty="0" err="1" smtClean="0">
                <a:latin typeface="+mn-ea"/>
              </a:rPr>
              <a:t>이메일</a:t>
            </a:r>
            <a:r>
              <a:rPr lang="ko-KR" altLang="en-US" sz="1600" dirty="0" smtClean="0">
                <a:latin typeface="+mn-ea"/>
              </a:rPr>
              <a:t> 비밀번호만 </a:t>
            </a:r>
            <a:r>
              <a:rPr lang="ko-KR" altLang="en-US" sz="1600" dirty="0" err="1" smtClean="0">
                <a:latin typeface="+mn-ea"/>
              </a:rPr>
              <a:t>입력받음</a:t>
            </a:r>
            <a:r>
              <a:rPr lang="ko-KR" altLang="en-US" sz="1600" dirty="0" smtClean="0">
                <a:latin typeface="+mn-ea"/>
              </a:rPr>
              <a:t> </a:t>
            </a:r>
            <a:endParaRPr lang="en-US" altLang="ko-KR" sz="1600" dirty="0" smtClean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 smtClean="0">
                <a:latin typeface="+mn-ea"/>
              </a:rPr>
              <a:t>Register </a:t>
            </a:r>
            <a:r>
              <a:rPr lang="ko-KR" altLang="en-US" sz="1600" dirty="0" smtClean="0">
                <a:latin typeface="+mn-ea"/>
              </a:rPr>
              <a:t>버튼 누를 시 회원가입 동시에 로그인 화면으로 돌아감 </a:t>
            </a:r>
            <a:endParaRPr lang="en-US" altLang="ko-KR" sz="1600" dirty="0" smtClean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 smtClean="0">
                <a:latin typeface="+mn-ea"/>
              </a:rPr>
              <a:t>Already have an account? Sign In </a:t>
            </a:r>
            <a:r>
              <a:rPr lang="ko-KR" altLang="en-US" sz="1600" dirty="0" smtClean="0">
                <a:latin typeface="+mn-ea"/>
              </a:rPr>
              <a:t>버튼 누를 시 로그인 화면으로 돌아감</a:t>
            </a:r>
            <a:endParaRPr lang="ko-KR" altLang="en-US" sz="16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26848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KimSH\Desktop\시그니쳐(좌우조합형)_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2119" y="6378633"/>
            <a:ext cx="2076385" cy="434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F103D-9715-4C9B-AD17-22F01DA7B217}" type="slidenum">
              <a:rPr lang="ko-KR" altLang="en-US" smtClean="0"/>
              <a:pPr/>
              <a:t>79</a:t>
            </a:fld>
            <a:endParaRPr lang="ko-KR" altLang="en-US"/>
          </a:p>
        </p:txBody>
      </p:sp>
      <p:sp>
        <p:nvSpPr>
          <p:cNvPr id="13" name="오각형 12"/>
          <p:cNvSpPr/>
          <p:nvPr/>
        </p:nvSpPr>
        <p:spPr>
          <a:xfrm>
            <a:off x="173452" y="1979254"/>
            <a:ext cx="1424864" cy="280195"/>
          </a:xfrm>
          <a:prstGeom prst="homePlat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127674" y="1428736"/>
            <a:ext cx="13724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C</a:t>
            </a:r>
            <a:r>
              <a:rPr lang="en-US" altLang="ko-KR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ontents</a:t>
            </a:r>
            <a:endParaRPr lang="ko-KR" altLang="en-US" sz="1100" dirty="0">
              <a:solidFill>
                <a:schemeClr val="tx2">
                  <a:lumMod val="60000"/>
                  <a:lumOff val="4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40299" y="1979254"/>
            <a:ext cx="7938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가을소풍B" pitchFamily="18" charset="-127"/>
                <a:ea typeface="a가을소풍B" pitchFamily="18" charset="-127"/>
              </a:rPr>
              <a:t>개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가을소풍B" pitchFamily="18" charset="-127"/>
                <a:ea typeface="a가을소풍B" pitchFamily="18" charset="-127"/>
              </a:rPr>
              <a:t>　　요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979712" y="648000"/>
            <a:ext cx="50926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가을소풍B" pitchFamily="18" charset="-127"/>
                <a:ea typeface="a가을소풍B" pitchFamily="18" charset="-127"/>
              </a:rPr>
              <a:t>1-4. UI </a:t>
            </a:r>
            <a:r>
              <a:rPr lang="ko-KR" alt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가을소풍B" pitchFamily="18" charset="-127"/>
                <a:ea typeface="a가을소풍B" pitchFamily="18" charset="-127"/>
              </a:rPr>
              <a:t>구현</a:t>
            </a:r>
            <a:endParaRPr lang="ko-KR" alt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42844" y="2285992"/>
            <a:ext cx="24482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latin typeface="a가을소풍B" pitchFamily="18" charset="-127"/>
                <a:ea typeface="a가을소풍B" pitchFamily="18" charset="-127"/>
              </a:rPr>
              <a:t>1. </a:t>
            </a:r>
            <a:r>
              <a:rPr lang="ko-KR" altLang="en-US" sz="1000" dirty="0" smtClean="0">
                <a:latin typeface="a가을소풍B" pitchFamily="18" charset="-127"/>
                <a:ea typeface="a가을소풍B" pitchFamily="18" charset="-127"/>
              </a:rPr>
              <a:t>설계</a:t>
            </a:r>
            <a:endParaRPr lang="en-US" altLang="ko-KR" sz="1000" dirty="0" smtClean="0"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1-1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시스템 구조도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latin typeface="a가을소풍B" pitchFamily="18" charset="-127"/>
                <a:ea typeface="a가을소풍B" pitchFamily="18" charset="-127"/>
              </a:rPr>
              <a:t>  </a:t>
            </a:r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1-2 </a:t>
            </a:r>
            <a:r>
              <a:rPr lang="ko-KR" altLang="en-US" sz="1000" dirty="0" err="1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플로우차트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1-3 DB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설계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</a:t>
            </a:r>
            <a:r>
              <a:rPr lang="en-US" altLang="ko-KR" sz="1000" dirty="0" smtClean="0">
                <a:latin typeface="a가을소풍B" pitchFamily="18" charset="-127"/>
                <a:ea typeface="a가을소풍B" pitchFamily="18" charset="-127"/>
              </a:rPr>
              <a:t>1-4 UI </a:t>
            </a:r>
            <a:r>
              <a:rPr lang="ko-KR" altLang="en-US" sz="1000" dirty="0" smtClean="0">
                <a:latin typeface="a가을소풍B" pitchFamily="18" charset="-127"/>
                <a:ea typeface="a가을소풍B" pitchFamily="18" charset="-127"/>
              </a:rPr>
              <a:t>설계</a:t>
            </a:r>
            <a:endParaRPr lang="en-US" altLang="ko-KR" sz="1000" dirty="0" smtClean="0"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latin typeface="a가을소풍B" pitchFamily="18" charset="-127"/>
                <a:ea typeface="a가을소풍B" pitchFamily="18" charset="-127"/>
              </a:rPr>
              <a:t>  </a:t>
            </a:r>
          </a:p>
        </p:txBody>
      </p:sp>
      <p:cxnSp>
        <p:nvCxnSpPr>
          <p:cNvPr id="12" name="직선 연결선 11"/>
          <p:cNvCxnSpPr/>
          <p:nvPr/>
        </p:nvCxnSpPr>
        <p:spPr>
          <a:xfrm rot="16200000" flipV="1">
            <a:off x="-1751818" y="3342493"/>
            <a:ext cx="7010400" cy="20613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8165491" y="45204"/>
            <a:ext cx="9236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latin typeface="a가을소풍B" pitchFamily="18" charset="-127"/>
                <a:ea typeface="a가을소풍B" pitchFamily="18" charset="-127"/>
              </a:rPr>
              <a:t>소프트웨어 설계</a:t>
            </a:r>
            <a:endParaRPr lang="ko-KR" altLang="en-US" sz="800" dirty="0">
              <a:latin typeface="a가을소풍B" pitchFamily="18" charset="-127"/>
              <a:ea typeface="a가을소풍B" pitchFamily="18" charset="-127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 cstate="print"/>
          <a:srcRect t="4189"/>
          <a:stretch>
            <a:fillRect/>
          </a:stretch>
        </p:blipFill>
        <p:spPr bwMode="auto">
          <a:xfrm>
            <a:off x="1933733" y="1556792"/>
            <a:ext cx="2286603" cy="40227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 cstate="print"/>
          <a:srcRect t="3306"/>
          <a:stretch>
            <a:fillRect/>
          </a:stretch>
        </p:blipFill>
        <p:spPr bwMode="auto">
          <a:xfrm>
            <a:off x="4288022" y="1556792"/>
            <a:ext cx="2300202" cy="40227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6588224" y="1448422"/>
            <a:ext cx="237626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chemeClr val="accent1"/>
                </a:solidFill>
              </a:rPr>
              <a:t>&lt;</a:t>
            </a:r>
            <a:r>
              <a:rPr lang="ko-KR" altLang="en-US" dirty="0" smtClean="0">
                <a:solidFill>
                  <a:schemeClr val="accent1"/>
                </a:solidFill>
              </a:rPr>
              <a:t>회원가입 페이지</a:t>
            </a:r>
            <a:r>
              <a:rPr lang="en-US" altLang="ko-KR" dirty="0" smtClean="0">
                <a:solidFill>
                  <a:schemeClr val="accent1"/>
                </a:solidFill>
              </a:rPr>
              <a:t>&gt;</a:t>
            </a:r>
            <a:endParaRPr lang="en-US" altLang="ko-KR" dirty="0" smtClean="0">
              <a:solidFill>
                <a:schemeClr val="accent1"/>
              </a:solidFill>
            </a:endParaRPr>
          </a:p>
          <a:p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err="1" smtClean="0"/>
              <a:t>페이스북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, </a:t>
            </a:r>
            <a:r>
              <a:rPr lang="ko-KR" altLang="en-US" sz="1600" dirty="0" err="1" smtClean="0"/>
              <a:t>구글</a:t>
            </a:r>
            <a:r>
              <a:rPr lang="ko-KR" altLang="en-US" sz="1600" dirty="0" smtClean="0"/>
              <a:t> </a:t>
            </a:r>
            <a:r>
              <a:rPr lang="en-US" altLang="ko-KR" sz="1600" dirty="0" err="1" smtClean="0"/>
              <a:t>api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를 사용하여 로그인 페이지 구현 </a:t>
            </a:r>
            <a:endParaRPr lang="en-US" altLang="ko-KR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err="1" smtClean="0"/>
              <a:t>페이스북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, </a:t>
            </a:r>
            <a:r>
              <a:rPr lang="ko-KR" altLang="en-US" sz="1600" dirty="0" err="1" smtClean="0"/>
              <a:t>구글</a:t>
            </a:r>
            <a:r>
              <a:rPr lang="ko-KR" altLang="en-US" sz="1600" dirty="0" smtClean="0"/>
              <a:t> 아이디로 로그인 가능 </a:t>
            </a:r>
            <a:endParaRPr lang="en-US" altLang="ko-KR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err="1" smtClean="0"/>
              <a:t>페이스북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, </a:t>
            </a:r>
            <a:r>
              <a:rPr lang="ko-KR" altLang="en-US" sz="1600" dirty="0" err="1" smtClean="0"/>
              <a:t>구글</a:t>
            </a:r>
            <a:r>
              <a:rPr lang="ko-KR" altLang="en-US" sz="1600" dirty="0" smtClean="0"/>
              <a:t> 회원가입 가능 </a:t>
            </a:r>
            <a:endParaRPr lang="en-US" altLang="ko-KR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회원 가입 시 다시 로그인 화면으로 이동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946521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KimSH\Desktop\시그니쳐(좌우조합형)_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2119" y="6378633"/>
            <a:ext cx="2076385" cy="434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F103D-9715-4C9B-AD17-22F01DA7B217}" type="slidenum">
              <a:rPr lang="ko-KR" altLang="en-US" smtClean="0"/>
              <a:pPr/>
              <a:t>8</a:t>
            </a:fld>
            <a:endParaRPr lang="ko-KR" altLang="en-US"/>
          </a:p>
        </p:txBody>
      </p:sp>
      <p:sp>
        <p:nvSpPr>
          <p:cNvPr id="23" name="오각형 22"/>
          <p:cNvSpPr/>
          <p:nvPr/>
        </p:nvSpPr>
        <p:spPr>
          <a:xfrm>
            <a:off x="173452" y="1979254"/>
            <a:ext cx="1424864" cy="280195"/>
          </a:xfrm>
          <a:prstGeom prst="homePlat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27674" y="1428736"/>
            <a:ext cx="13724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C</a:t>
            </a:r>
            <a:r>
              <a:rPr lang="en-US" altLang="ko-KR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ontents</a:t>
            </a:r>
            <a:endParaRPr lang="ko-KR" altLang="en-US" sz="1100" dirty="0">
              <a:solidFill>
                <a:schemeClr val="tx2">
                  <a:lumMod val="60000"/>
                  <a:lumOff val="4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40299" y="1979254"/>
            <a:ext cx="7938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가을소풍B" pitchFamily="18" charset="-127"/>
                <a:ea typeface="a가을소풍B" pitchFamily="18" charset="-127"/>
              </a:rPr>
              <a:t>개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가을소풍B" pitchFamily="18" charset="-127"/>
                <a:ea typeface="a가을소풍B" pitchFamily="18" charset="-127"/>
              </a:rPr>
              <a:t>　　요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42844" y="2298696"/>
            <a:ext cx="2071702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1.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개요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1-1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주제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1-2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선정이유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1-3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주요대상</a:t>
            </a:r>
            <a:endParaRPr lang="en-US" altLang="ko-KR" sz="1000" dirty="0" smtClean="0">
              <a:latin typeface="a가을소풍B" pitchFamily="18" charset="-127"/>
              <a:ea typeface="a가을소풍B" pitchFamily="18" charset="-127"/>
            </a:endParaRPr>
          </a:p>
          <a:p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latin typeface="a가을소풍B" pitchFamily="18" charset="-127"/>
                <a:ea typeface="a가을소풍B" pitchFamily="18" charset="-127"/>
              </a:rPr>
              <a:t>2. </a:t>
            </a:r>
            <a:r>
              <a:rPr lang="ko-KR" altLang="en-US" sz="1000" dirty="0" smtClean="0">
                <a:latin typeface="a가을소풍B" pitchFamily="18" charset="-127"/>
                <a:ea typeface="a가을소풍B" pitchFamily="18" charset="-127"/>
              </a:rPr>
              <a:t>진행</a:t>
            </a:r>
            <a:endParaRPr lang="en-US" altLang="ko-KR" sz="1000" dirty="0" smtClean="0"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2-1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진행방법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latin typeface="a가을소풍B" pitchFamily="18" charset="-127"/>
                <a:ea typeface="a가을소풍B" pitchFamily="18" charset="-127"/>
              </a:rPr>
              <a:t>  2-2 </a:t>
            </a:r>
            <a:r>
              <a:rPr lang="ko-KR" altLang="en-US" sz="1000" dirty="0" smtClean="0">
                <a:latin typeface="a가을소풍B" pitchFamily="18" charset="-127"/>
                <a:ea typeface="a가을소풍B" pitchFamily="18" charset="-127"/>
              </a:rPr>
              <a:t>제작환경</a:t>
            </a:r>
            <a:endParaRPr lang="en-US" altLang="ko-KR" sz="1000" dirty="0" smtClean="0"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2-3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개발도구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2-4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주요기능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2-5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기대효과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3.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구성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3-1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팀원 구성 및 역할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3-2 WBS</a:t>
            </a: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3-3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프로젝트 일정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3-4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자원 및 예산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979712" y="648000"/>
            <a:ext cx="29494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가을소풍B" pitchFamily="18" charset="-127"/>
                <a:ea typeface="a가을소풍B" pitchFamily="18" charset="-127"/>
              </a:rPr>
              <a:t>2-2. </a:t>
            </a:r>
            <a:r>
              <a:rPr lang="ko-KR" alt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가을소풍B" pitchFamily="18" charset="-127"/>
                <a:ea typeface="a가을소풍B" pitchFamily="18" charset="-127"/>
              </a:rPr>
              <a:t>제작환경</a:t>
            </a:r>
            <a:endParaRPr lang="ko-KR" alt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가을소풍B" pitchFamily="18" charset="-127"/>
              <a:ea typeface="a가을소풍B" pitchFamily="18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 rot="16200000" flipV="1">
            <a:off x="-1751818" y="3342493"/>
            <a:ext cx="7010400" cy="20613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339752" y="1988840"/>
            <a:ext cx="5507918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+mn-ea"/>
              </a:rPr>
              <a:t>개발버전 </a:t>
            </a:r>
            <a:r>
              <a:rPr lang="en-US" altLang="ko-KR" sz="2400" dirty="0" smtClean="0">
                <a:latin typeface="+mn-ea"/>
              </a:rPr>
              <a:t>: ANDROID(JAVA)</a:t>
            </a:r>
          </a:p>
          <a:p>
            <a:endParaRPr lang="en-US" altLang="ko-KR" sz="2400" dirty="0" smtClean="0">
              <a:latin typeface="+mn-ea"/>
            </a:endParaRPr>
          </a:p>
          <a:p>
            <a:r>
              <a:rPr lang="ko-KR" altLang="en-US" sz="2400" dirty="0" smtClean="0">
                <a:latin typeface="+mn-ea"/>
              </a:rPr>
              <a:t>개발형태 </a:t>
            </a:r>
            <a:r>
              <a:rPr lang="en-US" altLang="ko-KR" sz="2400" dirty="0" smtClean="0">
                <a:latin typeface="+mn-ea"/>
              </a:rPr>
              <a:t>: APP</a:t>
            </a:r>
          </a:p>
          <a:p>
            <a:endParaRPr lang="en-US" altLang="ko-KR" sz="2400" dirty="0" smtClean="0">
              <a:latin typeface="+mn-ea"/>
            </a:endParaRPr>
          </a:p>
          <a:p>
            <a:r>
              <a:rPr lang="ko-KR" altLang="en-US" sz="2400" dirty="0" smtClean="0">
                <a:latin typeface="+mn-ea"/>
              </a:rPr>
              <a:t>서버환경 </a:t>
            </a:r>
            <a:r>
              <a:rPr lang="en-US" altLang="ko-KR" sz="2400" dirty="0" smtClean="0">
                <a:latin typeface="+mn-ea"/>
              </a:rPr>
              <a:t>: APMSETUP</a:t>
            </a:r>
          </a:p>
          <a:p>
            <a:endParaRPr lang="en-US" altLang="ko-KR" sz="2400" dirty="0" smtClean="0">
              <a:latin typeface="+mn-ea"/>
            </a:endParaRPr>
          </a:p>
          <a:p>
            <a:r>
              <a:rPr lang="ko-KR" altLang="en-US" sz="2400" dirty="0" smtClean="0">
                <a:latin typeface="+mn-ea"/>
              </a:rPr>
              <a:t>디자인 </a:t>
            </a:r>
            <a:r>
              <a:rPr lang="en-US" altLang="ko-KR" sz="2400" dirty="0" smtClean="0">
                <a:latin typeface="+mn-ea"/>
              </a:rPr>
              <a:t>: Photoshop cs6, Illustrator cs6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165491" y="45204"/>
            <a:ext cx="93647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>
                <a:latin typeface="a가을소풍B" pitchFamily="18" charset="-127"/>
                <a:ea typeface="a가을소풍B" pitchFamily="18" charset="-127"/>
              </a:rPr>
              <a:t>소프트웨어 설계</a:t>
            </a:r>
          </a:p>
        </p:txBody>
      </p:sp>
    </p:spTree>
    <p:extLst>
      <p:ext uri="{BB962C8B-B14F-4D97-AF65-F5344CB8AC3E}">
        <p14:creationId xmlns:p14="http://schemas.microsoft.com/office/powerpoint/2010/main" val="1745451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KimSH\Desktop\시그니쳐(좌우조합형)_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2119" y="6378633"/>
            <a:ext cx="2076385" cy="434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F103D-9715-4C9B-AD17-22F01DA7B217}" type="slidenum">
              <a:rPr lang="ko-KR" altLang="en-US" smtClean="0"/>
              <a:pPr/>
              <a:t>80</a:t>
            </a:fld>
            <a:endParaRPr lang="ko-KR" altLang="en-US"/>
          </a:p>
        </p:txBody>
      </p:sp>
      <p:sp>
        <p:nvSpPr>
          <p:cNvPr id="13" name="오각형 12"/>
          <p:cNvSpPr/>
          <p:nvPr/>
        </p:nvSpPr>
        <p:spPr>
          <a:xfrm>
            <a:off x="173452" y="1979254"/>
            <a:ext cx="1424864" cy="280195"/>
          </a:xfrm>
          <a:prstGeom prst="homePlat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127674" y="1428736"/>
            <a:ext cx="13724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C</a:t>
            </a:r>
            <a:r>
              <a:rPr lang="en-US" altLang="ko-KR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ontents</a:t>
            </a:r>
            <a:endParaRPr lang="ko-KR" altLang="en-US" sz="1100" dirty="0">
              <a:solidFill>
                <a:schemeClr val="tx2">
                  <a:lumMod val="60000"/>
                  <a:lumOff val="4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40299" y="1979254"/>
            <a:ext cx="7938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가을소풍B" pitchFamily="18" charset="-127"/>
                <a:ea typeface="a가을소풍B" pitchFamily="18" charset="-127"/>
              </a:rPr>
              <a:t>개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가을소풍B" pitchFamily="18" charset="-127"/>
                <a:ea typeface="a가을소풍B" pitchFamily="18" charset="-127"/>
              </a:rPr>
              <a:t>　　요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979712" y="648000"/>
            <a:ext cx="50926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가을소풍B" pitchFamily="18" charset="-127"/>
                <a:ea typeface="a가을소풍B" pitchFamily="18" charset="-127"/>
              </a:rPr>
              <a:t>1-4. UI </a:t>
            </a:r>
            <a:r>
              <a:rPr lang="ko-KR" alt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가을소풍B" pitchFamily="18" charset="-127"/>
                <a:ea typeface="a가을소풍B" pitchFamily="18" charset="-127"/>
              </a:rPr>
              <a:t>구현</a:t>
            </a:r>
            <a:endParaRPr lang="ko-KR" alt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42844" y="2285992"/>
            <a:ext cx="24482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latin typeface="a가을소풍B" pitchFamily="18" charset="-127"/>
                <a:ea typeface="a가을소풍B" pitchFamily="18" charset="-127"/>
              </a:rPr>
              <a:t>1. </a:t>
            </a:r>
            <a:r>
              <a:rPr lang="ko-KR" altLang="en-US" sz="1000" dirty="0" smtClean="0">
                <a:latin typeface="a가을소풍B" pitchFamily="18" charset="-127"/>
                <a:ea typeface="a가을소풍B" pitchFamily="18" charset="-127"/>
              </a:rPr>
              <a:t>설계</a:t>
            </a:r>
            <a:endParaRPr lang="en-US" altLang="ko-KR" sz="1000" dirty="0" smtClean="0"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1-1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시스템 구조도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latin typeface="a가을소풍B" pitchFamily="18" charset="-127"/>
                <a:ea typeface="a가을소풍B" pitchFamily="18" charset="-127"/>
              </a:rPr>
              <a:t>  </a:t>
            </a:r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1-2 </a:t>
            </a:r>
            <a:r>
              <a:rPr lang="ko-KR" altLang="en-US" sz="1000" dirty="0" err="1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플로우차트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1-3 DB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설계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</a:t>
            </a:r>
            <a:r>
              <a:rPr lang="en-US" altLang="ko-KR" sz="1000" dirty="0" smtClean="0">
                <a:latin typeface="a가을소풍B" pitchFamily="18" charset="-127"/>
                <a:ea typeface="a가을소풍B" pitchFamily="18" charset="-127"/>
              </a:rPr>
              <a:t>1-4 UI </a:t>
            </a:r>
            <a:r>
              <a:rPr lang="ko-KR" altLang="en-US" sz="1000" dirty="0" smtClean="0">
                <a:latin typeface="a가을소풍B" pitchFamily="18" charset="-127"/>
                <a:ea typeface="a가을소풍B" pitchFamily="18" charset="-127"/>
              </a:rPr>
              <a:t>설계</a:t>
            </a:r>
            <a:endParaRPr lang="en-US" altLang="ko-KR" sz="1000" dirty="0" smtClean="0"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latin typeface="a가을소풍B" pitchFamily="18" charset="-127"/>
                <a:ea typeface="a가을소풍B" pitchFamily="18" charset="-127"/>
              </a:rPr>
              <a:t>  </a:t>
            </a:r>
          </a:p>
        </p:txBody>
      </p:sp>
      <p:cxnSp>
        <p:nvCxnSpPr>
          <p:cNvPr id="12" name="직선 연결선 11"/>
          <p:cNvCxnSpPr/>
          <p:nvPr/>
        </p:nvCxnSpPr>
        <p:spPr>
          <a:xfrm rot="16200000" flipV="1">
            <a:off x="-1751818" y="3342493"/>
            <a:ext cx="7010400" cy="20613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8165491" y="45204"/>
            <a:ext cx="9236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latin typeface="a가을소풍B" pitchFamily="18" charset="-127"/>
                <a:ea typeface="a가을소풍B" pitchFamily="18" charset="-127"/>
              </a:rPr>
              <a:t>소프트웨어 설계</a:t>
            </a:r>
            <a:endParaRPr lang="ko-KR" altLang="en-US" sz="800" dirty="0">
              <a:latin typeface="a가을소풍B" pitchFamily="18" charset="-127"/>
              <a:ea typeface="a가을소풍B" pitchFamily="18" charset="-127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4" cstate="print"/>
          <a:srcRect l="2758" t="3448"/>
          <a:stretch/>
        </p:blipFill>
        <p:spPr bwMode="auto">
          <a:xfrm>
            <a:off x="2267744" y="1342484"/>
            <a:ext cx="2709133" cy="4942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Box 1"/>
          <p:cNvSpPr txBox="1"/>
          <p:nvPr/>
        </p:nvSpPr>
        <p:spPr>
          <a:xfrm>
            <a:off x="5796136" y="1318116"/>
            <a:ext cx="283118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chemeClr val="accent1"/>
                </a:solidFill>
              </a:rPr>
              <a:t>&lt;</a:t>
            </a:r>
            <a:r>
              <a:rPr lang="ko-KR" altLang="en-US" dirty="0" err="1" smtClean="0">
                <a:solidFill>
                  <a:schemeClr val="accent1"/>
                </a:solidFill>
              </a:rPr>
              <a:t>메인화면</a:t>
            </a:r>
            <a:r>
              <a:rPr lang="en-US" altLang="ko-KR" dirty="0" smtClean="0">
                <a:solidFill>
                  <a:schemeClr val="accent1"/>
                </a:solidFill>
              </a:rPr>
              <a:t>&gt;</a:t>
            </a:r>
            <a:endParaRPr lang="en-US" altLang="ko-KR" dirty="0" smtClean="0">
              <a:solidFill>
                <a:schemeClr val="accent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최 상단에 </a:t>
            </a:r>
            <a:r>
              <a:rPr lang="ko-KR" altLang="en-US" sz="1600" dirty="0" err="1" smtClean="0"/>
              <a:t>앱</a:t>
            </a:r>
            <a:r>
              <a:rPr lang="ko-KR" altLang="en-US" sz="1600" dirty="0" smtClean="0"/>
              <a:t> 로고 위치 </a:t>
            </a:r>
            <a:endParaRPr lang="en-US" altLang="ko-KR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중앙에 달력 구현 </a:t>
            </a:r>
            <a:endParaRPr lang="en-US" altLang="ko-KR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달력 하단에 메인 기능 버튼 구현 </a:t>
            </a:r>
            <a:endParaRPr lang="en-US" altLang="ko-KR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좌측에 </a:t>
            </a:r>
            <a:r>
              <a:rPr lang="ko-KR" altLang="en-US" sz="1600" dirty="0" err="1" smtClean="0"/>
              <a:t>네비게이터</a:t>
            </a:r>
            <a:r>
              <a:rPr lang="ko-KR" altLang="en-US" sz="1600" dirty="0" smtClean="0"/>
              <a:t> 구현  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369006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KimSH\Desktop\시그니쳐(좌우조합형)_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2119" y="6378633"/>
            <a:ext cx="2076385" cy="434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F103D-9715-4C9B-AD17-22F01DA7B217}" type="slidenum">
              <a:rPr lang="ko-KR" altLang="en-US" smtClean="0"/>
              <a:pPr/>
              <a:t>81</a:t>
            </a:fld>
            <a:endParaRPr lang="ko-KR" altLang="en-US"/>
          </a:p>
        </p:txBody>
      </p:sp>
      <p:sp>
        <p:nvSpPr>
          <p:cNvPr id="13" name="오각형 12"/>
          <p:cNvSpPr/>
          <p:nvPr/>
        </p:nvSpPr>
        <p:spPr>
          <a:xfrm>
            <a:off x="173452" y="1979254"/>
            <a:ext cx="1424864" cy="280195"/>
          </a:xfrm>
          <a:prstGeom prst="homePlat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127674" y="1428736"/>
            <a:ext cx="13724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C</a:t>
            </a:r>
            <a:r>
              <a:rPr lang="en-US" altLang="ko-KR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ontents</a:t>
            </a:r>
            <a:endParaRPr lang="ko-KR" altLang="en-US" sz="1100" dirty="0">
              <a:solidFill>
                <a:schemeClr val="tx2">
                  <a:lumMod val="60000"/>
                  <a:lumOff val="4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40299" y="1979254"/>
            <a:ext cx="7938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가을소풍B" pitchFamily="18" charset="-127"/>
                <a:ea typeface="a가을소풍B" pitchFamily="18" charset="-127"/>
              </a:rPr>
              <a:t>개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가을소풍B" pitchFamily="18" charset="-127"/>
                <a:ea typeface="a가을소풍B" pitchFamily="18" charset="-127"/>
              </a:rPr>
              <a:t>　　요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979712" y="648000"/>
            <a:ext cx="50926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가을소풍B" pitchFamily="18" charset="-127"/>
                <a:ea typeface="a가을소풍B" pitchFamily="18" charset="-127"/>
              </a:rPr>
              <a:t>1-4. UI </a:t>
            </a:r>
            <a:r>
              <a:rPr lang="ko-KR" alt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가을소풍B" pitchFamily="18" charset="-127"/>
                <a:ea typeface="a가을소풍B" pitchFamily="18" charset="-127"/>
              </a:rPr>
              <a:t>구현</a:t>
            </a:r>
            <a:endParaRPr lang="ko-KR" alt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42844" y="2285992"/>
            <a:ext cx="24482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latin typeface="a가을소풍B" pitchFamily="18" charset="-127"/>
                <a:ea typeface="a가을소풍B" pitchFamily="18" charset="-127"/>
              </a:rPr>
              <a:t>1. </a:t>
            </a:r>
            <a:r>
              <a:rPr lang="ko-KR" altLang="en-US" sz="1000" dirty="0" smtClean="0">
                <a:latin typeface="a가을소풍B" pitchFamily="18" charset="-127"/>
                <a:ea typeface="a가을소풍B" pitchFamily="18" charset="-127"/>
              </a:rPr>
              <a:t>설계</a:t>
            </a:r>
            <a:endParaRPr lang="en-US" altLang="ko-KR" sz="1000" dirty="0" smtClean="0"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1-1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시스템 구조도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latin typeface="a가을소풍B" pitchFamily="18" charset="-127"/>
                <a:ea typeface="a가을소풍B" pitchFamily="18" charset="-127"/>
              </a:rPr>
              <a:t>  </a:t>
            </a:r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1-2 </a:t>
            </a:r>
            <a:r>
              <a:rPr lang="ko-KR" altLang="en-US" sz="1000" dirty="0" err="1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플로우차트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1-3 DB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설계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</a:t>
            </a:r>
            <a:r>
              <a:rPr lang="en-US" altLang="ko-KR" sz="1000" dirty="0" smtClean="0">
                <a:latin typeface="a가을소풍B" pitchFamily="18" charset="-127"/>
                <a:ea typeface="a가을소풍B" pitchFamily="18" charset="-127"/>
              </a:rPr>
              <a:t>1-4 UI </a:t>
            </a:r>
            <a:r>
              <a:rPr lang="ko-KR" altLang="en-US" sz="1000" dirty="0" smtClean="0">
                <a:latin typeface="a가을소풍B" pitchFamily="18" charset="-127"/>
                <a:ea typeface="a가을소풍B" pitchFamily="18" charset="-127"/>
              </a:rPr>
              <a:t>설계</a:t>
            </a:r>
            <a:endParaRPr lang="en-US" altLang="ko-KR" sz="1000" dirty="0" smtClean="0"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latin typeface="a가을소풍B" pitchFamily="18" charset="-127"/>
                <a:ea typeface="a가을소풍B" pitchFamily="18" charset="-127"/>
              </a:rPr>
              <a:t>  </a:t>
            </a:r>
          </a:p>
        </p:txBody>
      </p:sp>
      <p:cxnSp>
        <p:nvCxnSpPr>
          <p:cNvPr id="12" name="직선 연결선 11"/>
          <p:cNvCxnSpPr/>
          <p:nvPr/>
        </p:nvCxnSpPr>
        <p:spPr>
          <a:xfrm rot="16200000" flipV="1">
            <a:off x="-1751818" y="3342493"/>
            <a:ext cx="7010400" cy="20613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8165491" y="45204"/>
            <a:ext cx="9236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latin typeface="a가을소풍B" pitchFamily="18" charset="-127"/>
                <a:ea typeface="a가을소풍B" pitchFamily="18" charset="-127"/>
              </a:rPr>
              <a:t>소프트웨어 설계</a:t>
            </a:r>
            <a:endParaRPr lang="ko-KR" altLang="en-US" sz="800" dirty="0">
              <a:latin typeface="a가을소풍B" pitchFamily="18" charset="-127"/>
              <a:ea typeface="a가을소풍B" pitchFamily="18" charset="-127"/>
            </a:endParaRPr>
          </a:p>
        </p:txBody>
      </p:sp>
      <p:pic>
        <p:nvPicPr>
          <p:cNvPr id="2" name="Picture 2" descr="C:\Users\Jan\Desktop\11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15"/>
          <a:stretch/>
        </p:blipFill>
        <p:spPr bwMode="auto">
          <a:xfrm>
            <a:off x="2264312" y="1428317"/>
            <a:ext cx="2739736" cy="4808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364088" y="1230888"/>
            <a:ext cx="3096344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chemeClr val="accent1"/>
                </a:solidFill>
              </a:rPr>
              <a:t>&lt;</a:t>
            </a:r>
            <a:r>
              <a:rPr lang="ko-KR" altLang="en-US" dirty="0" smtClean="0">
                <a:solidFill>
                  <a:schemeClr val="accent1"/>
                </a:solidFill>
              </a:rPr>
              <a:t>날씨 페이지</a:t>
            </a:r>
            <a:r>
              <a:rPr lang="en-US" altLang="ko-KR" dirty="0">
                <a:solidFill>
                  <a:schemeClr val="accent1"/>
                </a:solidFill>
              </a:rPr>
              <a:t>&gt;</a:t>
            </a:r>
            <a:r>
              <a:rPr lang="ko-KR" altLang="en-US" dirty="0" smtClean="0">
                <a:solidFill>
                  <a:schemeClr val="accent1"/>
                </a:solidFill>
              </a:rPr>
              <a:t> </a:t>
            </a:r>
            <a:endParaRPr lang="en-US" altLang="ko-KR" dirty="0" smtClean="0">
              <a:solidFill>
                <a:schemeClr val="accent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 err="1" smtClean="0"/>
              <a:t>OpenWeather</a:t>
            </a:r>
            <a:r>
              <a:rPr lang="en-US" altLang="ko-KR" sz="1600" dirty="0" smtClean="0"/>
              <a:t> API</a:t>
            </a:r>
            <a:r>
              <a:rPr lang="ko-KR" altLang="en-US" sz="1600" dirty="0" smtClean="0"/>
              <a:t>를 사용하여 구현 </a:t>
            </a:r>
            <a:endParaRPr lang="en-US" altLang="ko-KR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안동 위도 </a:t>
            </a:r>
            <a:r>
              <a:rPr lang="en-US" altLang="ko-KR" sz="1600" dirty="0" smtClean="0"/>
              <a:t>,</a:t>
            </a:r>
            <a:r>
              <a:rPr lang="ko-KR" altLang="en-US" sz="1600" dirty="0" smtClean="0"/>
              <a:t>경도  설정</a:t>
            </a:r>
            <a:r>
              <a:rPr lang="en-US" altLang="ko-KR" sz="1600" dirty="0" smtClean="0"/>
              <a:t>(128.796478, 36.541827)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당일부터 </a:t>
            </a:r>
            <a:r>
              <a:rPr lang="en-US" altLang="ko-KR" sz="1600" dirty="0" smtClean="0"/>
              <a:t>15</a:t>
            </a:r>
            <a:r>
              <a:rPr lang="ko-KR" altLang="en-US" sz="1600" dirty="0" smtClean="0"/>
              <a:t>일 이후 날씨를 </a:t>
            </a:r>
            <a:r>
              <a:rPr lang="ko-KR" altLang="en-US" sz="1600" dirty="0" smtClean="0"/>
              <a:t>보여줌</a:t>
            </a:r>
            <a:endParaRPr lang="en-US" altLang="ko-KR" sz="1600" dirty="0" smtClean="0"/>
          </a:p>
        </p:txBody>
      </p:sp>
    </p:spTree>
    <p:extLst>
      <p:ext uri="{BB962C8B-B14F-4D97-AF65-F5344CB8AC3E}">
        <p14:creationId xmlns:p14="http://schemas.microsoft.com/office/powerpoint/2010/main" val="998556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KimSH\Desktop\시그니쳐(좌우조합형)_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2119" y="6378633"/>
            <a:ext cx="2076385" cy="434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F103D-9715-4C9B-AD17-22F01DA7B217}" type="slidenum">
              <a:rPr lang="ko-KR" altLang="en-US" smtClean="0"/>
              <a:pPr/>
              <a:t>82</a:t>
            </a:fld>
            <a:endParaRPr lang="ko-KR" altLang="en-US"/>
          </a:p>
        </p:txBody>
      </p:sp>
      <p:sp>
        <p:nvSpPr>
          <p:cNvPr id="13" name="오각형 12"/>
          <p:cNvSpPr/>
          <p:nvPr/>
        </p:nvSpPr>
        <p:spPr>
          <a:xfrm>
            <a:off x="173452" y="1979254"/>
            <a:ext cx="1424864" cy="280195"/>
          </a:xfrm>
          <a:prstGeom prst="homePlat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127674" y="1428736"/>
            <a:ext cx="13724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C</a:t>
            </a:r>
            <a:r>
              <a:rPr lang="en-US" altLang="ko-KR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ontents</a:t>
            </a:r>
            <a:endParaRPr lang="ko-KR" altLang="en-US" sz="1100" dirty="0">
              <a:solidFill>
                <a:schemeClr val="tx2">
                  <a:lumMod val="60000"/>
                  <a:lumOff val="4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40299" y="1979254"/>
            <a:ext cx="7938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가을소풍B" pitchFamily="18" charset="-127"/>
                <a:ea typeface="a가을소풍B" pitchFamily="18" charset="-127"/>
              </a:rPr>
              <a:t>개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가을소풍B" pitchFamily="18" charset="-127"/>
                <a:ea typeface="a가을소풍B" pitchFamily="18" charset="-127"/>
              </a:rPr>
              <a:t>　　요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979712" y="648000"/>
            <a:ext cx="50926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가을소풍B" pitchFamily="18" charset="-127"/>
                <a:ea typeface="a가을소풍B" pitchFamily="18" charset="-127"/>
              </a:rPr>
              <a:t>1-4. UI </a:t>
            </a:r>
            <a:r>
              <a:rPr lang="ko-KR" alt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가을소풍B" pitchFamily="18" charset="-127"/>
                <a:ea typeface="a가을소풍B" pitchFamily="18" charset="-127"/>
              </a:rPr>
              <a:t>구현</a:t>
            </a:r>
            <a:endParaRPr lang="ko-KR" alt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42844" y="2285992"/>
            <a:ext cx="24482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latin typeface="a가을소풍B" pitchFamily="18" charset="-127"/>
                <a:ea typeface="a가을소풍B" pitchFamily="18" charset="-127"/>
              </a:rPr>
              <a:t>1. </a:t>
            </a:r>
            <a:r>
              <a:rPr lang="ko-KR" altLang="en-US" sz="1000" dirty="0" smtClean="0">
                <a:latin typeface="a가을소풍B" pitchFamily="18" charset="-127"/>
                <a:ea typeface="a가을소풍B" pitchFamily="18" charset="-127"/>
              </a:rPr>
              <a:t>설계</a:t>
            </a:r>
            <a:endParaRPr lang="en-US" altLang="ko-KR" sz="1000" dirty="0" smtClean="0"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1-1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시스템 구조도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latin typeface="a가을소풍B" pitchFamily="18" charset="-127"/>
                <a:ea typeface="a가을소풍B" pitchFamily="18" charset="-127"/>
              </a:rPr>
              <a:t>  </a:t>
            </a:r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1-2 </a:t>
            </a:r>
            <a:r>
              <a:rPr lang="ko-KR" altLang="en-US" sz="1000" dirty="0" err="1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플로우차트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1-3 DB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설계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</a:t>
            </a:r>
            <a:r>
              <a:rPr lang="en-US" altLang="ko-KR" sz="1000" dirty="0" smtClean="0">
                <a:latin typeface="a가을소풍B" pitchFamily="18" charset="-127"/>
                <a:ea typeface="a가을소풍B" pitchFamily="18" charset="-127"/>
              </a:rPr>
              <a:t>1-4 UI </a:t>
            </a:r>
            <a:r>
              <a:rPr lang="ko-KR" altLang="en-US" sz="1000" dirty="0" smtClean="0">
                <a:latin typeface="a가을소풍B" pitchFamily="18" charset="-127"/>
                <a:ea typeface="a가을소풍B" pitchFamily="18" charset="-127"/>
              </a:rPr>
              <a:t>설계</a:t>
            </a:r>
            <a:endParaRPr lang="en-US" altLang="ko-KR" sz="1000" dirty="0" smtClean="0"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latin typeface="a가을소풍B" pitchFamily="18" charset="-127"/>
                <a:ea typeface="a가을소풍B" pitchFamily="18" charset="-127"/>
              </a:rPr>
              <a:t>  </a:t>
            </a:r>
          </a:p>
        </p:txBody>
      </p:sp>
      <p:cxnSp>
        <p:nvCxnSpPr>
          <p:cNvPr id="12" name="직선 연결선 11"/>
          <p:cNvCxnSpPr/>
          <p:nvPr/>
        </p:nvCxnSpPr>
        <p:spPr>
          <a:xfrm rot="16200000" flipV="1">
            <a:off x="-1751818" y="3342493"/>
            <a:ext cx="7010400" cy="20613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8165491" y="45204"/>
            <a:ext cx="9236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latin typeface="a가을소풍B" pitchFamily="18" charset="-127"/>
                <a:ea typeface="a가을소풍B" pitchFamily="18" charset="-127"/>
              </a:rPr>
              <a:t>소프트웨어 설계</a:t>
            </a:r>
            <a:endParaRPr lang="ko-KR" altLang="en-US" sz="800" dirty="0">
              <a:latin typeface="a가을소풍B" pitchFamily="18" charset="-127"/>
              <a:ea typeface="a가을소풍B" pitchFamily="18" charset="-127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 cstate="print"/>
          <a:srcRect t="4110"/>
          <a:stretch>
            <a:fillRect/>
          </a:stretch>
        </p:blipFill>
        <p:spPr bwMode="auto">
          <a:xfrm>
            <a:off x="2267744" y="1428317"/>
            <a:ext cx="2736304" cy="47943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5220072" y="1428736"/>
            <a:ext cx="3528392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chemeClr val="accent1"/>
                </a:solidFill>
              </a:rPr>
              <a:t>&lt;</a:t>
            </a:r>
            <a:r>
              <a:rPr lang="ko-KR" altLang="en-US" dirty="0" smtClean="0">
                <a:solidFill>
                  <a:schemeClr val="accent1"/>
                </a:solidFill>
              </a:rPr>
              <a:t>가계부 페이지</a:t>
            </a:r>
            <a:r>
              <a:rPr lang="en-US" altLang="ko-KR" dirty="0" smtClean="0">
                <a:solidFill>
                  <a:schemeClr val="accent1"/>
                </a:solidFill>
              </a:rPr>
              <a:t>&gt;</a:t>
            </a:r>
            <a:endParaRPr lang="en-US" altLang="ko-KR" dirty="0" smtClean="0">
              <a:solidFill>
                <a:schemeClr val="accent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 smtClean="0"/>
              <a:t>Date</a:t>
            </a:r>
            <a:r>
              <a:rPr lang="ko-KR" altLang="en-US" sz="1600" dirty="0" smtClean="0"/>
              <a:t>에 날짜 표시 </a:t>
            </a:r>
            <a:endParaRPr lang="en-US" altLang="ko-KR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 smtClean="0"/>
              <a:t>Account </a:t>
            </a:r>
            <a:r>
              <a:rPr lang="ko-KR" altLang="en-US" sz="1600" dirty="0" smtClean="0"/>
              <a:t>금액 입력 가능</a:t>
            </a:r>
            <a:endParaRPr lang="en-US" altLang="ko-KR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 smtClean="0"/>
              <a:t>Save </a:t>
            </a:r>
            <a:r>
              <a:rPr lang="ko-KR" altLang="en-US" sz="1600" dirty="0" smtClean="0"/>
              <a:t>버튼 누르면 저장되며 메인 페이지로 넘어감 </a:t>
            </a:r>
            <a:endParaRPr lang="en-US" altLang="ko-KR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 smtClean="0"/>
              <a:t>Cancel </a:t>
            </a:r>
            <a:r>
              <a:rPr lang="ko-KR" altLang="en-US" sz="1600" dirty="0" smtClean="0"/>
              <a:t>버튼 누를 시 </a:t>
            </a:r>
            <a:r>
              <a:rPr lang="en-US" altLang="ko-KR" sz="1600" dirty="0" smtClean="0"/>
              <a:t>‘</a:t>
            </a:r>
            <a:r>
              <a:rPr lang="ko-KR" altLang="en-US" sz="1600" dirty="0" smtClean="0"/>
              <a:t>취소 되었습니다 </a:t>
            </a:r>
            <a:r>
              <a:rPr lang="en-US" altLang="ko-KR" sz="1600" dirty="0" smtClean="0"/>
              <a:t>‘ </a:t>
            </a:r>
            <a:r>
              <a:rPr lang="ko-KR" altLang="en-US" sz="1600" dirty="0" smtClean="0"/>
              <a:t>라는 토스트 메시지가 나오며 메인 화면으로 </a:t>
            </a:r>
            <a:r>
              <a:rPr lang="ko-KR" altLang="en-US" sz="1600" dirty="0" smtClean="0"/>
              <a:t>이동</a:t>
            </a:r>
            <a:endParaRPr lang="en-US" altLang="ko-KR" sz="1600" dirty="0" smtClean="0"/>
          </a:p>
        </p:txBody>
      </p:sp>
    </p:spTree>
    <p:extLst>
      <p:ext uri="{BB962C8B-B14F-4D97-AF65-F5344CB8AC3E}">
        <p14:creationId xmlns:p14="http://schemas.microsoft.com/office/powerpoint/2010/main" val="1719424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KimSH\Desktop\시그니쳐(좌우조합형)_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2119" y="6378633"/>
            <a:ext cx="2076385" cy="434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F103D-9715-4C9B-AD17-22F01DA7B217}" type="slidenum">
              <a:rPr lang="ko-KR" altLang="en-US" smtClean="0"/>
              <a:pPr/>
              <a:t>83</a:t>
            </a:fld>
            <a:endParaRPr lang="ko-KR" altLang="en-US"/>
          </a:p>
        </p:txBody>
      </p:sp>
      <p:sp>
        <p:nvSpPr>
          <p:cNvPr id="13" name="오각형 12"/>
          <p:cNvSpPr/>
          <p:nvPr/>
        </p:nvSpPr>
        <p:spPr>
          <a:xfrm>
            <a:off x="173452" y="1979254"/>
            <a:ext cx="1424864" cy="280195"/>
          </a:xfrm>
          <a:prstGeom prst="homePlat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127674" y="1428736"/>
            <a:ext cx="13724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C</a:t>
            </a:r>
            <a:r>
              <a:rPr lang="en-US" altLang="ko-KR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ontents</a:t>
            </a:r>
            <a:endParaRPr lang="ko-KR" altLang="en-US" sz="1100" dirty="0">
              <a:solidFill>
                <a:schemeClr val="tx2">
                  <a:lumMod val="60000"/>
                  <a:lumOff val="4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40299" y="1979254"/>
            <a:ext cx="7938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가을소풍B" pitchFamily="18" charset="-127"/>
                <a:ea typeface="a가을소풍B" pitchFamily="18" charset="-127"/>
              </a:rPr>
              <a:t>개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가을소풍B" pitchFamily="18" charset="-127"/>
                <a:ea typeface="a가을소풍B" pitchFamily="18" charset="-127"/>
              </a:rPr>
              <a:t>　　요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979712" y="648000"/>
            <a:ext cx="50926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가을소풍B" pitchFamily="18" charset="-127"/>
                <a:ea typeface="a가을소풍B" pitchFamily="18" charset="-127"/>
              </a:rPr>
              <a:t>1-4. UI </a:t>
            </a:r>
            <a:r>
              <a:rPr lang="ko-KR" alt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가을소풍B" pitchFamily="18" charset="-127"/>
                <a:ea typeface="a가을소풍B" pitchFamily="18" charset="-127"/>
              </a:rPr>
              <a:t>구현</a:t>
            </a:r>
            <a:endParaRPr lang="ko-KR" alt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42844" y="2285992"/>
            <a:ext cx="24482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latin typeface="a가을소풍B" pitchFamily="18" charset="-127"/>
                <a:ea typeface="a가을소풍B" pitchFamily="18" charset="-127"/>
              </a:rPr>
              <a:t>1. </a:t>
            </a:r>
            <a:r>
              <a:rPr lang="ko-KR" altLang="en-US" sz="1000" dirty="0" smtClean="0">
                <a:latin typeface="a가을소풍B" pitchFamily="18" charset="-127"/>
                <a:ea typeface="a가을소풍B" pitchFamily="18" charset="-127"/>
              </a:rPr>
              <a:t>설계</a:t>
            </a:r>
            <a:endParaRPr lang="en-US" altLang="ko-KR" sz="1000" dirty="0" smtClean="0"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1-1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시스템 구조도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latin typeface="a가을소풍B" pitchFamily="18" charset="-127"/>
                <a:ea typeface="a가을소풍B" pitchFamily="18" charset="-127"/>
              </a:rPr>
              <a:t>  </a:t>
            </a:r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1-2 </a:t>
            </a:r>
            <a:r>
              <a:rPr lang="ko-KR" altLang="en-US" sz="1000" dirty="0" err="1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플로우차트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1-3 DB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설계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</a:t>
            </a:r>
            <a:r>
              <a:rPr lang="en-US" altLang="ko-KR" sz="1000" dirty="0" smtClean="0">
                <a:latin typeface="a가을소풍B" pitchFamily="18" charset="-127"/>
                <a:ea typeface="a가을소풍B" pitchFamily="18" charset="-127"/>
              </a:rPr>
              <a:t>1-4 UI </a:t>
            </a:r>
            <a:r>
              <a:rPr lang="ko-KR" altLang="en-US" sz="1000" dirty="0" smtClean="0">
                <a:latin typeface="a가을소풍B" pitchFamily="18" charset="-127"/>
                <a:ea typeface="a가을소풍B" pitchFamily="18" charset="-127"/>
              </a:rPr>
              <a:t>설계</a:t>
            </a:r>
            <a:endParaRPr lang="en-US" altLang="ko-KR" sz="1000" dirty="0" smtClean="0"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latin typeface="a가을소풍B" pitchFamily="18" charset="-127"/>
                <a:ea typeface="a가을소풍B" pitchFamily="18" charset="-127"/>
              </a:rPr>
              <a:t>  </a:t>
            </a:r>
          </a:p>
        </p:txBody>
      </p:sp>
      <p:cxnSp>
        <p:nvCxnSpPr>
          <p:cNvPr id="12" name="직선 연결선 11"/>
          <p:cNvCxnSpPr/>
          <p:nvPr/>
        </p:nvCxnSpPr>
        <p:spPr>
          <a:xfrm rot="16200000" flipV="1">
            <a:off x="-1751818" y="3342493"/>
            <a:ext cx="7010400" cy="20613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8165491" y="45204"/>
            <a:ext cx="9236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latin typeface="a가을소풍B" pitchFamily="18" charset="-127"/>
                <a:ea typeface="a가을소풍B" pitchFamily="18" charset="-127"/>
              </a:rPr>
              <a:t>소프트웨어 설계</a:t>
            </a:r>
            <a:endParaRPr lang="ko-KR" altLang="en-US" sz="800" dirty="0">
              <a:latin typeface="a가을소풍B" pitchFamily="18" charset="-127"/>
              <a:ea typeface="a가을소풍B" pitchFamily="18" charset="-127"/>
            </a:endParaRPr>
          </a:p>
        </p:txBody>
      </p:sp>
      <p:pic>
        <p:nvPicPr>
          <p:cNvPr id="3075" name="Picture 3" descr="C:\Users\Jan\Desktop\9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1" t="4049"/>
          <a:stretch/>
        </p:blipFill>
        <p:spPr bwMode="auto">
          <a:xfrm>
            <a:off x="4211960" y="1979254"/>
            <a:ext cx="2126245" cy="3912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Jan\Desktop\8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98"/>
          <a:stretch/>
        </p:blipFill>
        <p:spPr bwMode="auto">
          <a:xfrm>
            <a:off x="1939090" y="1979254"/>
            <a:ext cx="2232247" cy="3942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372200" y="1827858"/>
            <a:ext cx="2771800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chemeClr val="accent1"/>
                </a:solidFill>
              </a:rPr>
              <a:t>&lt;</a:t>
            </a:r>
            <a:r>
              <a:rPr lang="ko-KR" altLang="en-US" dirty="0" err="1" smtClean="0">
                <a:solidFill>
                  <a:schemeClr val="accent1"/>
                </a:solidFill>
              </a:rPr>
              <a:t>알람</a:t>
            </a:r>
            <a:r>
              <a:rPr lang="ko-KR" altLang="en-US" dirty="0" smtClean="0">
                <a:solidFill>
                  <a:schemeClr val="accent1"/>
                </a:solidFill>
              </a:rPr>
              <a:t> 페이지</a:t>
            </a:r>
            <a:r>
              <a:rPr lang="en-US" altLang="ko-KR" dirty="0" smtClean="0">
                <a:solidFill>
                  <a:schemeClr val="accent1"/>
                </a:solidFill>
              </a:rPr>
              <a:t>&gt;</a:t>
            </a:r>
            <a:endParaRPr lang="en-US" altLang="ko-KR" dirty="0">
              <a:solidFill>
                <a:schemeClr val="accent1"/>
              </a:solidFill>
            </a:endParaRPr>
          </a:p>
          <a:p>
            <a:endParaRPr lang="en-US" altLang="ko-KR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 smtClean="0"/>
              <a:t>+ </a:t>
            </a:r>
            <a:r>
              <a:rPr lang="ko-KR" altLang="en-US" sz="1600" dirty="0" smtClean="0"/>
              <a:t>버튼 누를 시 </a:t>
            </a:r>
            <a:r>
              <a:rPr lang="ko-KR" altLang="en-US" sz="1600" dirty="0" err="1" smtClean="0"/>
              <a:t>알람</a:t>
            </a:r>
            <a:r>
              <a:rPr lang="ko-KR" altLang="en-US" sz="1600" dirty="0" smtClean="0"/>
              <a:t> 생성 가능 </a:t>
            </a:r>
            <a:endParaRPr lang="en-US" altLang="ko-KR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err="1" smtClean="0"/>
              <a:t>알람</a:t>
            </a:r>
            <a:r>
              <a:rPr lang="ko-KR" altLang="en-US" sz="1600" dirty="0" smtClean="0"/>
              <a:t> 활성화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비 활성화 가능 </a:t>
            </a:r>
            <a:endParaRPr lang="en-US" altLang="ko-KR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시간 요일 설정 가능 </a:t>
            </a:r>
            <a:endParaRPr lang="en-US" altLang="ko-KR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err="1" smtClean="0"/>
              <a:t>알람</a:t>
            </a:r>
            <a:r>
              <a:rPr lang="ko-KR" altLang="en-US" sz="1600" dirty="0" smtClean="0"/>
              <a:t> 소리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진동 세기 조절 가능 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400421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KimSH\Desktop\시그니쳐(좌우조합형)_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2119" y="6378633"/>
            <a:ext cx="2076385" cy="434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F103D-9715-4C9B-AD17-22F01DA7B217}" type="slidenum">
              <a:rPr lang="ko-KR" altLang="en-US" smtClean="0"/>
              <a:pPr/>
              <a:t>84</a:t>
            </a:fld>
            <a:endParaRPr lang="ko-KR" altLang="en-US"/>
          </a:p>
        </p:txBody>
      </p:sp>
      <p:sp>
        <p:nvSpPr>
          <p:cNvPr id="13" name="오각형 12"/>
          <p:cNvSpPr/>
          <p:nvPr/>
        </p:nvSpPr>
        <p:spPr>
          <a:xfrm>
            <a:off x="173452" y="1979254"/>
            <a:ext cx="1424864" cy="280195"/>
          </a:xfrm>
          <a:prstGeom prst="homePlat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127674" y="1428736"/>
            <a:ext cx="13724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C</a:t>
            </a:r>
            <a:r>
              <a:rPr lang="en-US" altLang="ko-KR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ontents</a:t>
            </a:r>
            <a:endParaRPr lang="ko-KR" altLang="en-US" sz="1100" dirty="0">
              <a:solidFill>
                <a:schemeClr val="tx2">
                  <a:lumMod val="60000"/>
                  <a:lumOff val="4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40299" y="1979254"/>
            <a:ext cx="7938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가을소풍B" pitchFamily="18" charset="-127"/>
                <a:ea typeface="a가을소풍B" pitchFamily="18" charset="-127"/>
              </a:rPr>
              <a:t>개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가을소풍B" pitchFamily="18" charset="-127"/>
                <a:ea typeface="a가을소풍B" pitchFamily="18" charset="-127"/>
              </a:rPr>
              <a:t>　　요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979712" y="648000"/>
            <a:ext cx="50926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가을소풍B" pitchFamily="18" charset="-127"/>
                <a:ea typeface="a가을소풍B" pitchFamily="18" charset="-127"/>
              </a:rPr>
              <a:t>1-4. UI </a:t>
            </a:r>
            <a:r>
              <a:rPr lang="ko-KR" alt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가을소풍B" pitchFamily="18" charset="-127"/>
                <a:ea typeface="a가을소풍B" pitchFamily="18" charset="-127"/>
              </a:rPr>
              <a:t>구현</a:t>
            </a:r>
            <a:endParaRPr lang="ko-KR" alt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42844" y="2285992"/>
            <a:ext cx="24482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latin typeface="a가을소풍B" pitchFamily="18" charset="-127"/>
                <a:ea typeface="a가을소풍B" pitchFamily="18" charset="-127"/>
              </a:rPr>
              <a:t>1. </a:t>
            </a:r>
            <a:r>
              <a:rPr lang="ko-KR" altLang="en-US" sz="1000" dirty="0" smtClean="0">
                <a:latin typeface="a가을소풍B" pitchFamily="18" charset="-127"/>
                <a:ea typeface="a가을소풍B" pitchFamily="18" charset="-127"/>
              </a:rPr>
              <a:t>설계</a:t>
            </a:r>
            <a:endParaRPr lang="en-US" altLang="ko-KR" sz="1000" dirty="0" smtClean="0"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1-1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시스템 구조도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latin typeface="a가을소풍B" pitchFamily="18" charset="-127"/>
                <a:ea typeface="a가을소풍B" pitchFamily="18" charset="-127"/>
              </a:rPr>
              <a:t>  </a:t>
            </a:r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1-2 </a:t>
            </a:r>
            <a:r>
              <a:rPr lang="ko-KR" altLang="en-US" sz="1000" dirty="0" err="1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플로우차트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1-3 DB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설계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</a:t>
            </a:r>
            <a:r>
              <a:rPr lang="en-US" altLang="ko-KR" sz="1000" dirty="0" smtClean="0">
                <a:latin typeface="a가을소풍B" pitchFamily="18" charset="-127"/>
                <a:ea typeface="a가을소풍B" pitchFamily="18" charset="-127"/>
              </a:rPr>
              <a:t>1-4 UI </a:t>
            </a:r>
            <a:r>
              <a:rPr lang="ko-KR" altLang="en-US" sz="1000" dirty="0" smtClean="0">
                <a:latin typeface="a가을소풍B" pitchFamily="18" charset="-127"/>
                <a:ea typeface="a가을소풍B" pitchFamily="18" charset="-127"/>
              </a:rPr>
              <a:t>설계</a:t>
            </a:r>
            <a:endParaRPr lang="en-US" altLang="ko-KR" sz="1000" dirty="0" smtClean="0"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latin typeface="a가을소풍B" pitchFamily="18" charset="-127"/>
                <a:ea typeface="a가을소풍B" pitchFamily="18" charset="-127"/>
              </a:rPr>
              <a:t>  </a:t>
            </a:r>
          </a:p>
        </p:txBody>
      </p:sp>
      <p:cxnSp>
        <p:nvCxnSpPr>
          <p:cNvPr id="12" name="직선 연결선 11"/>
          <p:cNvCxnSpPr/>
          <p:nvPr/>
        </p:nvCxnSpPr>
        <p:spPr>
          <a:xfrm rot="16200000" flipV="1">
            <a:off x="-1751818" y="3342493"/>
            <a:ext cx="7010400" cy="20613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8165491" y="45204"/>
            <a:ext cx="9236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latin typeface="a가을소풍B" pitchFamily="18" charset="-127"/>
                <a:ea typeface="a가을소풍B" pitchFamily="18" charset="-127"/>
              </a:rPr>
              <a:t>소프트웨어 설계</a:t>
            </a:r>
            <a:endParaRPr lang="ko-KR" altLang="en-US" sz="800" dirty="0">
              <a:latin typeface="a가을소풍B" pitchFamily="18" charset="-127"/>
              <a:ea typeface="a가을소풍B" pitchFamily="18" charset="-127"/>
            </a:endParaRPr>
          </a:p>
        </p:txBody>
      </p:sp>
      <p:pic>
        <p:nvPicPr>
          <p:cNvPr id="4098" name="Picture 2" descr="C:\Users\Jan\Desktop\13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3323" r="2711"/>
          <a:stretch/>
        </p:blipFill>
        <p:spPr bwMode="auto">
          <a:xfrm>
            <a:off x="1978913" y="1632155"/>
            <a:ext cx="2257938" cy="4026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Jan\Desktop\14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8" t="4692" r="3450"/>
          <a:stretch/>
        </p:blipFill>
        <p:spPr bwMode="auto">
          <a:xfrm>
            <a:off x="4301468" y="1632154"/>
            <a:ext cx="2142740" cy="4029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516216" y="1484784"/>
            <a:ext cx="2376264" cy="233910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chemeClr val="accent1"/>
                </a:solidFill>
              </a:rPr>
              <a:t>&lt;</a:t>
            </a:r>
            <a:r>
              <a:rPr lang="ko-KR" altLang="en-US" dirty="0" smtClean="0">
                <a:solidFill>
                  <a:schemeClr val="accent1"/>
                </a:solidFill>
              </a:rPr>
              <a:t>일정 관리 페이지</a:t>
            </a:r>
            <a:r>
              <a:rPr lang="en-US" altLang="ko-KR" dirty="0" smtClean="0">
                <a:solidFill>
                  <a:schemeClr val="accent1"/>
                </a:solidFill>
              </a:rPr>
              <a:t>&gt;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날짜와 일정 세로로 출력됨 </a:t>
            </a:r>
            <a:endParaRPr lang="en-US" altLang="ko-KR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상단에 현재 날짜 </a:t>
            </a:r>
            <a:r>
              <a:rPr lang="en-US" altLang="ko-KR" sz="1600" dirty="0" smtClean="0"/>
              <a:t>May 2017 </a:t>
            </a:r>
            <a:r>
              <a:rPr lang="ko-KR" altLang="en-US" sz="1600" dirty="0" smtClean="0"/>
              <a:t>을 누르면 그 달 달력이 나옴 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936958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KimSH\Desktop\시그니쳐(좌우조합형)_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2119" y="6378633"/>
            <a:ext cx="2076385" cy="434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F103D-9715-4C9B-AD17-22F01DA7B217}" type="slidenum">
              <a:rPr lang="ko-KR" altLang="en-US" smtClean="0"/>
              <a:pPr/>
              <a:t>85</a:t>
            </a:fld>
            <a:endParaRPr lang="ko-KR" altLang="en-US"/>
          </a:p>
        </p:txBody>
      </p:sp>
      <p:sp>
        <p:nvSpPr>
          <p:cNvPr id="13" name="오각형 12"/>
          <p:cNvSpPr/>
          <p:nvPr/>
        </p:nvSpPr>
        <p:spPr>
          <a:xfrm>
            <a:off x="173452" y="1979254"/>
            <a:ext cx="1424864" cy="280195"/>
          </a:xfrm>
          <a:prstGeom prst="homePlat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127674" y="1428736"/>
            <a:ext cx="13724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C</a:t>
            </a:r>
            <a:r>
              <a:rPr lang="en-US" altLang="ko-KR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ontents</a:t>
            </a:r>
            <a:endParaRPr lang="ko-KR" altLang="en-US" sz="1100" dirty="0">
              <a:solidFill>
                <a:schemeClr val="tx2">
                  <a:lumMod val="60000"/>
                  <a:lumOff val="4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40299" y="1979254"/>
            <a:ext cx="7938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가을소풍B" pitchFamily="18" charset="-127"/>
                <a:ea typeface="a가을소풍B" pitchFamily="18" charset="-127"/>
              </a:rPr>
              <a:t>개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가을소풍B" pitchFamily="18" charset="-127"/>
                <a:ea typeface="a가을소풍B" pitchFamily="18" charset="-127"/>
              </a:rPr>
              <a:t>　　요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979712" y="648000"/>
            <a:ext cx="50926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가을소풍B" pitchFamily="18" charset="-127"/>
                <a:ea typeface="a가을소풍B" pitchFamily="18" charset="-127"/>
              </a:rPr>
              <a:t>1-4. UI </a:t>
            </a:r>
            <a:r>
              <a:rPr lang="ko-KR" alt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가을소풍B" pitchFamily="18" charset="-127"/>
                <a:ea typeface="a가을소풍B" pitchFamily="18" charset="-127"/>
              </a:rPr>
              <a:t>구현</a:t>
            </a:r>
            <a:endParaRPr lang="ko-KR" alt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42844" y="2285992"/>
            <a:ext cx="24482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latin typeface="a가을소풍B" pitchFamily="18" charset="-127"/>
                <a:ea typeface="a가을소풍B" pitchFamily="18" charset="-127"/>
              </a:rPr>
              <a:t>1. </a:t>
            </a:r>
            <a:r>
              <a:rPr lang="ko-KR" altLang="en-US" sz="1000" dirty="0" smtClean="0">
                <a:latin typeface="a가을소풍B" pitchFamily="18" charset="-127"/>
                <a:ea typeface="a가을소풍B" pitchFamily="18" charset="-127"/>
              </a:rPr>
              <a:t>설계</a:t>
            </a:r>
            <a:endParaRPr lang="en-US" altLang="ko-KR" sz="1000" dirty="0" smtClean="0"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1-1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시스템 구조도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latin typeface="a가을소풍B" pitchFamily="18" charset="-127"/>
                <a:ea typeface="a가을소풍B" pitchFamily="18" charset="-127"/>
              </a:rPr>
              <a:t>  </a:t>
            </a:r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1-2 </a:t>
            </a:r>
            <a:r>
              <a:rPr lang="ko-KR" altLang="en-US" sz="1000" dirty="0" err="1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플로우차트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1-3 DB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설계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</a:t>
            </a:r>
            <a:r>
              <a:rPr lang="en-US" altLang="ko-KR" sz="1000" dirty="0" smtClean="0">
                <a:latin typeface="a가을소풍B" pitchFamily="18" charset="-127"/>
                <a:ea typeface="a가을소풍B" pitchFamily="18" charset="-127"/>
              </a:rPr>
              <a:t>1-4 UI </a:t>
            </a:r>
            <a:r>
              <a:rPr lang="ko-KR" altLang="en-US" sz="1000" dirty="0" smtClean="0">
                <a:latin typeface="a가을소풍B" pitchFamily="18" charset="-127"/>
                <a:ea typeface="a가을소풍B" pitchFamily="18" charset="-127"/>
              </a:rPr>
              <a:t>설계</a:t>
            </a:r>
            <a:endParaRPr lang="en-US" altLang="ko-KR" sz="1000" dirty="0" smtClean="0"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latin typeface="a가을소풍B" pitchFamily="18" charset="-127"/>
                <a:ea typeface="a가을소풍B" pitchFamily="18" charset="-127"/>
              </a:rPr>
              <a:t>  </a:t>
            </a:r>
          </a:p>
        </p:txBody>
      </p:sp>
      <p:cxnSp>
        <p:nvCxnSpPr>
          <p:cNvPr id="12" name="직선 연결선 11"/>
          <p:cNvCxnSpPr/>
          <p:nvPr/>
        </p:nvCxnSpPr>
        <p:spPr>
          <a:xfrm rot="16200000" flipV="1">
            <a:off x="-1751818" y="3342493"/>
            <a:ext cx="7010400" cy="20613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8165491" y="45204"/>
            <a:ext cx="9236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latin typeface="a가을소풍B" pitchFamily="18" charset="-127"/>
                <a:ea typeface="a가을소풍B" pitchFamily="18" charset="-127"/>
              </a:rPr>
              <a:t>소프트웨어 설계</a:t>
            </a:r>
            <a:endParaRPr lang="ko-KR" altLang="en-US" sz="800" dirty="0">
              <a:latin typeface="a가을소풍B" pitchFamily="18" charset="-127"/>
              <a:ea typeface="a가을소풍B" pitchFamily="18" charset="-127"/>
            </a:endParaRPr>
          </a:p>
        </p:txBody>
      </p:sp>
      <p:pic>
        <p:nvPicPr>
          <p:cNvPr id="5122" name="Picture 2" descr="C:\Users\Jan\Desktop\15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4284" y="1642805"/>
            <a:ext cx="2113660" cy="4045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Jan\Desktop\1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1642804"/>
            <a:ext cx="2216703" cy="4045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6516216" y="1484784"/>
            <a:ext cx="2376264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chemeClr val="accent1"/>
                </a:solidFill>
              </a:rPr>
              <a:t>&lt;</a:t>
            </a:r>
            <a:r>
              <a:rPr lang="ko-KR" altLang="en-US" dirty="0" smtClean="0">
                <a:solidFill>
                  <a:schemeClr val="accent1"/>
                </a:solidFill>
              </a:rPr>
              <a:t>일정 </a:t>
            </a:r>
            <a:r>
              <a:rPr lang="ko-KR" altLang="en-US" dirty="0" smtClean="0">
                <a:solidFill>
                  <a:schemeClr val="accent1"/>
                </a:solidFill>
              </a:rPr>
              <a:t>관리 </a:t>
            </a:r>
            <a:r>
              <a:rPr lang="ko-KR" altLang="en-US" dirty="0" smtClean="0">
                <a:solidFill>
                  <a:schemeClr val="accent1"/>
                </a:solidFill>
              </a:rPr>
              <a:t>페이지</a:t>
            </a:r>
            <a:r>
              <a:rPr lang="en-US" altLang="ko-KR" dirty="0" smtClean="0">
                <a:solidFill>
                  <a:schemeClr val="accent1"/>
                </a:solidFill>
              </a:rPr>
              <a:t>&gt;</a:t>
            </a:r>
            <a:endParaRPr lang="en-US" altLang="ko-KR" dirty="0" smtClean="0">
              <a:solidFill>
                <a:schemeClr val="accent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일정 등록 가능 </a:t>
            </a:r>
            <a:endParaRPr lang="en-US" altLang="ko-KR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캘린더 관리 가능 </a:t>
            </a:r>
            <a:endParaRPr lang="en-US" altLang="ko-KR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일정 알림 가능 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641936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KimSH\Desktop\시그니쳐(좌우조합형)_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2119" y="6378633"/>
            <a:ext cx="2076385" cy="434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F103D-9715-4C9B-AD17-22F01DA7B217}" type="slidenum">
              <a:rPr lang="ko-KR" altLang="en-US" smtClean="0"/>
              <a:pPr/>
              <a:t>86</a:t>
            </a:fld>
            <a:endParaRPr lang="ko-KR" altLang="en-US"/>
          </a:p>
        </p:txBody>
      </p:sp>
      <p:sp>
        <p:nvSpPr>
          <p:cNvPr id="13" name="오각형 12"/>
          <p:cNvSpPr/>
          <p:nvPr/>
        </p:nvSpPr>
        <p:spPr>
          <a:xfrm>
            <a:off x="173452" y="1979254"/>
            <a:ext cx="1424864" cy="280195"/>
          </a:xfrm>
          <a:prstGeom prst="homePlat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127674" y="1428736"/>
            <a:ext cx="13724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C</a:t>
            </a:r>
            <a:r>
              <a:rPr lang="en-US" altLang="ko-KR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ontents</a:t>
            </a:r>
            <a:endParaRPr lang="ko-KR" altLang="en-US" sz="1100" dirty="0">
              <a:solidFill>
                <a:schemeClr val="tx2">
                  <a:lumMod val="60000"/>
                  <a:lumOff val="4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40299" y="1979254"/>
            <a:ext cx="7938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가을소풍B" pitchFamily="18" charset="-127"/>
                <a:ea typeface="a가을소풍B" pitchFamily="18" charset="-127"/>
              </a:rPr>
              <a:t>개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가을소풍B" pitchFamily="18" charset="-127"/>
                <a:ea typeface="a가을소풍B" pitchFamily="18" charset="-127"/>
              </a:rPr>
              <a:t>　　요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275856" y="664450"/>
            <a:ext cx="50926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가을소풍B" pitchFamily="18" charset="-127"/>
                <a:ea typeface="a가을소풍B" pitchFamily="18" charset="-127"/>
              </a:rPr>
              <a:t>구현영상</a:t>
            </a:r>
            <a:endParaRPr lang="ko-KR" alt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42844" y="2285992"/>
            <a:ext cx="24482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latin typeface="a가을소풍B" pitchFamily="18" charset="-127"/>
                <a:ea typeface="a가을소풍B" pitchFamily="18" charset="-127"/>
              </a:rPr>
              <a:t>1. </a:t>
            </a:r>
            <a:r>
              <a:rPr lang="ko-KR" altLang="en-US" sz="1000" dirty="0" smtClean="0">
                <a:latin typeface="a가을소풍B" pitchFamily="18" charset="-127"/>
                <a:ea typeface="a가을소풍B" pitchFamily="18" charset="-127"/>
              </a:rPr>
              <a:t>구현영</a:t>
            </a:r>
            <a:r>
              <a:rPr lang="ko-KR" altLang="en-US" sz="1000" dirty="0">
                <a:latin typeface="a가을소풍B" pitchFamily="18" charset="-127"/>
                <a:ea typeface="a가을소풍B" pitchFamily="18" charset="-127"/>
              </a:rPr>
              <a:t>상</a:t>
            </a:r>
            <a:endParaRPr lang="en-US" altLang="ko-KR" sz="1000" dirty="0" smtClean="0"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latin typeface="a가을소풍B" pitchFamily="18" charset="-127"/>
                <a:ea typeface="a가을소풍B" pitchFamily="18" charset="-127"/>
              </a:rPr>
              <a:t>  </a:t>
            </a:r>
          </a:p>
        </p:txBody>
      </p:sp>
      <p:cxnSp>
        <p:nvCxnSpPr>
          <p:cNvPr id="12" name="직선 연결선 11"/>
          <p:cNvCxnSpPr/>
          <p:nvPr/>
        </p:nvCxnSpPr>
        <p:spPr>
          <a:xfrm rot="16200000" flipV="1">
            <a:off x="-1751818" y="3342493"/>
            <a:ext cx="7010400" cy="20613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8165491" y="45204"/>
            <a:ext cx="9236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latin typeface="a가을소풍B" pitchFamily="18" charset="-127"/>
                <a:ea typeface="a가을소풍B" pitchFamily="18" charset="-127"/>
              </a:rPr>
              <a:t>소프트웨어 설계</a:t>
            </a:r>
            <a:endParaRPr lang="ko-KR" altLang="en-US" sz="800" dirty="0"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267744" y="1844824"/>
            <a:ext cx="4464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영상 </a:t>
            </a:r>
            <a:r>
              <a:rPr lang="en-US" altLang="ko-KR" dirty="0" smtClean="0"/>
              <a:t>- &gt; 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53949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KimSH\Desktop\시그니쳐(좌우조합형)_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2119" y="6378633"/>
            <a:ext cx="2076385" cy="434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F103D-9715-4C9B-AD17-22F01DA7B217}" type="slidenum">
              <a:rPr lang="ko-KR" altLang="en-US" smtClean="0"/>
              <a:pPr/>
              <a:t>87</a:t>
            </a:fld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3059832" y="2204864"/>
            <a:ext cx="446449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가을소풍B" pitchFamily="18" charset="-127"/>
                <a:ea typeface="a가을소풍B" pitchFamily="18" charset="-127"/>
              </a:rPr>
              <a:t>Q &amp; A</a:t>
            </a:r>
            <a:endParaRPr lang="ko-KR" altLang="en-US" sz="8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가을소풍B" pitchFamily="18" charset="-127"/>
              <a:ea typeface="a가을소풍B" pitchFamily="18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 rot="16200000" flipV="1">
            <a:off x="-1751818" y="3342493"/>
            <a:ext cx="7010400" cy="20613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165491" y="45204"/>
            <a:ext cx="93647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latin typeface="a가을소풍B" pitchFamily="18" charset="-127"/>
                <a:ea typeface="a가을소풍B" pitchFamily="18" charset="-127"/>
              </a:rPr>
              <a:t>소프트웨어 설계</a:t>
            </a:r>
            <a:endParaRPr lang="ko-KR" altLang="en-US" sz="800" dirty="0">
              <a:latin typeface="a가을소풍B" pitchFamily="18" charset="-127"/>
              <a:ea typeface="a가을소풍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97104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 flipH="1">
            <a:off x="4572000" y="4869160"/>
            <a:ext cx="489654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F103D-9715-4C9B-AD17-22F01DA7B217}" type="slidenum">
              <a:rPr lang="ko-KR" altLang="en-US" smtClean="0"/>
              <a:pPr/>
              <a:t>88</a:t>
            </a:fld>
            <a:endParaRPr lang="ko-KR" altLang="en-US"/>
          </a:p>
        </p:txBody>
      </p:sp>
      <p:pic>
        <p:nvPicPr>
          <p:cNvPr id="8" name="Picture 2" descr="C:\Users\KimSH\Desktop\시그니쳐(좌우조합형)_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2119" y="6378633"/>
            <a:ext cx="2076385" cy="434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103" r="11842"/>
          <a:stretch/>
        </p:blipFill>
        <p:spPr bwMode="auto">
          <a:xfrm>
            <a:off x="-32" y="0"/>
            <a:ext cx="452437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직사각형 9"/>
          <p:cNvSpPr/>
          <p:nvPr/>
        </p:nvSpPr>
        <p:spPr>
          <a:xfrm>
            <a:off x="-23813" y="0"/>
            <a:ext cx="4524375" cy="6858000"/>
          </a:xfrm>
          <a:prstGeom prst="rect">
            <a:avLst/>
          </a:prstGeom>
          <a:solidFill>
            <a:schemeClr val="accent1">
              <a:lumMod val="40000"/>
              <a:lumOff val="6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5664367" y="2708920"/>
            <a:ext cx="290816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4400" dirty="0" smtClean="0"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가을소풍B" pitchFamily="18" charset="-127"/>
                <a:ea typeface="a가을소풍B" pitchFamily="18" charset="-127"/>
              </a:rPr>
              <a:t>감사합니다</a:t>
            </a:r>
            <a:endParaRPr lang="ko-KR" altLang="en-US" sz="4400" dirty="0">
              <a:solidFill>
                <a:schemeClr val="tx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165491" y="45204"/>
            <a:ext cx="93647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latin typeface="a가을소풍B" pitchFamily="18" charset="-127"/>
                <a:ea typeface="a가을소풍B" pitchFamily="18" charset="-127"/>
              </a:rPr>
              <a:t>소프트웨어 설계</a:t>
            </a:r>
            <a:endParaRPr lang="ko-KR" altLang="en-US" sz="800" dirty="0">
              <a:latin typeface="a가을소풍B" pitchFamily="18" charset="-127"/>
              <a:ea typeface="a가을소풍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17561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KimSH\Desktop\시그니쳐(좌우조합형)_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2119" y="6378633"/>
            <a:ext cx="2076385" cy="434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F103D-9715-4C9B-AD17-22F01DA7B217}" type="slidenum">
              <a:rPr lang="ko-KR" altLang="en-US" smtClean="0"/>
              <a:pPr/>
              <a:t>9</a:t>
            </a:fld>
            <a:endParaRPr lang="ko-KR" altLang="en-US"/>
          </a:p>
        </p:txBody>
      </p:sp>
      <p:sp>
        <p:nvSpPr>
          <p:cNvPr id="23" name="오각형 22"/>
          <p:cNvSpPr/>
          <p:nvPr/>
        </p:nvSpPr>
        <p:spPr>
          <a:xfrm>
            <a:off x="173452" y="1979254"/>
            <a:ext cx="1424864" cy="280195"/>
          </a:xfrm>
          <a:prstGeom prst="homePlat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27674" y="1428736"/>
            <a:ext cx="13724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C</a:t>
            </a:r>
            <a:r>
              <a:rPr lang="en-US" altLang="ko-KR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ontents</a:t>
            </a:r>
            <a:endParaRPr lang="ko-KR" altLang="en-US" sz="1100" dirty="0">
              <a:solidFill>
                <a:schemeClr val="tx2">
                  <a:lumMod val="60000"/>
                  <a:lumOff val="4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40299" y="1979254"/>
            <a:ext cx="7938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가을소풍B" pitchFamily="18" charset="-127"/>
                <a:ea typeface="a가을소풍B" pitchFamily="18" charset="-127"/>
              </a:rPr>
              <a:t>개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가을소풍B" pitchFamily="18" charset="-127"/>
                <a:ea typeface="a가을소풍B" pitchFamily="18" charset="-127"/>
              </a:rPr>
              <a:t>　　요</a:t>
            </a:r>
          </a:p>
        </p:txBody>
      </p:sp>
      <p:cxnSp>
        <p:nvCxnSpPr>
          <p:cNvPr id="28" name="직선 연결선 27"/>
          <p:cNvCxnSpPr/>
          <p:nvPr/>
        </p:nvCxnSpPr>
        <p:spPr>
          <a:xfrm rot="16200000" flipV="1">
            <a:off x="-1751818" y="3342493"/>
            <a:ext cx="7010400" cy="20613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8165491" y="45204"/>
            <a:ext cx="93647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>
                <a:latin typeface="a가을소풍B" pitchFamily="18" charset="-127"/>
                <a:ea typeface="a가을소풍B" pitchFamily="18" charset="-127"/>
              </a:rPr>
              <a:t>소프트웨어 설계</a:t>
            </a:r>
          </a:p>
        </p:txBody>
      </p:sp>
      <p:pic>
        <p:nvPicPr>
          <p:cNvPr id="31" name="Picture 2" descr="C:\Users\jan\Desktop\3학년2학기\인턴\매직패스\img\1238703681.g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4996" y="1689725"/>
            <a:ext cx="2465505" cy="1634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/>
          <p:cNvSpPr txBox="1"/>
          <p:nvPr/>
        </p:nvSpPr>
        <p:spPr>
          <a:xfrm>
            <a:off x="5148064" y="1922127"/>
            <a:ext cx="3190285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 smtClean="0">
                <a:latin typeface="+mn-ea"/>
              </a:rPr>
              <a:t>2013</a:t>
            </a:r>
            <a:r>
              <a:rPr lang="ko-KR" altLang="en-US" sz="1500" dirty="0" smtClean="0">
                <a:latin typeface="+mn-ea"/>
              </a:rPr>
              <a:t>년 </a:t>
            </a:r>
            <a:r>
              <a:rPr lang="en-US" altLang="ko-KR" sz="1500" dirty="0" smtClean="0">
                <a:latin typeface="+mn-ea"/>
              </a:rPr>
              <a:t>7</a:t>
            </a:r>
            <a:r>
              <a:rPr lang="ko-KR" altLang="en-US" sz="1500" dirty="0" smtClean="0">
                <a:latin typeface="+mn-ea"/>
              </a:rPr>
              <a:t>월 말 기준</a:t>
            </a:r>
            <a:r>
              <a:rPr lang="en-US" altLang="ko-KR" sz="1500" dirty="0" smtClean="0">
                <a:latin typeface="+mn-ea"/>
              </a:rPr>
              <a:t>, </a:t>
            </a:r>
            <a:r>
              <a:rPr lang="ko-KR" altLang="en-US" sz="1500" dirty="0" err="1" smtClean="0">
                <a:latin typeface="+mn-ea"/>
              </a:rPr>
              <a:t>안드로이드</a:t>
            </a:r>
            <a:r>
              <a:rPr lang="ko-KR" altLang="en-US" sz="1500" dirty="0" smtClean="0">
                <a:latin typeface="+mn-ea"/>
              </a:rPr>
              <a:t> 국내 시장 점유율을 </a:t>
            </a:r>
            <a:r>
              <a:rPr lang="en-US" altLang="ko-KR" sz="1500" dirty="0" smtClean="0">
                <a:latin typeface="+mn-ea"/>
              </a:rPr>
              <a:t>91.85%</a:t>
            </a:r>
            <a:r>
              <a:rPr lang="ko-KR" altLang="en-US" sz="1500" dirty="0" smtClean="0">
                <a:latin typeface="+mn-ea"/>
              </a:rPr>
              <a:t>로 절대적인 우위를 보여준다</a:t>
            </a:r>
            <a:r>
              <a:rPr lang="en-US" altLang="ko-KR" sz="1500" dirty="0" smtClean="0">
                <a:latin typeface="+mn-ea"/>
              </a:rPr>
              <a:t>.</a:t>
            </a:r>
          </a:p>
        </p:txBody>
      </p:sp>
      <p:pic>
        <p:nvPicPr>
          <p:cNvPr id="35" name="Picture 5" descr="C:\Users\jan\Desktop\3학년2학기\인턴\매직패스\img\AA.9516081.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3798" y="4016782"/>
            <a:ext cx="1655619" cy="1728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TextBox 35"/>
          <p:cNvSpPr txBox="1"/>
          <p:nvPr/>
        </p:nvSpPr>
        <p:spPr>
          <a:xfrm>
            <a:off x="5148064" y="2902585"/>
            <a:ext cx="3209921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latin typeface="+mn-ea"/>
              </a:rPr>
              <a:t>KT</a:t>
            </a:r>
            <a:r>
              <a:rPr lang="ko-KR" altLang="en-US" sz="1500" dirty="0">
                <a:latin typeface="+mn-ea"/>
              </a:rPr>
              <a:t>경제경영연구소는 </a:t>
            </a:r>
            <a:r>
              <a:rPr lang="en-US" altLang="ko-KR" sz="1500" dirty="0">
                <a:latin typeface="+mn-ea"/>
              </a:rPr>
              <a:t>20</a:t>
            </a:r>
            <a:r>
              <a:rPr lang="ko-KR" altLang="en-US" sz="1500" dirty="0">
                <a:latin typeface="+mn-ea"/>
              </a:rPr>
              <a:t>일 펴낸 ‘</a:t>
            </a:r>
            <a:r>
              <a:rPr lang="en-US" altLang="ko-KR" sz="1500" dirty="0">
                <a:latin typeface="+mn-ea"/>
              </a:rPr>
              <a:t>2015</a:t>
            </a:r>
            <a:r>
              <a:rPr lang="ko-KR" altLang="en-US" sz="1500" dirty="0">
                <a:latin typeface="+mn-ea"/>
              </a:rPr>
              <a:t>년 </a:t>
            </a:r>
            <a:r>
              <a:rPr lang="ko-KR" altLang="en-US" sz="1500" dirty="0" err="1">
                <a:latin typeface="+mn-ea"/>
              </a:rPr>
              <a:t>모바일</a:t>
            </a:r>
            <a:r>
              <a:rPr lang="ko-KR" altLang="en-US" sz="1500" dirty="0">
                <a:latin typeface="+mn-ea"/>
              </a:rPr>
              <a:t> </a:t>
            </a:r>
            <a:r>
              <a:rPr lang="ko-KR" altLang="en-US" sz="1500" dirty="0" err="1">
                <a:latin typeface="+mn-ea"/>
              </a:rPr>
              <a:t>트렌드</a:t>
            </a:r>
            <a:r>
              <a:rPr lang="ko-KR" altLang="en-US" sz="1500" dirty="0">
                <a:latin typeface="+mn-ea"/>
              </a:rPr>
              <a:t> 전망’ 보고서에서 “지난해 세계 </a:t>
            </a:r>
            <a:r>
              <a:rPr lang="ko-KR" altLang="en-US" sz="1500" dirty="0" err="1">
                <a:latin typeface="+mn-ea"/>
              </a:rPr>
              <a:t>스마트폰</a:t>
            </a:r>
            <a:r>
              <a:rPr lang="ko-KR" altLang="en-US" sz="1500" dirty="0">
                <a:latin typeface="+mn-ea"/>
              </a:rPr>
              <a:t> 보급률이 </a:t>
            </a:r>
            <a:r>
              <a:rPr lang="en-US" altLang="ko-KR" sz="1500" dirty="0">
                <a:latin typeface="+mn-ea"/>
              </a:rPr>
              <a:t>24.5%</a:t>
            </a:r>
            <a:r>
              <a:rPr lang="ko-KR" altLang="en-US" sz="1500" dirty="0">
                <a:latin typeface="+mn-ea"/>
              </a:rPr>
              <a:t>로 </a:t>
            </a:r>
            <a:r>
              <a:rPr lang="en-US" altLang="ko-KR" sz="1500" dirty="0">
                <a:latin typeface="+mn-ea"/>
              </a:rPr>
              <a:t>PC(20%)</a:t>
            </a:r>
            <a:r>
              <a:rPr lang="ko-KR" altLang="en-US" sz="1500" dirty="0">
                <a:latin typeface="+mn-ea"/>
              </a:rPr>
              <a:t>를 처음 웃돌았다”고 발표했다</a:t>
            </a:r>
            <a:r>
              <a:rPr lang="en-US" altLang="ko-KR" sz="1500" dirty="0">
                <a:latin typeface="+mn-ea"/>
              </a:rPr>
              <a:t>. </a:t>
            </a:r>
            <a:endParaRPr lang="ko-KR" altLang="en-US" sz="1500" dirty="0">
              <a:latin typeface="+mn-ea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5148063" y="5035958"/>
            <a:ext cx="3312369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latin typeface="+mn-ea"/>
              </a:rPr>
              <a:t>국내 </a:t>
            </a:r>
            <a:r>
              <a:rPr lang="ko-KR" altLang="en-US" sz="1600" dirty="0" err="1" smtClean="0">
                <a:latin typeface="+mn-ea"/>
              </a:rPr>
              <a:t>스마트폰</a:t>
            </a:r>
            <a:r>
              <a:rPr lang="ko-KR" altLang="en-US" sz="1600" dirty="0" smtClean="0">
                <a:latin typeface="+mn-ea"/>
              </a:rPr>
              <a:t> 시장은 </a:t>
            </a:r>
            <a:r>
              <a:rPr lang="ko-KR" altLang="en-US" sz="1600" dirty="0" err="1" smtClean="0">
                <a:latin typeface="+mn-ea"/>
              </a:rPr>
              <a:t>안드로이드</a:t>
            </a:r>
            <a:r>
              <a:rPr lang="ko-KR" altLang="en-US" sz="1600" dirty="0" smtClean="0">
                <a:latin typeface="+mn-ea"/>
              </a:rPr>
              <a:t> 사용자가 더 많아 </a:t>
            </a:r>
            <a:r>
              <a:rPr lang="ko-KR" altLang="en-US" dirty="0" err="1" smtClean="0">
                <a:solidFill>
                  <a:srgbClr val="FF0000"/>
                </a:solidFill>
                <a:latin typeface="+mn-ea"/>
              </a:rPr>
              <a:t>안드로이드</a:t>
            </a:r>
            <a:r>
              <a:rPr lang="ko-KR" altLang="en-US" sz="1600" dirty="0" err="1" smtClean="0">
                <a:latin typeface="+mn-ea"/>
              </a:rPr>
              <a:t>로</a:t>
            </a:r>
            <a:r>
              <a:rPr lang="ko-KR" altLang="en-US" sz="1600" dirty="0" smtClean="0">
                <a:latin typeface="+mn-ea"/>
              </a:rPr>
              <a:t> 개발하기로 결정했다</a:t>
            </a:r>
            <a:r>
              <a:rPr lang="en-US" altLang="ko-KR" sz="1600" dirty="0" smtClean="0">
                <a:latin typeface="+mn-ea"/>
              </a:rPr>
              <a:t>.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2627784" y="620688"/>
            <a:ext cx="29494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가을소풍B" pitchFamily="18" charset="-127"/>
                <a:ea typeface="a가을소풍B" pitchFamily="18" charset="-127"/>
              </a:rPr>
              <a:t>2-2. </a:t>
            </a:r>
            <a:r>
              <a:rPr lang="ko-KR" alt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가을소풍B" pitchFamily="18" charset="-127"/>
                <a:ea typeface="a가을소풍B" pitchFamily="18" charset="-127"/>
              </a:rPr>
              <a:t>제작환경</a:t>
            </a:r>
            <a:endParaRPr lang="ko-KR" alt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42844" y="2298696"/>
            <a:ext cx="2071702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1.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개요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1-1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주제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1-2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선정이유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1-3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주요대상</a:t>
            </a:r>
            <a:endParaRPr lang="en-US" altLang="ko-KR" sz="1000" dirty="0" smtClean="0">
              <a:latin typeface="a가을소풍B" pitchFamily="18" charset="-127"/>
              <a:ea typeface="a가을소풍B" pitchFamily="18" charset="-127"/>
            </a:endParaRPr>
          </a:p>
          <a:p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latin typeface="a가을소풍B" pitchFamily="18" charset="-127"/>
                <a:ea typeface="a가을소풍B" pitchFamily="18" charset="-127"/>
              </a:rPr>
              <a:t>2. </a:t>
            </a:r>
            <a:r>
              <a:rPr lang="ko-KR" altLang="en-US" sz="1000" dirty="0" smtClean="0">
                <a:latin typeface="a가을소풍B" pitchFamily="18" charset="-127"/>
                <a:ea typeface="a가을소풍B" pitchFamily="18" charset="-127"/>
              </a:rPr>
              <a:t>진행</a:t>
            </a:r>
            <a:endParaRPr lang="en-US" altLang="ko-KR" sz="1000" dirty="0" smtClean="0"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2-1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진행방법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latin typeface="a가을소풍B" pitchFamily="18" charset="-127"/>
                <a:ea typeface="a가을소풍B" pitchFamily="18" charset="-127"/>
              </a:rPr>
              <a:t>  2-2 </a:t>
            </a:r>
            <a:r>
              <a:rPr lang="ko-KR" altLang="en-US" sz="1000" dirty="0" smtClean="0">
                <a:latin typeface="a가을소풍B" pitchFamily="18" charset="-127"/>
                <a:ea typeface="a가을소풍B" pitchFamily="18" charset="-127"/>
              </a:rPr>
              <a:t>제작환경</a:t>
            </a:r>
            <a:endParaRPr lang="en-US" altLang="ko-KR" sz="1000" dirty="0" smtClean="0"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2-3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개발도구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2-4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주요기능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2-5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기대효과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3.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구성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3-1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팀원 구성 및 역할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3-2 WBS</a:t>
            </a: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3-3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프로젝트 일정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  3-4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자원 및 예산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38749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4847</TotalTime>
  <Words>6267</Words>
  <Application>Microsoft Office PowerPoint</Application>
  <PresentationFormat>화면 슬라이드 쇼(4:3)</PresentationFormat>
  <Paragraphs>2558</Paragraphs>
  <Slides>88</Slides>
  <Notes>52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88</vt:i4>
      </vt:variant>
    </vt:vector>
  </HeadingPairs>
  <TitlesOfParts>
    <vt:vector size="89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jan</dc:creator>
  <cp:lastModifiedBy>Sumi Kim</cp:lastModifiedBy>
  <cp:revision>242</cp:revision>
  <dcterms:created xsi:type="dcterms:W3CDTF">2017-03-16T04:13:20Z</dcterms:created>
  <dcterms:modified xsi:type="dcterms:W3CDTF">2017-06-04T14:45:22Z</dcterms:modified>
</cp:coreProperties>
</file>